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5.jpg" ContentType="image/pn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5"/>
  </p:notesMasterIdLst>
  <p:handoutMasterIdLst>
    <p:handoutMasterId r:id="rId36"/>
  </p:handoutMasterIdLst>
  <p:sldIdLst>
    <p:sldId id="2435" r:id="rId5"/>
    <p:sldId id="259" r:id="rId6"/>
    <p:sldId id="2468" r:id="rId7"/>
    <p:sldId id="2440" r:id="rId8"/>
    <p:sldId id="2494" r:id="rId9"/>
    <p:sldId id="2495" r:id="rId10"/>
    <p:sldId id="2481" r:id="rId11"/>
    <p:sldId id="2492" r:id="rId12"/>
    <p:sldId id="2472" r:id="rId13"/>
    <p:sldId id="2496" r:id="rId14"/>
    <p:sldId id="2497" r:id="rId15"/>
    <p:sldId id="2498" r:id="rId16"/>
    <p:sldId id="2480" r:id="rId17"/>
    <p:sldId id="2469" r:id="rId18"/>
    <p:sldId id="2478" r:id="rId19"/>
    <p:sldId id="2484" r:id="rId20"/>
    <p:sldId id="2493" r:id="rId21"/>
    <p:sldId id="2444" r:id="rId22"/>
    <p:sldId id="2452" r:id="rId23"/>
    <p:sldId id="2456" r:id="rId24"/>
    <p:sldId id="2446" r:id="rId25"/>
    <p:sldId id="2447" r:id="rId26"/>
    <p:sldId id="2448" r:id="rId27"/>
    <p:sldId id="2451" r:id="rId28"/>
    <p:sldId id="2454" r:id="rId29"/>
    <p:sldId id="2476" r:id="rId30"/>
    <p:sldId id="2475" r:id="rId31"/>
    <p:sldId id="2491" r:id="rId32"/>
    <p:sldId id="260" r:id="rId33"/>
    <p:sldId id="2436" r:id="rId34"/>
  </p:sldIdLst>
  <p:sldSz cx="12192000" cy="6858000"/>
  <p:notesSz cx="6797675" cy="9928225"/>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949"/>
    <a:srgbClr val="EDBEB4"/>
    <a:srgbClr val="CDCDCD"/>
    <a:srgbClr val="999999"/>
    <a:srgbClr val="656565"/>
    <a:srgbClr val="C00000"/>
    <a:srgbClr val="A53F52"/>
    <a:srgbClr val="3A4A6A"/>
    <a:srgbClr val="2F3342"/>
    <a:srgbClr val="DC7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5" autoAdjust="0"/>
    <p:restoredTop sz="96242" autoAdjust="0"/>
  </p:normalViewPr>
  <p:slideViewPr>
    <p:cSldViewPr snapToGrid="0">
      <p:cViewPr varScale="1">
        <p:scale>
          <a:sx n="76" d="100"/>
          <a:sy n="76" d="100"/>
        </p:scale>
        <p:origin x="564" y="66"/>
      </p:cViewPr>
      <p:guideLst>
        <p:guide orient="horz" pos="2160"/>
        <p:guide pos="3840"/>
      </p:guideLst>
    </p:cSldViewPr>
  </p:slideViewPr>
  <p:notesTextViewPr>
    <p:cViewPr>
      <p:scale>
        <a:sx n="1" d="1"/>
        <a:sy n="1" d="1"/>
      </p:scale>
      <p:origin x="0" y="0"/>
    </p:cViewPr>
  </p:notesTextViewPr>
  <p:notesViewPr>
    <p:cSldViewPr snapToGrid="0">
      <p:cViewPr varScale="1">
        <p:scale>
          <a:sx n="74" d="100"/>
          <a:sy n="74" d="100"/>
        </p:scale>
        <p:origin x="407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3"/>
          <c:spPr>
            <a:solidFill>
              <a:srgbClr val="DC7C6B"/>
            </a:solidFill>
          </c:spPr>
          <c:invertIfNegative val="0"/>
          <c:cat>
            <c:numRef>
              <c:f>'[1]факт расп без лог укр и город'!$G$20:$G$40</c:f>
              <c:numCache>
                <c:formatCode>0</c:formatCode>
                <c:ptCount val="21"/>
                <c:pt idx="0">
                  <c:v>333.41937525884549</c:v>
                </c:pt>
                <c:pt idx="1">
                  <c:v>966.49812577653552</c:v>
                </c:pt>
                <c:pt idx="2">
                  <c:v>1599.576876294225</c:v>
                </c:pt>
                <c:pt idx="3">
                  <c:v>2232.6556268119148</c:v>
                </c:pt>
                <c:pt idx="4">
                  <c:v>2865.7343773296052</c:v>
                </c:pt>
                <c:pt idx="5">
                  <c:v>3498.8131278472947</c:v>
                </c:pt>
                <c:pt idx="6">
                  <c:v>4131.8918783649851</c:v>
                </c:pt>
                <c:pt idx="7">
                  <c:v>4764.9706288826746</c:v>
                </c:pt>
                <c:pt idx="8">
                  <c:v>5398.0493794003651</c:v>
                </c:pt>
                <c:pt idx="9">
                  <c:v>6031.12812991806</c:v>
                </c:pt>
                <c:pt idx="10">
                  <c:v>6664.206880435755</c:v>
                </c:pt>
                <c:pt idx="11">
                  <c:v>7297.2856309534454</c:v>
                </c:pt>
                <c:pt idx="12">
                  <c:v>7930.3643814711349</c:v>
                </c:pt>
                <c:pt idx="13">
                  <c:v>8563.4431319888245</c:v>
                </c:pt>
                <c:pt idx="14">
                  <c:v>9196.5218825065149</c:v>
                </c:pt>
                <c:pt idx="15">
                  <c:v>9829.6006330241798</c:v>
                </c:pt>
                <c:pt idx="16">
                  <c:v>10462.67938354185</c:v>
                </c:pt>
                <c:pt idx="17">
                  <c:v>11095.75813405955</c:v>
                </c:pt>
                <c:pt idx="18">
                  <c:v>11728.836884577249</c:v>
                </c:pt>
                <c:pt idx="19">
                  <c:v>12361.915635094951</c:v>
                </c:pt>
                <c:pt idx="20">
                  <c:v>12994.99438561265</c:v>
                </c:pt>
              </c:numCache>
            </c:numRef>
          </c:cat>
          <c:val>
            <c:numRef>
              <c:f>'[1]факт расп без лог укр и город'!$H$20:$H$40</c:f>
              <c:numCache>
                <c:formatCode>0</c:formatCode>
                <c:ptCount val="21"/>
                <c:pt idx="0">
                  <c:v>14869</c:v>
                </c:pt>
                <c:pt idx="1">
                  <c:v>5555</c:v>
                </c:pt>
                <c:pt idx="2">
                  <c:v>2082</c:v>
                </c:pt>
                <c:pt idx="3">
                  <c:v>1375</c:v>
                </c:pt>
                <c:pt idx="4">
                  <c:v>792</c:v>
                </c:pt>
                <c:pt idx="5">
                  <c:v>552</c:v>
                </c:pt>
                <c:pt idx="6">
                  <c:v>408</c:v>
                </c:pt>
                <c:pt idx="7">
                  <c:v>408</c:v>
                </c:pt>
                <c:pt idx="8">
                  <c:v>186</c:v>
                </c:pt>
                <c:pt idx="9">
                  <c:v>200</c:v>
                </c:pt>
                <c:pt idx="10">
                  <c:v>130</c:v>
                </c:pt>
                <c:pt idx="11">
                  <c:v>159</c:v>
                </c:pt>
                <c:pt idx="12">
                  <c:v>123</c:v>
                </c:pt>
                <c:pt idx="13">
                  <c:v>90</c:v>
                </c:pt>
                <c:pt idx="14">
                  <c:v>85</c:v>
                </c:pt>
                <c:pt idx="15">
                  <c:v>138</c:v>
                </c:pt>
                <c:pt idx="16">
                  <c:v>49</c:v>
                </c:pt>
                <c:pt idx="17">
                  <c:v>51</c:v>
                </c:pt>
                <c:pt idx="18">
                  <c:v>71</c:v>
                </c:pt>
                <c:pt idx="19">
                  <c:v>42</c:v>
                </c:pt>
                <c:pt idx="20">
                  <c:v>47</c:v>
                </c:pt>
              </c:numCache>
            </c:numRef>
          </c:val>
          <c:extLst>
            <c:ext xmlns:c16="http://schemas.microsoft.com/office/drawing/2014/chart" uri="{C3380CC4-5D6E-409C-BE32-E72D297353CC}">
              <c16:uniqueId val="{00000000-1657-4F81-8528-C43B8FE04B82}"/>
            </c:ext>
          </c:extLst>
        </c:ser>
        <c:dLbls>
          <c:showLegendKey val="0"/>
          <c:showVal val="0"/>
          <c:showCatName val="0"/>
          <c:showSerName val="0"/>
          <c:showPercent val="0"/>
          <c:showBubbleSize val="0"/>
        </c:dLbls>
        <c:gapWidth val="75"/>
        <c:overlap val="-25"/>
        <c:axId val="311919744"/>
        <c:axId val="311922048"/>
      </c:barChart>
      <c:lineChart>
        <c:grouping val="standard"/>
        <c:varyColors val="0"/>
        <c:ser>
          <c:idx val="1"/>
          <c:order val="9"/>
          <c:spPr>
            <a:ln w="63500">
              <a:solidFill>
                <a:srgbClr val="6D0000"/>
              </a:solidFill>
            </a:ln>
          </c:spPr>
          <c:marker>
            <c:symbol val="none"/>
          </c:marker>
          <c:cat>
            <c:numRef>
              <c:f>'[1]факт расп без лог укр и город'!$G$20:$G$40</c:f>
              <c:numCache>
                <c:formatCode>0</c:formatCode>
                <c:ptCount val="21"/>
                <c:pt idx="0">
                  <c:v>333.41937525884549</c:v>
                </c:pt>
                <c:pt idx="1">
                  <c:v>966.49812577653552</c:v>
                </c:pt>
                <c:pt idx="2">
                  <c:v>1599.576876294225</c:v>
                </c:pt>
                <c:pt idx="3">
                  <c:v>2232.6556268119148</c:v>
                </c:pt>
                <c:pt idx="4">
                  <c:v>2865.7343773296052</c:v>
                </c:pt>
                <c:pt idx="5">
                  <c:v>3498.8131278472947</c:v>
                </c:pt>
                <c:pt idx="6">
                  <c:v>4131.8918783649851</c:v>
                </c:pt>
                <c:pt idx="7">
                  <c:v>4764.9706288826746</c:v>
                </c:pt>
                <c:pt idx="8">
                  <c:v>5398.0493794003651</c:v>
                </c:pt>
                <c:pt idx="9">
                  <c:v>6031.12812991806</c:v>
                </c:pt>
                <c:pt idx="10">
                  <c:v>6664.206880435755</c:v>
                </c:pt>
                <c:pt idx="11">
                  <c:v>7297.2856309534454</c:v>
                </c:pt>
                <c:pt idx="12">
                  <c:v>7930.3643814711349</c:v>
                </c:pt>
                <c:pt idx="13">
                  <c:v>8563.4431319888245</c:v>
                </c:pt>
                <c:pt idx="14">
                  <c:v>9196.5218825065149</c:v>
                </c:pt>
                <c:pt idx="15">
                  <c:v>9829.6006330241798</c:v>
                </c:pt>
                <c:pt idx="16">
                  <c:v>10462.67938354185</c:v>
                </c:pt>
                <c:pt idx="17">
                  <c:v>11095.75813405955</c:v>
                </c:pt>
                <c:pt idx="18">
                  <c:v>11728.836884577249</c:v>
                </c:pt>
                <c:pt idx="19">
                  <c:v>12361.915635094951</c:v>
                </c:pt>
                <c:pt idx="20">
                  <c:v>12994.99438561265</c:v>
                </c:pt>
              </c:numCache>
            </c:numRef>
          </c:cat>
          <c:val>
            <c:numRef>
              <c:f>'[1]факт расп без лог укр и город'!$N$20:$N$40</c:f>
              <c:numCache>
                <c:formatCode>General</c:formatCode>
                <c:ptCount val="21"/>
                <c:pt idx="0">
                  <c:v>14376.545736948248</c:v>
                </c:pt>
                <c:pt idx="1">
                  <c:v>4964.3010848650902</c:v>
                </c:pt>
                <c:pt idx="2">
                  <c:v>2447.3347026763458</c:v>
                </c:pt>
                <c:pt idx="3">
                  <c:v>1425.9350118830332</c:v>
                </c:pt>
                <c:pt idx="4">
                  <c:v>916.55764050857113</c:v>
                </c:pt>
                <c:pt idx="5">
                  <c:v>628.98352969780763</c:v>
                </c:pt>
                <c:pt idx="6">
                  <c:v>452.44730631568376</c:v>
                </c:pt>
                <c:pt idx="7">
                  <c:v>337.28512501005036</c:v>
                </c:pt>
                <c:pt idx="8">
                  <c:v>258.59863326227742</c:v>
                </c:pt>
                <c:pt idx="9">
                  <c:v>202.83133331609295</c:v>
                </c:pt>
                <c:pt idx="10">
                  <c:v>162.11595711442129</c:v>
                </c:pt>
                <c:pt idx="11">
                  <c:v>131.64838712064994</c:v>
                </c:pt>
                <c:pt idx="12">
                  <c:v>108.37015142677386</c:v>
                </c:pt>
                <c:pt idx="13">
                  <c:v>90.265159486219005</c:v>
                </c:pt>
                <c:pt idx="14">
                  <c:v>75.964603174273734</c:v>
                </c:pt>
                <c:pt idx="15">
                  <c:v>64.515229250990203</c:v>
                </c:pt>
                <c:pt idx="16">
                  <c:v>55.238345535986305</c:v>
                </c:pt>
                <c:pt idx="17">
                  <c:v>47.641266041013367</c:v>
                </c:pt>
                <c:pt idx="18">
                  <c:v>41.36012692757938</c:v>
                </c:pt>
                <c:pt idx="19">
                  <c:v>36.122045365298952</c:v>
                </c:pt>
                <c:pt idx="20">
                  <c:v>31.719527742058645</c:v>
                </c:pt>
              </c:numCache>
            </c:numRef>
          </c:val>
          <c:smooth val="1"/>
          <c:extLst>
            <c:ext xmlns:c16="http://schemas.microsoft.com/office/drawing/2014/chart" uri="{C3380CC4-5D6E-409C-BE32-E72D297353CC}">
              <c16:uniqueId val="{00000001-1657-4F81-8528-C43B8FE04B82}"/>
            </c:ext>
          </c:extLst>
        </c:ser>
        <c:dLbls>
          <c:showLegendKey val="0"/>
          <c:showVal val="0"/>
          <c:showCatName val="0"/>
          <c:showSerName val="0"/>
          <c:showPercent val="0"/>
          <c:showBubbleSize val="0"/>
        </c:dLbls>
        <c:marker val="1"/>
        <c:smooth val="0"/>
        <c:axId val="311919744"/>
        <c:axId val="311922048"/>
      </c:lineChart>
      <c:scatterChart>
        <c:scatterStyle val="lineMarker"/>
        <c:varyColors val="0"/>
        <c:ser>
          <c:idx val="14"/>
          <c:order val="14"/>
          <c:tx>
            <c:v>© Copyright 2020 Veritexgroup</c:v>
          </c:tx>
          <c:spPr>
            <a:ln w="25400" cap="rnd">
              <a:noFill/>
              <a:round/>
            </a:ln>
            <a:effectLst>
              <a:outerShdw blurRad="57150" dist="19050" dir="5400000" algn="ctr" rotWithShape="0">
                <a:srgbClr val="000000">
                  <a:alpha val="63000"/>
                </a:srgbClr>
              </a:outerShdw>
            </a:effectLst>
          </c:spPr>
          <c:marker>
            <c:symbol val="circle"/>
            <c:size val="6"/>
            <c:spPr>
              <a:noFill/>
              <a:ln w="9525">
                <a:noFill/>
                <a:round/>
              </a:ln>
              <a:effectLst/>
            </c:spPr>
          </c:marker>
          <c:xVal>
            <c:numLit>
              <c:formatCode>General</c:formatCode>
              <c:ptCount val="1"/>
              <c:pt idx="0">
                <c:v>0</c:v>
              </c:pt>
            </c:numLit>
          </c:xVal>
          <c:yVal>
            <c:numLit>
              <c:formatCode>General</c:formatCode>
              <c:ptCount val="1"/>
              <c:pt idx="0">
                <c:v>0</c:v>
              </c:pt>
            </c:numLit>
          </c:yVal>
          <c:smooth val="0"/>
          <c:extLst>
            <c:ext xmlns:c16="http://schemas.microsoft.com/office/drawing/2014/chart" uri="{C3380CC4-5D6E-409C-BE32-E72D297353CC}">
              <c16:uniqueId val="{00000002-1657-4F81-8528-C43B8FE04B82}"/>
            </c:ext>
          </c:extLst>
        </c:ser>
        <c:dLbls>
          <c:showLegendKey val="0"/>
          <c:showVal val="0"/>
          <c:showCatName val="0"/>
          <c:showSerName val="0"/>
          <c:showPercent val="0"/>
          <c:showBubbleSize val="0"/>
        </c:dLbls>
        <c:axId val="311919744"/>
        <c:axId val="311922048"/>
        <c:extLst>
          <c:ext xmlns:c15="http://schemas.microsoft.com/office/drawing/2012/chart" uri="{02D57815-91ED-43cb-92C2-25804820EDAC}">
            <c15:filteredScatterSeries>
              <c15:ser>
                <c:idx val="10"/>
                <c:order val="7"/>
                <c:tx>
                  <c:strRef>
                    <c:extLst>
                      <c:ext uri="{02D57815-91ED-43cb-92C2-25804820EDAC}">
                        <c15:formulaRef>
                          <c15:sqref>'[анализ рынка расчёт по земле.xlsx]теор-факт город'!$R$1</c15:sqref>
                        </c15:formulaRef>
                      </c:ext>
                    </c:extLst>
                    <c:strCache>
                      <c:ptCount val="1"/>
                      <c:pt idx="0">
                        <c:v>-1σ</c:v>
                      </c:pt>
                    </c:strCache>
                  </c:strRef>
                </c:tx>
                <c:spPr>
                  <a:ln w="31750">
                    <a:solidFill>
                      <a:schemeClr val="accent5">
                        <a:lumMod val="50000"/>
                      </a:schemeClr>
                    </a:solidFill>
                    <a:prstDash val="dash"/>
                  </a:ln>
                </c:spPr>
                <c:marker>
                  <c:symbol val="circle"/>
                  <c:size val="6"/>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w="9525">
                      <a:solidFill>
                        <a:schemeClr val="accent5">
                          <a:lumMod val="60000"/>
                        </a:schemeClr>
                      </a:solidFill>
                      <a:round/>
                    </a:ln>
                    <a:effectLst>
                      <a:outerShdw blurRad="57150" dist="19050" dir="5400000" algn="ctr" rotWithShape="0">
                        <a:srgbClr val="000000">
                          <a:alpha val="63000"/>
                        </a:srgbClr>
                      </a:outerShdw>
                    </a:effectLst>
                  </c:spPr>
                </c:marker>
                <c:dLbls>
                  <c:dLbl>
                    <c:idx val="0"/>
                    <c:layout>
                      <c:manualLayout>
                        <c:x val="-9.6715003110160361E-2"/>
                        <c:y val="-5.0407715429013997E-2"/>
                      </c:manualLayout>
                    </c:layout>
                    <c:tx>
                      <c:rich>
                        <a:bodyPr/>
                        <a:lstStyle/>
                        <a:p>
                          <a:fld id="{7124EFAA-96A9-4CE7-BD88-8A2F6AD25F1B}" type="CELLRANGE">
                            <a:rPr lang="en-US"/>
                            <a:pPr/>
                            <a:t>[ДИАПАЗОН ЯЧЕЕК]</a:t>
                          </a:fld>
                          <a:endParaRPr lang="ru-UA"/>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5-1657-4F81-8528-C43B8FE04B82}"/>
                      </c:ext>
                    </c:extLst>
                  </c:dLbl>
                  <c:dLbl>
                    <c:idx val="1"/>
                    <c:delete val="1"/>
                    <c:extLst>
                      <c:ext uri="{CE6537A1-D6FC-4f65-9D91-7224C49458BB}"/>
                      <c:ext xmlns:c16="http://schemas.microsoft.com/office/drawing/2014/chart" uri="{C3380CC4-5D6E-409C-BE32-E72D297353CC}">
                        <c16:uniqueId val="{00000016-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uri="{CE6537A1-D6FC-4f65-9D91-7224C49458BB}">
                      <c15:spPr xmlns:c15="http://schemas.microsoft.com/office/drawing/2012/chart">
                        <a:prstGeom prst="wedgeRectCallout">
                          <a:avLst/>
                        </a:prstGeom>
                      </c15:spPr>
                      <c15:showDataLabelsRange val="1"/>
                      <c15:showLeaderLines val="0"/>
                    </c:ext>
                  </c:extLst>
                </c:dLbls>
                <c:xVal>
                  <c:numRef>
                    <c:extLst>
                      <c:ext uri="{02D57815-91ED-43cb-92C2-25804820EDAC}">
                        <c15:formulaRef>
                          <c15:sqref>'[1]теор-факт город'!$P$78:$P$79</c15:sqref>
                        </c15:formulaRef>
                      </c:ext>
                    </c:extLst>
                    <c:numCache>
                      <c:formatCode>General</c:formatCode>
                      <c:ptCount val="2"/>
                      <c:pt idx="0">
                        <c:v>3.8181568516097495</c:v>
                      </c:pt>
                      <c:pt idx="1">
                        <c:v>3.8181568516097495</c:v>
                      </c:pt>
                    </c:numCache>
                  </c:numRef>
                </c:xVal>
                <c:yVal>
                  <c:numRef>
                    <c:extLst>
                      <c:ext uri="{02D57815-91ED-43cb-92C2-25804820EDAC}">
                        <c15:formulaRef>
                          <c15:sqref>'[1]теор-факт город'!$P$80:$P$81</c15:sqref>
                        </c15:formulaRef>
                      </c:ext>
                    </c:extLst>
                    <c:numCache>
                      <c:formatCode>General</c:formatCode>
                      <c:ptCount val="2"/>
                      <c:pt idx="0">
                        <c:v>42.482543720899379</c:v>
                      </c:pt>
                      <c:pt idx="1">
                        <c:v>0</c:v>
                      </c:pt>
                    </c:numCache>
                  </c:numRef>
                </c:yVal>
                <c:smooth val="0"/>
                <c:extLst>
                  <c:ext uri="{02D57815-91ED-43cb-92C2-25804820EDAC}">
                    <c15:datalabelsRange>
                      <c15:f>'[анализ рынка расчёт по земле.xlsx]теор-факт город'!$P$76</c15:f>
                      <c15:dlblRangeCache>
                        <c:ptCount val="1"/>
                        <c:pt idx="0">
                          <c:v>187</c:v>
                        </c:pt>
                      </c15:dlblRangeCache>
                    </c15:datalabelsRange>
                  </c:ext>
                  <c:ext xmlns:c16="http://schemas.microsoft.com/office/drawing/2014/chart" uri="{C3380CC4-5D6E-409C-BE32-E72D297353CC}">
                    <c16:uniqueId val="{00000017-1657-4F81-8528-C43B8FE04B82}"/>
                  </c:ext>
                </c:extLst>
              </c15:ser>
            </c15:filteredScatterSeries>
            <c15:filteredScatterSeries>
              <c15:ser>
                <c:idx val="11"/>
                <c:order val="8"/>
                <c:tx>
                  <c:strRef>
                    <c:extLst xmlns:c15="http://schemas.microsoft.com/office/drawing/2012/chart">
                      <c:ext xmlns:c15="http://schemas.microsoft.com/office/drawing/2012/chart" uri="{02D57815-91ED-43cb-92C2-25804820EDAC}">
                        <c15:formulaRef>
                          <c15:sqref>'[анализ рынка расчёт по земле.xlsx]теор-факт город'!$T$1</c15:sqref>
                        </c15:formulaRef>
                      </c:ext>
                    </c:extLst>
                    <c:strCache>
                      <c:ptCount val="1"/>
                      <c:pt idx="0">
                        <c:v>1σ</c:v>
                      </c:pt>
                    </c:strCache>
                  </c:strRef>
                </c:tx>
                <c:spPr>
                  <a:ln w="31750">
                    <a:prstDash val="dash"/>
                  </a:ln>
                </c:spPr>
                <c:marker>
                  <c:symbol val="circle"/>
                  <c:size val="6"/>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w="9525">
                      <a:solidFill>
                        <a:schemeClr val="accent6">
                          <a:lumMod val="60000"/>
                        </a:schemeClr>
                      </a:solidFill>
                      <a:round/>
                    </a:ln>
                    <a:effectLst>
                      <a:outerShdw blurRad="57150" dist="19050" dir="5400000" algn="ctr" rotWithShape="0">
                        <a:srgbClr val="000000">
                          <a:alpha val="63000"/>
                        </a:srgbClr>
                      </a:outerShdw>
                    </a:effectLst>
                  </c:spPr>
                </c:marker>
                <c:dLbls>
                  <c:dLbl>
                    <c:idx val="0"/>
                    <c:layout>
                      <c:manualLayout>
                        <c:x val="4.9168692063781043E-2"/>
                        <c:y val="-6.0036757700369422E-3"/>
                      </c:manualLayout>
                    </c:layout>
                    <c:tx>
                      <c:rich>
                        <a:bodyPr/>
                        <a:lstStyle/>
                        <a:p>
                          <a:fld id="{587D5F15-4841-4BB1-9AEA-98D4CC4DF267}"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8-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9-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город'!$Q$78:$Q$79</c15:sqref>
                        </c15:formulaRef>
                      </c:ext>
                    </c:extLst>
                    <c:numCache>
                      <c:formatCode>General</c:formatCode>
                      <c:ptCount val="2"/>
                      <c:pt idx="0">
                        <c:v>8.0785915169492153</c:v>
                      </c:pt>
                      <c:pt idx="1">
                        <c:v>8.0785915169492153</c:v>
                      </c:pt>
                    </c:numCache>
                  </c:numRef>
                </c:xVal>
                <c:yVal>
                  <c:numRef>
                    <c:extLst xmlns:c15="http://schemas.microsoft.com/office/drawing/2012/chart">
                      <c:ext xmlns:c15="http://schemas.microsoft.com/office/drawing/2012/chart" uri="{02D57815-91ED-43cb-92C2-25804820EDAC}">
                        <c15:formulaRef>
                          <c15:sqref>'[1]теор-факт город'!$Q$80:$Q$81</c15:sqref>
                        </c15:formulaRef>
                      </c:ext>
                    </c:extLst>
                    <c:numCache>
                      <c:formatCode>General</c:formatCode>
                      <c:ptCount val="2"/>
                      <c:pt idx="0">
                        <c:v>42.482543720899535</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земле.xlsx]теор-факт город'!$Q$76</c15:f>
                      <c15:dlblRangeCache>
                        <c:ptCount val="1"/>
                        <c:pt idx="0">
                          <c:v>1703</c:v>
                        </c:pt>
                      </c15:dlblRangeCache>
                    </c15:datalabelsRange>
                  </c:ext>
                  <c:ext xmlns:c16="http://schemas.microsoft.com/office/drawing/2014/chart" uri="{C3380CC4-5D6E-409C-BE32-E72D297353CC}">
                    <c16:uniqueId val="{0000001A-1657-4F81-8528-C43B8FE04B82}"/>
                  </c:ext>
                </c:extLst>
              </c15:ser>
            </c15:filteredScatterSeries>
            <c15:filteredScatterSeries>
              <c15:ser>
                <c:idx val="8"/>
                <c:order val="10"/>
                <c:tx>
                  <c:strRef>
                    <c:extLst xmlns:c15="http://schemas.microsoft.com/office/drawing/2012/chart">
                      <c:ext xmlns:c15="http://schemas.microsoft.com/office/drawing/2012/chart" uri="{02D57815-91ED-43cb-92C2-25804820EDAC}">
                        <c15:formulaRef>
                          <c15:sqref>'[анализ рынка расчёт по земле.xlsx]теор-факт город'!$S$56</c15:sqref>
                        </c15:formulaRef>
                      </c:ext>
                    </c:extLst>
                    <c:strCache>
                      <c:ptCount val="1"/>
                      <c:pt idx="0">
                        <c:v>3σ</c:v>
                      </c:pt>
                    </c:strCache>
                  </c:strRef>
                </c:tx>
                <c:marker>
                  <c:symbol val="circle"/>
                  <c:size val="6"/>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9525">
                      <a:solidFill>
                        <a:schemeClr val="accent3">
                          <a:lumMod val="60000"/>
                        </a:schemeClr>
                      </a:solidFill>
                      <a:round/>
                    </a:ln>
                    <a:effectLst>
                      <a:outerShdw blurRad="57150" dist="19050" dir="5400000" algn="ctr" rotWithShape="0">
                        <a:srgbClr val="000000">
                          <a:alpha val="63000"/>
                        </a:srgbClr>
                      </a:outerShdw>
                    </a:effectLst>
                  </c:spPr>
                </c:marker>
                <c:dLbls>
                  <c:dLbl>
                    <c:idx val="0"/>
                    <c:layout>
                      <c:manualLayout>
                        <c:x val="-2.0038535645472175E-2"/>
                        <c:y val="-5.2249637155297603E-2"/>
                      </c:manualLayout>
                    </c:layout>
                    <c:tx>
                      <c:rich>
                        <a:bodyPr/>
                        <a:lstStyle/>
                        <a:p>
                          <a:fld id="{054051C2-4BE8-4734-AA18-D409733CE726}"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B-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C-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город'!$S$78:$S$79</c15:sqref>
                        </c15:formulaRef>
                      </c:ext>
                    </c:extLst>
                    <c:numCache>
                      <c:formatCode>General</c:formatCode>
                      <c:ptCount val="2"/>
                      <c:pt idx="0">
                        <c:v>12.33902618228869</c:v>
                      </c:pt>
                      <c:pt idx="1">
                        <c:v>12.33902618228869</c:v>
                      </c:pt>
                    </c:numCache>
                  </c:numRef>
                </c:xVal>
                <c:yVal>
                  <c:numRef>
                    <c:extLst xmlns:c15="http://schemas.microsoft.com/office/drawing/2012/chart">
                      <c:ext xmlns:c15="http://schemas.microsoft.com/office/drawing/2012/chart" uri="{02D57815-91ED-43cb-92C2-25804820EDAC}">
                        <c15:formulaRef>
                          <c15:sqref>'[1]теор-факт город'!$S$80:$S$81</c15:sqref>
                        </c15:formulaRef>
                      </c:ext>
                    </c:extLst>
                    <c:numCache>
                      <c:formatCode>General</c:formatCode>
                      <c:ptCount val="2"/>
                      <c:pt idx="0">
                        <c:v>0.77809492986686257</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земле.xlsx]теор-факт город'!$S$76</c15:f>
                      <c15:dlblRangeCache>
                        <c:ptCount val="1"/>
                        <c:pt idx="0">
                          <c:v>15544</c:v>
                        </c:pt>
                      </c15:dlblRangeCache>
                    </c15:datalabelsRange>
                  </c:ext>
                  <c:ext xmlns:c16="http://schemas.microsoft.com/office/drawing/2014/chart" uri="{C3380CC4-5D6E-409C-BE32-E72D297353CC}">
                    <c16:uniqueId val="{0000001D-1657-4F81-8528-C43B8FE04B82}"/>
                  </c:ext>
                </c:extLst>
              </c15:ser>
            </c15:filteredScatterSeries>
            <c15:filteredScatterSeries>
              <c15:ser>
                <c:idx val="9"/>
                <c:order val="11"/>
                <c:tx>
                  <c:strRef>
                    <c:extLst xmlns:c15="http://schemas.microsoft.com/office/drawing/2012/chart">
                      <c:ext xmlns:c15="http://schemas.microsoft.com/office/drawing/2012/chart" uri="{02D57815-91ED-43cb-92C2-25804820EDAC}">
                        <c15:formulaRef>
                          <c15:sqref>'[анализ рынка расчёт по земле.xlsx]теор-факт город'!$Q$1</c15:sqref>
                        </c15:formulaRef>
                      </c:ext>
                    </c:extLst>
                    <c:strCache>
                      <c:ptCount val="1"/>
                      <c:pt idx="0">
                        <c:v>-2σ</c:v>
                      </c:pt>
                    </c:strCache>
                  </c:strRef>
                </c:tx>
                <c:spPr>
                  <a:ln w="31750">
                    <a:prstDash val="dash"/>
                  </a:ln>
                </c:spPr>
                <c:marker>
                  <c:symbol val="circle"/>
                  <c:size val="6"/>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w="9525">
                      <a:solidFill>
                        <a:schemeClr val="accent4">
                          <a:lumMod val="60000"/>
                        </a:schemeClr>
                      </a:solidFill>
                      <a:round/>
                    </a:ln>
                    <a:effectLst>
                      <a:outerShdw blurRad="57150" dist="19050" dir="5400000" algn="ctr" rotWithShape="0">
                        <a:srgbClr val="000000">
                          <a:alpha val="63000"/>
                        </a:srgbClr>
                      </a:outerShdw>
                    </a:effectLst>
                  </c:spPr>
                </c:marker>
                <c:dLbls>
                  <c:dLbl>
                    <c:idx val="0"/>
                    <c:layout>
                      <c:manualLayout>
                        <c:x val="-9.452168767921354E-2"/>
                        <c:y val="-5.8317848149968189E-2"/>
                      </c:manualLayout>
                    </c:layout>
                    <c:tx>
                      <c:rich>
                        <a:bodyPr wrap="square" lIns="38100" tIns="19050" rIns="38100" bIns="19050" anchor="ctr">
                          <a:noAutofit/>
                        </a:bodyPr>
                        <a:lstStyle/>
                        <a:p>
                          <a:pPr>
                            <a:defRPr sz="1000"/>
                          </a:pPr>
                          <a:fld id="{BAFCB256-D56D-4FE7-8D96-3EB8403F73BE}" type="CELLRANGE">
                            <a:rPr lang="en-US"/>
                            <a:pPr>
                              <a:defRPr sz="1000"/>
                            </a:pPr>
                            <a:t>[ДИАПАЗОН ЯЧЕЕК]</a:t>
                          </a:fld>
                          <a:endParaRPr lang="ru-UA"/>
                        </a:p>
                      </c:rich>
                    </c:tx>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layout>
                          <c:manualLayout>
                            <c:w val="8.1437288547024103E-2"/>
                            <c:h val="5.8781527490486041E-2"/>
                          </c:manualLayout>
                        </c15:layout>
                        <c15:dlblFieldTable/>
                        <c15:showDataLabelsRange val="1"/>
                      </c:ext>
                      <c:ext xmlns:c16="http://schemas.microsoft.com/office/drawing/2014/chart" uri="{C3380CC4-5D6E-409C-BE32-E72D297353CC}">
                        <c16:uniqueId val="{0000001E-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F-1657-4F81-8528-C43B8FE04B82}"/>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1000"/>
                      </a:pPr>
                      <a:endParaRPr lang="ru-UA"/>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город'!$O$78:$O$79</c15:sqref>
                        </c15:formulaRef>
                      </c:ext>
                    </c:extLst>
                    <c:numCache>
                      <c:formatCode>General</c:formatCode>
                      <c:ptCount val="2"/>
                      <c:pt idx="0">
                        <c:v>1.6879395189400146</c:v>
                      </c:pt>
                      <c:pt idx="1">
                        <c:v>1.6879395189400146</c:v>
                      </c:pt>
                    </c:numCache>
                  </c:numRef>
                </c:xVal>
                <c:yVal>
                  <c:numRef>
                    <c:extLst xmlns:c15="http://schemas.microsoft.com/office/drawing/2012/chart">
                      <c:ext xmlns:c15="http://schemas.microsoft.com/office/drawing/2012/chart" uri="{02D57815-91ED-43cb-92C2-25804820EDAC}">
                        <c15:formulaRef>
                          <c15:sqref>'[1]теор-факт город'!$O$80:$O$81</c15:sqref>
                        </c15:formulaRef>
                      </c:ext>
                    </c:extLst>
                    <c:numCache>
                      <c:formatCode>General</c:formatCode>
                      <c:ptCount val="2"/>
                      <c:pt idx="0">
                        <c:v>9.4791367839569531</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земле.xlsx]теор-факт город'!$O$76</c15:f>
                      <c15:dlblRangeCache>
                        <c:ptCount val="1"/>
                        <c:pt idx="0">
                          <c:v>62</c:v>
                        </c:pt>
                      </c15:dlblRangeCache>
                    </c15:datalabelsRange>
                  </c:ext>
                  <c:ext xmlns:c16="http://schemas.microsoft.com/office/drawing/2014/chart" uri="{C3380CC4-5D6E-409C-BE32-E72D297353CC}">
                    <c16:uniqueId val="{00000020-1657-4F81-8528-C43B8FE04B82}"/>
                  </c:ext>
                </c:extLst>
              </c15:ser>
            </c15:filteredScatterSeries>
            <c15:filteredScatterSeries>
              <c15:ser>
                <c:idx val="12"/>
                <c:order val="12"/>
                <c:tx>
                  <c:strRef>
                    <c:extLst xmlns:c15="http://schemas.microsoft.com/office/drawing/2012/chart">
                      <c:ext xmlns:c15="http://schemas.microsoft.com/office/drawing/2012/chart" uri="{02D57815-91ED-43cb-92C2-25804820EDAC}">
                        <c15:formulaRef>
                          <c15:sqref>'[анализ рынка расчёт по земле.xlsx]теор-факт город'!$U$1</c15:sqref>
                        </c15:formulaRef>
                      </c:ext>
                    </c:extLst>
                    <c:strCache>
                      <c:ptCount val="1"/>
                      <c:pt idx="0">
                        <c:v>2σ</c:v>
                      </c:pt>
                    </c:strCache>
                  </c:strRef>
                </c:tx>
                <c:spPr>
                  <a:ln w="31750">
                    <a:prstDash val="dash"/>
                  </a:ln>
                </c:spPr>
                <c:marker>
                  <c:symbol val="circle"/>
                  <c:size val="6"/>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w="9525">
                      <a:solidFill>
                        <a:schemeClr val="accent1">
                          <a:lumMod val="80000"/>
                          <a:lumOff val="20000"/>
                        </a:schemeClr>
                      </a:solidFill>
                      <a:round/>
                    </a:ln>
                    <a:effectLst>
                      <a:outerShdw blurRad="57150" dist="19050" dir="5400000" algn="ctr" rotWithShape="0">
                        <a:srgbClr val="000000">
                          <a:alpha val="63000"/>
                        </a:srgbClr>
                      </a:outerShdw>
                    </a:effectLst>
                  </c:spPr>
                </c:marker>
                <c:dLbls>
                  <c:dLbl>
                    <c:idx val="0"/>
                    <c:layout>
                      <c:manualLayout>
                        <c:x val="-2.1893814997263274E-3"/>
                        <c:y val="-5.5376104033822156E-2"/>
                      </c:manualLayout>
                    </c:layout>
                    <c:tx>
                      <c:rich>
                        <a:bodyPr/>
                        <a:lstStyle/>
                        <a:p>
                          <a:fld id="{0982F11A-34EB-4B14-B744-323CD42E3172}"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1-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2-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город'!$R$78:$R$79</c15:sqref>
                        </c15:formulaRef>
                      </c:ext>
                    </c:extLst>
                    <c:numCache>
                      <c:formatCode>General</c:formatCode>
                      <c:ptCount val="2"/>
                      <c:pt idx="0">
                        <c:v>10.208808849618952</c:v>
                      </c:pt>
                      <c:pt idx="1">
                        <c:v>10.208808849618952</c:v>
                      </c:pt>
                    </c:numCache>
                  </c:numRef>
                </c:xVal>
                <c:yVal>
                  <c:numRef>
                    <c:extLst xmlns:c15="http://schemas.microsoft.com/office/drawing/2012/chart">
                      <c:ext xmlns:c15="http://schemas.microsoft.com/office/drawing/2012/chart" uri="{02D57815-91ED-43cb-92C2-25804820EDAC}">
                        <c15:formulaRef>
                          <c15:sqref>'[1]теор-факт город'!$R$80:$R$81</c15:sqref>
                        </c15:formulaRef>
                      </c:ext>
                    </c:extLst>
                    <c:numCache>
                      <c:formatCode>General</c:formatCode>
                      <c:ptCount val="2"/>
                      <c:pt idx="0">
                        <c:v>9.479136783957026</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земле.xlsx]теор-факт город'!$R$76</c15:f>
                      <c15:dlblRangeCache>
                        <c:ptCount val="1"/>
                        <c:pt idx="0">
                          <c:v>5145</c:v>
                        </c:pt>
                      </c15:dlblRangeCache>
                    </c15:datalabelsRange>
                  </c:ext>
                  <c:ext xmlns:c16="http://schemas.microsoft.com/office/drawing/2014/chart" uri="{C3380CC4-5D6E-409C-BE32-E72D297353CC}">
                    <c16:uniqueId val="{00000023-1657-4F81-8528-C43B8FE04B82}"/>
                  </c:ext>
                </c:extLst>
              </c15:ser>
            </c15:filteredScatterSeries>
            <c15:filteredScatterSeries>
              <c15:ser>
                <c:idx val="13"/>
                <c:order val="13"/>
                <c:tx>
                  <c:strRef>
                    <c:extLst xmlns:c15="http://schemas.microsoft.com/office/drawing/2012/chart">
                      <c:ext xmlns:c15="http://schemas.microsoft.com/office/drawing/2012/chart" uri="{02D57815-91ED-43cb-92C2-25804820EDAC}">
                        <c15:formulaRef>
                          <c15:sqref>'[анализ рынка расчёт по земле.xlsx]теор-факт город'!$N$56</c15:sqref>
                        </c15:formulaRef>
                      </c:ext>
                    </c:extLst>
                    <c:strCache>
                      <c:ptCount val="1"/>
                      <c:pt idx="0">
                        <c:v>-3σ</c:v>
                      </c:pt>
                    </c:strCache>
                  </c:strRef>
                </c:tx>
                <c:marker>
                  <c:symbol val="circle"/>
                  <c:size val="6"/>
                  <c:spPr>
                    <a:solidFill>
                      <a:schemeClr val="accent2">
                        <a:lumMod val="50000"/>
                      </a:schemeClr>
                    </a:solidFill>
                    <a:ln w="9525">
                      <a:solidFill>
                        <a:schemeClr val="accent2">
                          <a:lumMod val="80000"/>
                          <a:lumOff val="20000"/>
                        </a:schemeClr>
                      </a:solidFill>
                      <a:round/>
                    </a:ln>
                    <a:effectLst>
                      <a:outerShdw blurRad="57150" dist="19050" dir="5400000" algn="ctr" rotWithShape="0">
                        <a:srgbClr val="000000">
                          <a:alpha val="63000"/>
                        </a:srgbClr>
                      </a:outerShdw>
                    </a:effectLst>
                  </c:spPr>
                </c:marker>
                <c:dLbls>
                  <c:dLbl>
                    <c:idx val="0"/>
                    <c:layout>
                      <c:manualLayout>
                        <c:x val="-4.3159922928709057E-2"/>
                        <c:y val="-5.2249637155297603E-2"/>
                      </c:manualLayout>
                    </c:layout>
                    <c:tx>
                      <c:rich>
                        <a:bodyPr/>
                        <a:lstStyle/>
                        <a:p>
                          <a:fld id="{287081B0-04C1-405A-BF0C-A7E562A948A4}"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4-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5-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город'!$N$78:$N$79</c15:sqref>
                        </c15:formulaRef>
                      </c:ext>
                    </c:extLst>
                    <c:numCache>
                      <c:formatCode>General</c:formatCode>
                      <c:ptCount val="2"/>
                      <c:pt idx="0">
                        <c:v>-0.44227781372971986</c:v>
                      </c:pt>
                      <c:pt idx="1">
                        <c:v>-0.44227781372971986</c:v>
                      </c:pt>
                    </c:numCache>
                  </c:numRef>
                </c:xVal>
                <c:yVal>
                  <c:numRef>
                    <c:extLst xmlns:c15="http://schemas.microsoft.com/office/drawing/2012/chart">
                      <c:ext xmlns:c15="http://schemas.microsoft.com/office/drawing/2012/chart" uri="{02D57815-91ED-43cb-92C2-25804820EDAC}">
                        <c15:formulaRef>
                          <c15:sqref>'[1]теор-факт город'!$N$80:$N$81</c15:sqref>
                        </c15:formulaRef>
                      </c:ext>
                    </c:extLst>
                    <c:numCache>
                      <c:formatCode>General</c:formatCode>
                      <c:ptCount val="2"/>
                      <c:pt idx="0">
                        <c:v>0.77809492986685702</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земле.xlsx]теор-факт город'!$N$76</c15:f>
                      <c15:dlblRangeCache>
                        <c:ptCount val="1"/>
                        <c:pt idx="0">
                          <c:v>20</c:v>
                        </c:pt>
                      </c15:dlblRangeCache>
                    </c15:datalabelsRange>
                  </c:ext>
                  <c:ext xmlns:c16="http://schemas.microsoft.com/office/drawing/2014/chart" uri="{C3380CC4-5D6E-409C-BE32-E72D297353CC}">
                    <c16:uniqueId val="{00000026-1657-4F81-8528-C43B8FE04B82}"/>
                  </c:ext>
                </c:extLst>
              </c15:ser>
            </c15:filteredScatterSeries>
          </c:ext>
        </c:extLst>
      </c:scatterChart>
      <c:scatterChart>
        <c:scatterStyle val="smoothMarker"/>
        <c:varyColors val="0"/>
        <c:dLbls>
          <c:showLegendKey val="0"/>
          <c:showVal val="0"/>
          <c:showCatName val="0"/>
          <c:showSerName val="0"/>
          <c:showPercent val="0"/>
          <c:showBubbleSize val="0"/>
        </c:dLbls>
        <c:axId val="311919744"/>
        <c:axId val="311922048"/>
        <c:extLst>
          <c:ext xmlns:c15="http://schemas.microsoft.com/office/drawing/2012/chart" uri="{02D57815-91ED-43cb-92C2-25804820EDAC}">
            <c15:filteredScatterSeries>
              <c15:ser>
                <c:idx val="2"/>
                <c:order val="0"/>
                <c:tx>
                  <c:strRef>
                    <c:extLst>
                      <c:ext uri="{02D57815-91ED-43cb-92C2-25804820EDAC}">
                        <c15:formulaRef>
                          <c15:sqref>'[анализ рынка расчёт по земле.xlsx]теор-факт город'!$I$56</c15:sqref>
                        </c15:formulaRef>
                      </c:ext>
                    </c:extLst>
                    <c:strCache>
                      <c:ptCount val="1"/>
                      <c:pt idx="0">
                        <c:v>Медіана</c:v>
                      </c:pt>
                    </c:strCache>
                  </c:strRef>
                </c:tx>
                <c:spPr>
                  <a:ln w="31750"/>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prstDash val="dash"/>
                      <a:round/>
                    </a:ln>
                    <a:effectLst>
                      <a:outerShdw blurRad="57150" dist="19050" dir="5400000" algn="ctr" rotWithShape="0">
                        <a:srgbClr val="000000">
                          <a:alpha val="63000"/>
                        </a:srgbClr>
                      </a:outerShdw>
                    </a:effectLst>
                  </c:spPr>
                </c:marker>
                <c:dLbls>
                  <c:dLbl>
                    <c:idx val="0"/>
                    <c:layout>
                      <c:manualLayout>
                        <c:x val="-8.3421722573695692E-2"/>
                        <c:y val="-4.7992716440198244E-2"/>
                      </c:manualLayout>
                    </c:layout>
                    <c:tx>
                      <c:rich>
                        <a:bodyPr/>
                        <a:lstStyle/>
                        <a:p>
                          <a:fld id="{6B426AAC-0E4C-47AB-B0CD-79D5E7FA679C}" type="CELLRANGE">
                            <a:rPr lang="en-US"/>
                            <a:pPr/>
                            <a:t>[ДИАПАЗОН ЯЧЕЕК]</a:t>
                          </a:fld>
                          <a:endParaRPr lang="ru-UA"/>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03-1657-4F81-8528-C43B8FE04B82}"/>
                      </c:ext>
                    </c:extLst>
                  </c:dLbl>
                  <c:dLbl>
                    <c:idx val="1"/>
                    <c:delete val="1"/>
                    <c:extLst>
                      <c:ext uri="{CE6537A1-D6FC-4f65-9D91-7224C49458BB}"/>
                      <c:ext xmlns:c16="http://schemas.microsoft.com/office/drawing/2014/chart" uri="{C3380CC4-5D6E-409C-BE32-E72D297353CC}">
                        <c16:uniqueId val="{00000004-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uri="{CE6537A1-D6FC-4f65-9D91-7224C49458BB}">
                      <c15:spPr xmlns:c15="http://schemas.microsoft.com/office/drawing/2012/chart">
                        <a:prstGeom prst="wedgeRectCallout">
                          <a:avLst/>
                        </a:prstGeom>
                      </c15:spPr>
                      <c15:showDataLabelsRange val="1"/>
                      <c15:showLeaderLines val="0"/>
                    </c:ext>
                  </c:extLst>
                </c:dLbls>
                <c:xVal>
                  <c:numRef>
                    <c:extLst>
                      <c:ext uri="{02D57815-91ED-43cb-92C2-25804820EDAC}">
                        <c15:formulaRef>
                          <c15:sqref>'[1]теор-факт город'!$I$78:$I$79</c15:sqref>
                        </c15:formulaRef>
                      </c:ext>
                    </c:extLst>
                    <c:numCache>
                      <c:formatCode>General</c:formatCode>
                      <c:ptCount val="2"/>
                      <c:pt idx="0">
                        <c:v>5.9483741842794826</c:v>
                      </c:pt>
                      <c:pt idx="1">
                        <c:v>5.9483741842794826</c:v>
                      </c:pt>
                    </c:numCache>
                  </c:numRef>
                </c:xVal>
                <c:yVal>
                  <c:numRef>
                    <c:extLst>
                      <c:ext uri="{02D57815-91ED-43cb-92C2-25804820EDAC}">
                        <c15:formulaRef>
                          <c15:sqref>'[1]теор-факт город'!$I$80:$I$81</c15:sqref>
                        </c15:formulaRef>
                      </c:ext>
                    </c:extLst>
                    <c:numCache>
                      <c:formatCode>General</c:formatCode>
                      <c:ptCount val="2"/>
                      <c:pt idx="0">
                        <c:v>70.041873466095055</c:v>
                      </c:pt>
                      <c:pt idx="1">
                        <c:v>0</c:v>
                      </c:pt>
                    </c:numCache>
                  </c:numRef>
                </c:yVal>
                <c:smooth val="1"/>
                <c:extLst>
                  <c:ext uri="{02D57815-91ED-43cb-92C2-25804820EDAC}">
                    <c15:datalabelsRange>
                      <c15:f>'[анализ рынка расчёт по земле.xlsx]теор-факт город'!$I$76</c15:f>
                      <c15:dlblRangeCache>
                        <c:ptCount val="1"/>
                        <c:pt idx="0">
                          <c:v>564</c:v>
                        </c:pt>
                      </c15:dlblRangeCache>
                    </c15:datalabelsRange>
                  </c:ext>
                  <c:ext xmlns:c16="http://schemas.microsoft.com/office/drawing/2014/chart" uri="{C3380CC4-5D6E-409C-BE32-E72D297353CC}">
                    <c16:uniqueId val="{00000005-1657-4F81-8528-C43B8FE04B82}"/>
                  </c:ext>
                </c:extLst>
              </c15:ser>
            </c15:filteredScatterSeries>
            <c15:filteredScatterSeries>
              <c15:ser>
                <c:idx val="3"/>
                <c:order val="1"/>
                <c:tx>
                  <c:strRef>
                    <c:extLst xmlns:c15="http://schemas.microsoft.com/office/drawing/2012/chart">
                      <c:ext xmlns:c15="http://schemas.microsoft.com/office/drawing/2012/chart" uri="{02D57815-91ED-43cb-92C2-25804820EDAC}">
                        <c15:formulaRef>
                          <c15:sqref>'[анализ рынка расчёт по земле.xlsx]теор-факт город'!$H$56</c15:sqref>
                        </c15:formulaRef>
                      </c:ext>
                    </c:extLst>
                    <c:strCache>
                      <c:ptCount val="1"/>
                      <c:pt idx="0">
                        <c:v>Середнє арифметичне</c:v>
                      </c:pt>
                    </c:strCache>
                  </c:strRef>
                </c:tx>
                <c:spPr>
                  <a:ln w="31750"/>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prstDash val="dash"/>
                      <a:round/>
                    </a:ln>
                    <a:effectLst>
                      <a:outerShdw blurRad="57150" dist="19050" dir="5400000" algn="ctr" rotWithShape="0">
                        <a:srgbClr val="000000">
                          <a:alpha val="63000"/>
                        </a:srgbClr>
                      </a:outerShdw>
                    </a:effectLst>
                  </c:spPr>
                </c:marker>
                <c:dLbls>
                  <c:dLbl>
                    <c:idx val="0"/>
                    <c:layout>
                      <c:manualLayout>
                        <c:x val="-8.0276394296874831E-17"/>
                        <c:y val="-4.9838493630439941E-2"/>
                      </c:manualLayout>
                    </c:layout>
                    <c:tx>
                      <c:rich>
                        <a:bodyPr/>
                        <a:lstStyle/>
                        <a:p>
                          <a:fld id="{169343E4-27DE-4D2F-BBFD-C282D7D71EE1}"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6-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7-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город'!$H$78:$H$79</c15:sqref>
                        </c15:formulaRef>
                      </c:ext>
                    </c:extLst>
                    <c:numCache>
                      <c:formatCode>General</c:formatCode>
                      <c:ptCount val="2"/>
                      <c:pt idx="0">
                        <c:v>5.7844015482875593</c:v>
                      </c:pt>
                      <c:pt idx="1">
                        <c:v>5.7844015482875593</c:v>
                      </c:pt>
                    </c:numCache>
                  </c:numRef>
                </c:xVal>
                <c:yVal>
                  <c:numRef>
                    <c:extLst xmlns:c15="http://schemas.microsoft.com/office/drawing/2012/chart">
                      <c:ext xmlns:c15="http://schemas.microsoft.com/office/drawing/2012/chart" uri="{02D57815-91ED-43cb-92C2-25804820EDAC}">
                        <c15:formulaRef>
                          <c15:sqref>'[1]теор-факт город'!$H$80:$H$81</c15:sqref>
                        </c15:formulaRef>
                      </c:ext>
                    </c:extLst>
                    <c:numCache>
                      <c:formatCode>General</c:formatCode>
                      <c:ptCount val="2"/>
                      <c:pt idx="0">
                        <c:v>70.041873466095055</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земле.xlsx]теор-факт город'!$H$76</c15:f>
                      <c15:dlblRangeCache>
                        <c:ptCount val="1"/>
                        <c:pt idx="0">
                          <c:v>867</c:v>
                        </c:pt>
                      </c15:dlblRangeCache>
                    </c15:datalabelsRange>
                  </c:ext>
                  <c:ext xmlns:c16="http://schemas.microsoft.com/office/drawing/2014/chart" uri="{C3380CC4-5D6E-409C-BE32-E72D297353CC}">
                    <c16:uniqueId val="{00000008-1657-4F81-8528-C43B8FE04B82}"/>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'[анализ рынка расчёт по земле.xlsx]теор-факт город'!$J$56</c15:sqref>
                        </c15:formulaRef>
                      </c:ext>
                    </c:extLst>
                    <c:strCache>
                      <c:ptCount val="1"/>
                      <c:pt idx="0">
                        <c:v>10 процентиль</c:v>
                      </c:pt>
                    </c:strCache>
                  </c:strRef>
                </c:tx>
                <c:spPr>
                  <a:ln w="31750"/>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prstDash val="dash"/>
                      <a:round/>
                    </a:ln>
                    <a:effectLst>
                      <a:outerShdw blurRad="57150" dist="19050" dir="5400000" algn="ctr" rotWithShape="0">
                        <a:srgbClr val="000000">
                          <a:alpha val="63000"/>
                        </a:srgbClr>
                      </a:outerShdw>
                    </a:effectLst>
                  </c:spPr>
                </c:marker>
                <c:dLbls>
                  <c:dLbl>
                    <c:idx val="0"/>
                    <c:layout>
                      <c:manualLayout>
                        <c:x val="-0.12363545886243989"/>
                        <c:y val="-8.3573979482073502E-3"/>
                      </c:manualLayout>
                    </c:layout>
                    <c:tx>
                      <c:rich>
                        <a:bodyPr/>
                        <a:lstStyle/>
                        <a:p>
                          <a:fld id="{40B340E3-CD1B-4BB6-92B5-F432C3F68828}"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9-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A-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город'!$J$78:$J$79</c15:sqref>
                        </c15:formulaRef>
                      </c:ext>
                    </c:extLst>
                    <c:numCache>
                      <c:formatCode>General</c:formatCode>
                      <c:ptCount val="2"/>
                      <c:pt idx="0">
                        <c:v>2.733577214742529</c:v>
                      </c:pt>
                      <c:pt idx="1">
                        <c:v>2.733577214742529</c:v>
                      </c:pt>
                    </c:numCache>
                  </c:numRef>
                </c:xVal>
                <c:yVal>
                  <c:numRef>
                    <c:extLst xmlns:c15="http://schemas.microsoft.com/office/drawing/2012/chart">
                      <c:ext xmlns:c15="http://schemas.microsoft.com/office/drawing/2012/chart" uri="{02D57815-91ED-43cb-92C2-25804820EDAC}">
                        <c15:formulaRef>
                          <c15:sqref>'[1]теор-факт город'!$J$80:$J$81</c15:sqref>
                        </c15:formulaRef>
                      </c:ext>
                    </c:extLst>
                    <c:numCache>
                      <c:formatCode>General</c:formatCode>
                      <c:ptCount val="2"/>
                      <c:pt idx="0">
                        <c:v>22.569495391348212</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земле.xlsx]теор-факт город'!$J$76</c15:f>
                      <c15:dlblRangeCache>
                        <c:ptCount val="1"/>
                        <c:pt idx="0">
                          <c:v>106</c:v>
                        </c:pt>
                      </c15:dlblRangeCache>
                    </c15:datalabelsRange>
                  </c:ext>
                  <c:ext xmlns:c16="http://schemas.microsoft.com/office/drawing/2014/chart" uri="{C3380CC4-5D6E-409C-BE32-E72D297353CC}">
                    <c16:uniqueId val="{0000000B-1657-4F81-8528-C43B8FE04B82}"/>
                  </c:ext>
                </c:extLst>
              </c15:ser>
            </c15:filteredScatterSeries>
            <c15:filteredScatterSeries>
              <c15:ser>
                <c:idx val="5"/>
                <c:order val="4"/>
                <c:tx>
                  <c:strRef>
                    <c:extLst xmlns:c15="http://schemas.microsoft.com/office/drawing/2012/chart">
                      <c:ext xmlns:c15="http://schemas.microsoft.com/office/drawing/2012/chart" uri="{02D57815-91ED-43cb-92C2-25804820EDAC}">
                        <c15:formulaRef>
                          <c15:sqref>'[анализ рынка расчёт по земле.xlsx]теор-факт город'!$K$56</c15:sqref>
                        </c15:formulaRef>
                      </c:ext>
                    </c:extLst>
                    <c:strCache>
                      <c:ptCount val="1"/>
                      <c:pt idx="0">
                        <c:v>25 процентиль</c:v>
                      </c:pt>
                    </c:strCache>
                  </c:strRef>
                </c:tx>
                <c:spPr>
                  <a:ln w="31750"/>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prstDash val="dash"/>
                      <a:round/>
                    </a:ln>
                    <a:effectLst>
                      <a:outerShdw blurRad="57150" dist="19050" dir="5400000" algn="ctr" rotWithShape="0">
                        <a:srgbClr val="000000">
                          <a:alpha val="63000"/>
                        </a:srgbClr>
                      </a:outerShdw>
                    </a:effectLst>
                  </c:spPr>
                </c:marker>
                <c:dLbls>
                  <c:dLbl>
                    <c:idx val="0"/>
                    <c:layout>
                      <c:manualLayout>
                        <c:x val="-7.7481285937523708E-2"/>
                        <c:y val="-5.3000239991771711E-2"/>
                      </c:manualLayout>
                    </c:layout>
                    <c:tx>
                      <c:rich>
                        <a:bodyPr/>
                        <a:lstStyle/>
                        <a:p>
                          <a:fld id="{2F185A17-FE9D-4AD0-9655-31067D61B4AC}"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C-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D-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город'!$K$78:$K$79</c15:sqref>
                        </c15:formulaRef>
                      </c:ext>
                    </c:extLst>
                    <c:numCache>
                      <c:formatCode>General</c:formatCode>
                      <c:ptCount val="2"/>
                      <c:pt idx="0">
                        <c:v>4.4550397934929693</c:v>
                      </c:pt>
                      <c:pt idx="1">
                        <c:v>4.4550397934929693</c:v>
                      </c:pt>
                    </c:numCache>
                  </c:numRef>
                </c:xVal>
                <c:yVal>
                  <c:numRef>
                    <c:extLst xmlns:c15="http://schemas.microsoft.com/office/drawing/2012/chart">
                      <c:ext xmlns:c15="http://schemas.microsoft.com/office/drawing/2012/chart" uri="{02D57815-91ED-43cb-92C2-25804820EDAC}">
                        <c15:formulaRef>
                          <c15:sqref>'[1]теор-факт город'!$K$80:$K$81</c15:sqref>
                        </c15:formulaRef>
                      </c:ext>
                    </c:extLst>
                    <c:numCache>
                      <c:formatCode>General</c:formatCode>
                      <c:ptCount val="2"/>
                      <c:pt idx="0">
                        <c:v>54.643215869989987</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земле.xlsx]теор-факт город'!$K$76</c15:f>
                      <c15:dlblRangeCache>
                        <c:ptCount val="1"/>
                        <c:pt idx="0">
                          <c:v>260</c:v>
                        </c:pt>
                      </c15:dlblRangeCache>
                    </c15:datalabelsRange>
                  </c:ext>
                  <c:ext xmlns:c16="http://schemas.microsoft.com/office/drawing/2014/chart" uri="{C3380CC4-5D6E-409C-BE32-E72D297353CC}">
                    <c16:uniqueId val="{0000000E-1657-4F81-8528-C43B8FE04B82}"/>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'[анализ рынка расчёт по земле.xlsx]теор-факт город'!$L$56</c15:sqref>
                        </c15:formulaRef>
                      </c:ext>
                    </c:extLst>
                    <c:strCache>
                      <c:ptCount val="1"/>
                      <c:pt idx="0">
                        <c:v>75 процентиль</c:v>
                      </c:pt>
                    </c:strCache>
                  </c:strRef>
                </c:tx>
                <c:spPr>
                  <a:ln w="31750"/>
                </c:spPr>
                <c:marker>
                  <c:symbol val="circle"/>
                  <c:size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9525">
                      <a:solidFill>
                        <a:schemeClr val="accent1">
                          <a:lumMod val="60000"/>
                        </a:schemeClr>
                      </a:solidFill>
                      <a:prstDash val="dash"/>
                      <a:round/>
                    </a:ln>
                    <a:effectLst>
                      <a:outerShdw blurRad="57150" dist="19050" dir="5400000" algn="ctr" rotWithShape="0">
                        <a:srgbClr val="000000">
                          <a:alpha val="63000"/>
                        </a:srgbClr>
                      </a:outerShdw>
                    </a:effectLst>
                  </c:spPr>
                </c:marker>
                <c:dLbls>
                  <c:dLbl>
                    <c:idx val="0"/>
                    <c:layout>
                      <c:manualLayout>
                        <c:x val="-6.5681444991790624E-3"/>
                        <c:y val="-4.9838493630439941E-2"/>
                      </c:manualLayout>
                    </c:layout>
                    <c:tx>
                      <c:rich>
                        <a:bodyPr/>
                        <a:lstStyle/>
                        <a:p>
                          <a:fld id="{D62B9633-8250-4626-B108-677623A9707C}"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F-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0-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город'!$L$78:$L$79</c15:sqref>
                        </c15:formulaRef>
                      </c:ext>
                    </c:extLst>
                    <c:numCache>
                      <c:formatCode>General</c:formatCode>
                      <c:ptCount val="2"/>
                      <c:pt idx="0">
                        <c:v>7.1068489018413556</c:v>
                      </c:pt>
                      <c:pt idx="1">
                        <c:v>7.1068489018413556</c:v>
                      </c:pt>
                    </c:numCache>
                  </c:numRef>
                </c:xVal>
                <c:yVal>
                  <c:numRef>
                    <c:extLst xmlns:c15="http://schemas.microsoft.com/office/drawing/2012/chart">
                      <c:ext xmlns:c15="http://schemas.microsoft.com/office/drawing/2012/chart" uri="{02D57815-91ED-43cb-92C2-25804820EDAC}">
                        <c15:formulaRef>
                          <c15:sqref>'[1]теор-факт город'!$L$80:$L$81</c15:sqref>
                        </c15:formulaRef>
                      </c:ext>
                    </c:extLst>
                    <c:numCache>
                      <c:formatCode>General</c:formatCode>
                      <c:ptCount val="2"/>
                      <c:pt idx="0">
                        <c:v>60.231954483046557</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земле.xlsx]теор-факт город'!$L$76</c15:f>
                      <c15:dlblRangeCache>
                        <c:ptCount val="1"/>
                        <c:pt idx="0">
                          <c:v>1028</c:v>
                        </c:pt>
                      </c15:dlblRangeCache>
                    </c15:datalabelsRange>
                  </c:ext>
                  <c:ext xmlns:c16="http://schemas.microsoft.com/office/drawing/2014/chart" uri="{C3380CC4-5D6E-409C-BE32-E72D297353CC}">
                    <c16:uniqueId val="{00000011-1657-4F81-8528-C43B8FE04B82}"/>
                  </c:ext>
                </c:extLst>
              </c15:ser>
            </c15:filteredScatterSeries>
            <c15:filteredScatterSeries>
              <c15:ser>
                <c:idx val="7"/>
                <c:order val="6"/>
                <c:tx>
                  <c:strRef>
                    <c:extLst xmlns:c15="http://schemas.microsoft.com/office/drawing/2012/chart">
                      <c:ext xmlns:c15="http://schemas.microsoft.com/office/drawing/2012/chart" uri="{02D57815-91ED-43cb-92C2-25804820EDAC}">
                        <c15:formulaRef>
                          <c15:sqref>'[анализ рынка расчёт по земле.xlsx]теор-факт город'!$M$56</c15:sqref>
                        </c15:formulaRef>
                      </c:ext>
                    </c:extLst>
                    <c:strCache>
                      <c:ptCount val="1"/>
                      <c:pt idx="0">
                        <c:v>90 процентиль</c:v>
                      </c:pt>
                    </c:strCache>
                  </c:strRef>
                </c:tx>
                <c:spPr>
                  <a:ln w="31750"/>
                </c:spPr>
                <c:marker>
                  <c:symbol val="circle"/>
                  <c:size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9525">
                      <a:solidFill>
                        <a:schemeClr val="accent2">
                          <a:lumMod val="60000"/>
                        </a:schemeClr>
                      </a:solidFill>
                      <a:prstDash val="dash"/>
                      <a:round/>
                    </a:ln>
                    <a:effectLst>
                      <a:outerShdw blurRad="57150" dist="19050" dir="5400000" algn="ctr" rotWithShape="0">
                        <a:srgbClr val="000000">
                          <a:alpha val="63000"/>
                        </a:srgbClr>
                      </a:outerShdw>
                    </a:effectLst>
                  </c:spPr>
                </c:marker>
                <c:dLbls>
                  <c:dLbl>
                    <c:idx val="0"/>
                    <c:layout>
                      <c:manualLayout>
                        <c:x val="2.0038535645472061E-2"/>
                        <c:y val="-5.8055152394775036E-3"/>
                      </c:manualLayout>
                    </c:layout>
                    <c:tx>
                      <c:rich>
                        <a:bodyPr/>
                        <a:lstStyle/>
                        <a:p>
                          <a:fld id="{D158A482-6F92-4ABA-A64F-0936A8DEEB3F}"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2-1657-4F81-8528-C43B8FE04B82}"/>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3-1657-4F81-8528-C43B8FE04B82}"/>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'[1]теор-факт город'!$M$78:$M$79</c15:sqref>
                        </c15:formulaRef>
                      </c:ext>
                    </c:extLst>
                    <c:numCache>
                      <c:formatCode>General</c:formatCode>
                      <c:ptCount val="2"/>
                      <c:pt idx="0">
                        <c:v>8.3884414791304565</c:v>
                      </c:pt>
                      <c:pt idx="1">
                        <c:v>8.3884414791304565</c:v>
                      </c:pt>
                    </c:numCache>
                  </c:numRef>
                </c:xVal>
                <c:yVal>
                  <c:numRef>
                    <c:extLst xmlns:c15="http://schemas.microsoft.com/office/drawing/2012/chart">
                      <c:ext xmlns:c15="http://schemas.microsoft.com/office/drawing/2012/chart" uri="{02D57815-91ED-43cb-92C2-25804820EDAC}">
                        <c15:formulaRef>
                          <c15:sqref>'[1]теор-факт город'!$M$80:$M$81</c15:sqref>
                        </c15:formulaRef>
                      </c:ext>
                    </c:extLst>
                    <c:numCache>
                      <c:formatCode>General</c:formatCode>
                      <c:ptCount val="2"/>
                      <c:pt idx="0">
                        <c:v>36.381083097226558</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земле.xlsx]теор-факт город'!$M$76</c15:f>
                      <c15:dlblRangeCache>
                        <c:ptCount val="1"/>
                        <c:pt idx="0">
                          <c:v>2000</c:v>
                        </c:pt>
                      </c15:dlblRangeCache>
                    </c15:datalabelsRange>
                  </c:ext>
                  <c:ext xmlns:c16="http://schemas.microsoft.com/office/drawing/2014/chart" uri="{C3380CC4-5D6E-409C-BE32-E72D297353CC}">
                    <c16:uniqueId val="{00000014-1657-4F81-8528-C43B8FE04B82}"/>
                  </c:ext>
                </c:extLst>
              </c15:ser>
            </c15:filteredScatterSeries>
          </c:ext>
        </c:extLst>
      </c:scatterChart>
      <c:catAx>
        <c:axId val="311919744"/>
        <c:scaling>
          <c:orientation val="minMax"/>
        </c:scaling>
        <c:delete val="0"/>
        <c:axPos val="b"/>
        <c:title>
          <c:tx>
            <c:rich>
              <a:bodyPr rot="0" vert="horz"/>
              <a:lstStyle/>
              <a:p>
                <a:pPr>
                  <a:defRPr/>
                </a:pPr>
                <a:r>
                  <a:rPr lang="uk-UA"/>
                  <a:t>Вартість, дол. США</a:t>
                </a:r>
                <a:r>
                  <a:rPr lang="en-US"/>
                  <a:t> </a:t>
                </a:r>
                <a:r>
                  <a:rPr lang="ru-RU"/>
                  <a:t>за сот.</a:t>
                </a:r>
                <a:endParaRPr lang="uk-UA"/>
              </a:p>
            </c:rich>
          </c:tx>
          <c:overlay val="0"/>
          <c:spPr>
            <a:noFill/>
            <a:ln>
              <a:noFill/>
            </a:ln>
            <a:effectLst/>
          </c:spPr>
        </c:title>
        <c:numFmt formatCode="#,##0" sourceLinked="0"/>
        <c:majorTickMark val="none"/>
        <c:minorTickMark val="none"/>
        <c:tickLblPos val="nextTo"/>
        <c:spPr>
          <a:noFill/>
          <a:ln w="12700" cap="flat" cmpd="sng" algn="ctr">
            <a:solidFill>
              <a:schemeClr val="tx1">
                <a:lumMod val="15000"/>
                <a:lumOff val="85000"/>
              </a:schemeClr>
            </a:solidFill>
            <a:round/>
          </a:ln>
          <a:effectLst/>
        </c:spPr>
        <c:txPr>
          <a:bodyPr rot="-5400000" vert="horz"/>
          <a:lstStyle/>
          <a:p>
            <a:pPr>
              <a:defRPr/>
            </a:pPr>
            <a:endParaRPr lang="ru-UA"/>
          </a:p>
        </c:txPr>
        <c:crossAx val="311922048"/>
        <c:crosses val="autoZero"/>
        <c:auto val="1"/>
        <c:lblAlgn val="ctr"/>
        <c:lblOffset val="100"/>
        <c:tickMarkSkip val="1"/>
        <c:noMultiLvlLbl val="0"/>
      </c:catAx>
      <c:valAx>
        <c:axId val="31192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uk-UA"/>
                  <a:t>Об</a:t>
                </a:r>
                <a:r>
                  <a:rPr lang="en-US"/>
                  <a:t>'</a:t>
                </a:r>
                <a:r>
                  <a:rPr lang="uk-UA"/>
                  <a:t>єм</a:t>
                </a:r>
              </a:p>
            </c:rich>
          </c:tx>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ru-UA"/>
          </a:p>
        </c:txPr>
        <c:crossAx val="311919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ru-UA"/>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3"/>
          <c:spPr>
            <a:solidFill>
              <a:srgbClr val="DC7C6B"/>
            </a:solidFill>
          </c:spPr>
          <c:invertIfNegative val="0"/>
          <c:cat>
            <c:numRef>
              <c:f>'[3]факт расп без лог укр и город'!$G$20:$G$40</c:f>
              <c:numCache>
                <c:formatCode>0</c:formatCode>
                <c:ptCount val="21"/>
                <c:pt idx="0">
                  <c:v>68.431261097824006</c:v>
                </c:pt>
                <c:pt idx="1">
                  <c:v>153.5737832934725</c:v>
                </c:pt>
                <c:pt idx="2">
                  <c:v>238.71630548912151</c:v>
                </c:pt>
                <c:pt idx="3">
                  <c:v>323.85882768477052</c:v>
                </c:pt>
                <c:pt idx="4">
                  <c:v>409.00134988041953</c:v>
                </c:pt>
                <c:pt idx="5">
                  <c:v>494.14387207606853</c:v>
                </c:pt>
                <c:pt idx="6">
                  <c:v>579.28639427171754</c:v>
                </c:pt>
                <c:pt idx="7">
                  <c:v>664.42891646736655</c:v>
                </c:pt>
                <c:pt idx="8">
                  <c:v>749.57143866301544</c:v>
                </c:pt>
                <c:pt idx="9">
                  <c:v>834.71396085866445</c:v>
                </c:pt>
                <c:pt idx="10">
                  <c:v>919.856483054313</c:v>
                </c:pt>
                <c:pt idx="11">
                  <c:v>1004.9990052499586</c:v>
                </c:pt>
                <c:pt idx="12">
                  <c:v>1090.1415274456049</c:v>
                </c:pt>
                <c:pt idx="13">
                  <c:v>1175.284049641255</c:v>
                </c:pt>
                <c:pt idx="14">
                  <c:v>1260.4265718369052</c:v>
                </c:pt>
                <c:pt idx="15">
                  <c:v>1345.5690940325549</c:v>
                </c:pt>
                <c:pt idx="16">
                  <c:v>1430.711616228205</c:v>
                </c:pt>
                <c:pt idx="17">
                  <c:v>1515.8541384238551</c:v>
                </c:pt>
                <c:pt idx="18">
                  <c:v>1600.9966606194998</c:v>
                </c:pt>
                <c:pt idx="19">
                  <c:v>1686.139182815145</c:v>
                </c:pt>
                <c:pt idx="20">
                  <c:v>1771.2817050107951</c:v>
                </c:pt>
              </c:numCache>
            </c:numRef>
          </c:cat>
          <c:val>
            <c:numRef>
              <c:f>'[3]факт расп без лог укр и город'!$H$20:$H$40</c:f>
              <c:numCache>
                <c:formatCode>0</c:formatCode>
                <c:ptCount val="21"/>
                <c:pt idx="0">
                  <c:v>5329</c:v>
                </c:pt>
                <c:pt idx="1">
                  <c:v>5491</c:v>
                </c:pt>
                <c:pt idx="2">
                  <c:v>4155</c:v>
                </c:pt>
                <c:pt idx="3">
                  <c:v>2962</c:v>
                </c:pt>
                <c:pt idx="4">
                  <c:v>2190</c:v>
                </c:pt>
                <c:pt idx="5">
                  <c:v>1567</c:v>
                </c:pt>
                <c:pt idx="6">
                  <c:v>1330</c:v>
                </c:pt>
                <c:pt idx="7">
                  <c:v>1008</c:v>
                </c:pt>
                <c:pt idx="8">
                  <c:v>841</c:v>
                </c:pt>
                <c:pt idx="9">
                  <c:v>658</c:v>
                </c:pt>
                <c:pt idx="10">
                  <c:v>548</c:v>
                </c:pt>
                <c:pt idx="11">
                  <c:v>561</c:v>
                </c:pt>
                <c:pt idx="12">
                  <c:v>377</c:v>
                </c:pt>
                <c:pt idx="13">
                  <c:v>333</c:v>
                </c:pt>
                <c:pt idx="14">
                  <c:v>240</c:v>
                </c:pt>
                <c:pt idx="15">
                  <c:v>198</c:v>
                </c:pt>
                <c:pt idx="16">
                  <c:v>164</c:v>
                </c:pt>
                <c:pt idx="17">
                  <c:v>126</c:v>
                </c:pt>
                <c:pt idx="18">
                  <c:v>105</c:v>
                </c:pt>
                <c:pt idx="19">
                  <c:v>89</c:v>
                </c:pt>
                <c:pt idx="20">
                  <c:v>88</c:v>
                </c:pt>
              </c:numCache>
            </c:numRef>
          </c:val>
          <c:extLst>
            <c:ext xmlns:c16="http://schemas.microsoft.com/office/drawing/2014/chart" uri="{C3380CC4-5D6E-409C-BE32-E72D297353CC}">
              <c16:uniqueId val="{00000000-2965-4055-A07A-EB90D075FAEE}"/>
            </c:ext>
          </c:extLst>
        </c:ser>
        <c:dLbls>
          <c:showLegendKey val="0"/>
          <c:showVal val="0"/>
          <c:showCatName val="0"/>
          <c:showSerName val="0"/>
          <c:showPercent val="0"/>
          <c:showBubbleSize val="0"/>
        </c:dLbls>
        <c:gapWidth val="75"/>
        <c:overlap val="-25"/>
        <c:axId val="311919744"/>
        <c:axId val="311922048"/>
      </c:barChart>
      <c:lineChart>
        <c:grouping val="standard"/>
        <c:varyColors val="0"/>
        <c:ser>
          <c:idx val="1"/>
          <c:order val="9"/>
          <c:spPr>
            <a:ln w="63500">
              <a:solidFill>
                <a:srgbClr val="6D0000"/>
              </a:solidFill>
            </a:ln>
          </c:spPr>
          <c:marker>
            <c:symbol val="none"/>
          </c:marker>
          <c:cat>
            <c:numRef>
              <c:f>'[3]факт расп без лог укр и город'!$G$20:$G$40</c:f>
              <c:numCache>
                <c:formatCode>0</c:formatCode>
                <c:ptCount val="21"/>
                <c:pt idx="0">
                  <c:v>68.431261097824006</c:v>
                </c:pt>
                <c:pt idx="1">
                  <c:v>153.5737832934725</c:v>
                </c:pt>
                <c:pt idx="2">
                  <c:v>238.71630548912151</c:v>
                </c:pt>
                <c:pt idx="3">
                  <c:v>323.85882768477052</c:v>
                </c:pt>
                <c:pt idx="4">
                  <c:v>409.00134988041953</c:v>
                </c:pt>
                <c:pt idx="5">
                  <c:v>494.14387207606853</c:v>
                </c:pt>
                <c:pt idx="6">
                  <c:v>579.28639427171754</c:v>
                </c:pt>
                <c:pt idx="7">
                  <c:v>664.42891646736655</c:v>
                </c:pt>
                <c:pt idx="8">
                  <c:v>749.57143866301544</c:v>
                </c:pt>
                <c:pt idx="9">
                  <c:v>834.71396085866445</c:v>
                </c:pt>
                <c:pt idx="10">
                  <c:v>919.856483054313</c:v>
                </c:pt>
                <c:pt idx="11">
                  <c:v>1004.9990052499586</c:v>
                </c:pt>
                <c:pt idx="12">
                  <c:v>1090.1415274456049</c:v>
                </c:pt>
                <c:pt idx="13">
                  <c:v>1175.284049641255</c:v>
                </c:pt>
                <c:pt idx="14">
                  <c:v>1260.4265718369052</c:v>
                </c:pt>
                <c:pt idx="15">
                  <c:v>1345.5690940325549</c:v>
                </c:pt>
                <c:pt idx="16">
                  <c:v>1430.711616228205</c:v>
                </c:pt>
                <c:pt idx="17">
                  <c:v>1515.8541384238551</c:v>
                </c:pt>
                <c:pt idx="18">
                  <c:v>1600.9966606194998</c:v>
                </c:pt>
                <c:pt idx="19">
                  <c:v>1686.139182815145</c:v>
                </c:pt>
                <c:pt idx="20">
                  <c:v>1771.2817050107951</c:v>
                </c:pt>
              </c:numCache>
            </c:numRef>
          </c:cat>
          <c:val>
            <c:numRef>
              <c:f>'[3]факт расп без лог укр и город'!$N$20:$N$40</c:f>
              <c:numCache>
                <c:formatCode>General</c:formatCode>
                <c:ptCount val="21"/>
                <c:pt idx="0">
                  <c:v>5370.9284088657942</c:v>
                </c:pt>
                <c:pt idx="1">
                  <c:v>5788.3808004339635</c:v>
                </c:pt>
                <c:pt idx="2">
                  <c:v>4412.3237705510955</c:v>
                </c:pt>
                <c:pt idx="3">
                  <c:v>3214.6489735813143</c:v>
                </c:pt>
                <c:pt idx="4">
                  <c:v>2349.4372444228857</c:v>
                </c:pt>
                <c:pt idx="5">
                  <c:v>1741.7124598301896</c:v>
                </c:pt>
                <c:pt idx="6">
                  <c:v>1312.4646758824149</c:v>
                </c:pt>
                <c:pt idx="7">
                  <c:v>1004.8210641098535</c:v>
                </c:pt>
                <c:pt idx="8">
                  <c:v>780.63641786998733</c:v>
                </c:pt>
                <c:pt idx="9">
                  <c:v>614.57740103228821</c:v>
                </c:pt>
                <c:pt idx="10">
                  <c:v>489.6760207020539</c:v>
                </c:pt>
                <c:pt idx="11">
                  <c:v>394.40039018018769</c:v>
                </c:pt>
                <c:pt idx="12">
                  <c:v>320.78439390989246</c:v>
                </c:pt>
                <c:pt idx="13">
                  <c:v>263.23478461584716</c:v>
                </c:pt>
                <c:pt idx="14">
                  <c:v>217.7627289984313</c:v>
                </c:pt>
                <c:pt idx="15">
                  <c:v>181.48171147638953</c:v>
                </c:pt>
                <c:pt idx="16">
                  <c:v>152.27433377706501</c:v>
                </c:pt>
                <c:pt idx="17">
                  <c:v>128.56771152617986</c:v>
                </c:pt>
                <c:pt idx="18">
                  <c:v>109.1797611052304</c:v>
                </c:pt>
                <c:pt idx="19">
                  <c:v>93.212473446626291</c:v>
                </c:pt>
                <c:pt idx="20">
                  <c:v>79.976797166499438</c:v>
                </c:pt>
              </c:numCache>
            </c:numRef>
          </c:val>
          <c:smooth val="1"/>
          <c:extLst>
            <c:ext xmlns:c16="http://schemas.microsoft.com/office/drawing/2014/chart" uri="{C3380CC4-5D6E-409C-BE32-E72D297353CC}">
              <c16:uniqueId val="{00000001-2965-4055-A07A-EB90D075FAEE}"/>
            </c:ext>
          </c:extLst>
        </c:ser>
        <c:dLbls>
          <c:showLegendKey val="0"/>
          <c:showVal val="0"/>
          <c:showCatName val="0"/>
          <c:showSerName val="0"/>
          <c:showPercent val="0"/>
          <c:showBubbleSize val="0"/>
        </c:dLbls>
        <c:marker val="1"/>
        <c:smooth val="0"/>
        <c:axId val="311919744"/>
        <c:axId val="311922048"/>
      </c:lineChart>
      <c:scatterChart>
        <c:scatterStyle val="lineMarker"/>
        <c:varyColors val="0"/>
        <c:ser>
          <c:idx val="14"/>
          <c:order val="14"/>
          <c:tx>
            <c:v>© Copyright 2020 Veritexgroup</c:v>
          </c:tx>
          <c:spPr>
            <a:ln w="25400" cap="rnd">
              <a:noFill/>
              <a:round/>
            </a:ln>
            <a:effectLst>
              <a:outerShdw blurRad="57150" dist="19050" dir="5400000" algn="ctr" rotWithShape="0">
                <a:srgbClr val="000000">
                  <a:alpha val="63000"/>
                </a:srgbClr>
              </a:outerShdw>
            </a:effectLst>
          </c:spPr>
          <c:marker>
            <c:symbol val="circle"/>
            <c:size val="6"/>
            <c:spPr>
              <a:noFill/>
              <a:ln w="9525">
                <a:noFill/>
                <a:round/>
              </a:ln>
              <a:effectLst/>
            </c:spPr>
          </c:marker>
          <c:xVal>
            <c:numLit>
              <c:formatCode>General</c:formatCode>
              <c:ptCount val="1"/>
              <c:pt idx="0">
                <c:v>0</c:v>
              </c:pt>
            </c:numLit>
          </c:xVal>
          <c:yVal>
            <c:numLit>
              <c:formatCode>General</c:formatCode>
              <c:ptCount val="1"/>
              <c:pt idx="0">
                <c:v>0</c:v>
              </c:pt>
            </c:numLit>
          </c:yVal>
          <c:smooth val="0"/>
          <c:extLst>
            <c:ext xmlns:c16="http://schemas.microsoft.com/office/drawing/2014/chart" uri="{C3380CC4-5D6E-409C-BE32-E72D297353CC}">
              <c16:uniqueId val="{00000002-2965-4055-A07A-EB90D075FAEE}"/>
            </c:ext>
          </c:extLst>
        </c:ser>
        <c:dLbls>
          <c:showLegendKey val="0"/>
          <c:showVal val="0"/>
          <c:showCatName val="0"/>
          <c:showSerName val="0"/>
          <c:showPercent val="0"/>
          <c:showBubbleSize val="0"/>
        </c:dLbls>
        <c:axId val="311919744"/>
        <c:axId val="311922048"/>
        <c:extLst>
          <c:ext xmlns:c15="http://schemas.microsoft.com/office/drawing/2012/chart" uri="{02D57815-91ED-43cb-92C2-25804820EDAC}">
            <c15:filteredScatterSeries>
              <c15:ser>
                <c:idx val="10"/>
                <c:order val="7"/>
                <c:tx>
                  <c:strRef>
                    <c:extLst>
                      <c:ext uri="{02D57815-91ED-43cb-92C2-25804820EDAC}">
                        <c15:formulaRef>
                          <c15:sqref>'[анализ рынка расчёт по домам.xlsx]теор-факт город'!$R$1</c15:sqref>
                        </c15:formulaRef>
                      </c:ext>
                    </c:extLst>
                    <c:strCache>
                      <c:ptCount val="1"/>
                      <c:pt idx="0">
                        <c:v>-1σ</c:v>
                      </c:pt>
                    </c:strCache>
                  </c:strRef>
                </c:tx>
                <c:spPr>
                  <a:ln w="31750">
                    <a:solidFill>
                      <a:schemeClr val="accent5">
                        <a:lumMod val="50000"/>
                      </a:schemeClr>
                    </a:solidFill>
                    <a:prstDash val="dash"/>
                  </a:ln>
                </c:spPr>
                <c:marker>
                  <c:symbol val="circle"/>
                  <c:size val="6"/>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w="9525">
                      <a:solidFill>
                        <a:schemeClr val="accent5">
                          <a:lumMod val="60000"/>
                        </a:schemeClr>
                      </a:solidFill>
                      <a:round/>
                    </a:ln>
                    <a:effectLst>
                      <a:outerShdw blurRad="57150" dist="19050" dir="5400000" algn="ctr" rotWithShape="0">
                        <a:srgbClr val="000000">
                          <a:alpha val="63000"/>
                        </a:srgbClr>
                      </a:outerShdw>
                    </a:effectLst>
                  </c:spPr>
                </c:marker>
                <c:dLbls>
                  <c:dLbl>
                    <c:idx val="0"/>
                    <c:layout>
                      <c:manualLayout>
                        <c:x val="-9.6715003110160361E-2"/>
                        <c:y val="-5.0407715429013997E-2"/>
                      </c:manualLayout>
                    </c:layout>
                    <c:tx>
                      <c:rich>
                        <a:bodyPr/>
                        <a:lstStyle/>
                        <a:p>
                          <a:fld id="{7124EFAA-96A9-4CE7-BD88-8A2F6AD25F1B}" type="CELLRANGE">
                            <a:rPr lang="en-US"/>
                            <a:pPr/>
                            <a:t>[ДИАПАЗОН ЯЧЕЕК]</a:t>
                          </a:fld>
                          <a:endParaRPr lang="ru-UA"/>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5-2965-4055-A07A-EB90D075FAEE}"/>
                      </c:ext>
                    </c:extLst>
                  </c:dLbl>
                  <c:dLbl>
                    <c:idx val="1"/>
                    <c:delete val="1"/>
                    <c:extLst>
                      <c:ext uri="{CE6537A1-D6FC-4f65-9D91-7224C49458BB}"/>
                      <c:ext xmlns:c16="http://schemas.microsoft.com/office/drawing/2014/chart" uri="{C3380CC4-5D6E-409C-BE32-E72D297353CC}">
                        <c16:uniqueId val="{00000016-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uri="{CE6537A1-D6FC-4f65-9D91-7224C49458BB}">
                      <c15:spPr xmlns:c15="http://schemas.microsoft.com/office/drawing/2012/chart">
                        <a:prstGeom prst="wedgeRectCallout">
                          <a:avLst/>
                        </a:prstGeom>
                      </c15:spPr>
                      <c15:showDataLabelsRange val="1"/>
                      <c15:showLeaderLines val="0"/>
                    </c:ext>
                  </c:extLst>
                </c:dLbls>
                <c:xVal>
                  <c:numRef>
                    <c:extLst>
                      <c:ext uri="{02D57815-91ED-43cb-92C2-25804820EDAC}">
                        <c15:formulaRef>
                          <c15:sqref>'[3]теор-факт город'!$P$78:$P$79</c15:sqref>
                        </c15:formulaRef>
                      </c:ext>
                    </c:extLst>
                    <c:numCache>
                      <c:formatCode>General</c:formatCode>
                      <c:ptCount val="2"/>
                      <c:pt idx="0">
                        <c:v>7.2589017470617812</c:v>
                      </c:pt>
                      <c:pt idx="1">
                        <c:v>7.2589017470617812</c:v>
                      </c:pt>
                    </c:numCache>
                  </c:numRef>
                </c:xVal>
                <c:yVal>
                  <c:numRef>
                    <c:extLst>
                      <c:ext uri="{02D57815-91ED-43cb-92C2-25804820EDAC}">
                        <c15:formulaRef>
                          <c15:sqref>'[3]теор-факт город'!$P$80:$P$81</c15:sqref>
                        </c15:formulaRef>
                      </c:ext>
                    </c:extLst>
                    <c:numCache>
                      <c:formatCode>General</c:formatCode>
                      <c:ptCount val="2"/>
                      <c:pt idx="0">
                        <c:v>14853.71343637342</c:v>
                      </c:pt>
                      <c:pt idx="1">
                        <c:v>0</c:v>
                      </c:pt>
                    </c:numCache>
                  </c:numRef>
                </c:yVal>
                <c:smooth val="0"/>
                <c:extLst>
                  <c:ext uri="{02D57815-91ED-43cb-92C2-25804820EDAC}">
                    <c15:datalabelsRange>
                      <c15:f>'[анализ рынка расчёт по домам.xlsx]теор-факт город'!$P$76</c15:f>
                      <c15:dlblRangeCache>
                        <c:ptCount val="1"/>
                        <c:pt idx="0">
                          <c:v>505</c:v>
                        </c:pt>
                      </c15:dlblRangeCache>
                    </c15:datalabelsRange>
                  </c:ext>
                  <c:ext xmlns:c16="http://schemas.microsoft.com/office/drawing/2014/chart" uri="{C3380CC4-5D6E-409C-BE32-E72D297353CC}">
                    <c16:uniqueId val="{00000017-2965-4055-A07A-EB90D075FAEE}"/>
                  </c:ext>
                </c:extLst>
              </c15:ser>
            </c15:filteredScatterSeries>
            <c15:filteredScatterSeries>
              <c15:ser>
                <c:idx val="11"/>
                <c:order val="8"/>
                <c:tx>
                  <c:strRef>
                    <c:extLst xmlns:c15="http://schemas.microsoft.com/office/drawing/2012/chart">
                      <c:ext xmlns:c15="http://schemas.microsoft.com/office/drawing/2012/chart" uri="{02D57815-91ED-43cb-92C2-25804820EDAC}">
                        <c15:formulaRef>
                          <c15:sqref>'[анализ рынка расчёт по домам.xlsx]теор-факт город'!$T$1</c15:sqref>
                        </c15:formulaRef>
                      </c:ext>
                    </c:extLst>
                    <c:strCache>
                      <c:ptCount val="1"/>
                      <c:pt idx="0">
                        <c:v>1σ</c:v>
                      </c:pt>
                    </c:strCache>
                  </c:strRef>
                </c:tx>
                <c:spPr>
                  <a:ln w="31750">
                    <a:prstDash val="dash"/>
                  </a:ln>
                </c:spPr>
                <c:marker>
                  <c:symbol val="circle"/>
                  <c:size val="6"/>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w="9525">
                      <a:solidFill>
                        <a:schemeClr val="accent6">
                          <a:lumMod val="60000"/>
                        </a:schemeClr>
                      </a:solidFill>
                      <a:round/>
                    </a:ln>
                    <a:effectLst>
                      <a:outerShdw blurRad="57150" dist="19050" dir="5400000" algn="ctr" rotWithShape="0">
                        <a:srgbClr val="000000">
                          <a:alpha val="63000"/>
                        </a:srgbClr>
                      </a:outerShdw>
                    </a:effectLst>
                  </c:spPr>
                </c:marker>
                <c:dLbls>
                  <c:dLbl>
                    <c:idx val="0"/>
                    <c:layout>
                      <c:manualLayout>
                        <c:x val="4.9168692063781043E-2"/>
                        <c:y val="-6.0036757700369422E-3"/>
                      </c:manualLayout>
                    </c:layout>
                    <c:tx>
                      <c:rich>
                        <a:bodyPr/>
                        <a:lstStyle/>
                        <a:p>
                          <a:fld id="{587D5F15-4841-4BB1-9AEA-98D4CC4DF267}"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8-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9-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город'!$Q$78:$Q$79</c15:sqref>
                        </c15:formulaRef>
                      </c:ext>
                    </c:extLst>
                    <c:numCache>
                      <c:formatCode>General</c:formatCode>
                      <c:ptCount val="2"/>
                      <c:pt idx="0">
                        <c:v>12.9954811595411</c:v>
                      </c:pt>
                      <c:pt idx="1">
                        <c:v>12.9954811595411</c:v>
                      </c:pt>
                    </c:numCache>
                  </c:numRef>
                </c:xVal>
                <c:yVal>
                  <c:numRef>
                    <c:extLst xmlns:c15="http://schemas.microsoft.com/office/drawing/2012/chart">
                      <c:ext xmlns:c15="http://schemas.microsoft.com/office/drawing/2012/chart" uri="{02D57815-91ED-43cb-92C2-25804820EDAC}">
                        <c15:formulaRef>
                          <c15:sqref>'[3]теор-факт город'!$Q$80:$Q$81</c15:sqref>
                        </c15:formulaRef>
                      </c:ext>
                    </c:extLst>
                    <c:numCache>
                      <c:formatCode>General</c:formatCode>
                      <c:ptCount val="2"/>
                      <c:pt idx="0">
                        <c:v>14853.713436373368</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домам.xlsx]теор-факт город'!$Q$76</c15:f>
                      <c15:dlblRangeCache>
                        <c:ptCount val="1"/>
                        <c:pt idx="0">
                          <c:v>1633</c:v>
                        </c:pt>
                      </c15:dlblRangeCache>
                    </c15:datalabelsRange>
                  </c:ext>
                  <c:ext xmlns:c16="http://schemas.microsoft.com/office/drawing/2014/chart" uri="{C3380CC4-5D6E-409C-BE32-E72D297353CC}">
                    <c16:uniqueId val="{0000001A-2965-4055-A07A-EB90D075FAEE}"/>
                  </c:ext>
                </c:extLst>
              </c15:ser>
            </c15:filteredScatterSeries>
            <c15:filteredScatterSeries>
              <c15:ser>
                <c:idx val="8"/>
                <c:order val="10"/>
                <c:tx>
                  <c:strRef>
                    <c:extLst xmlns:c15="http://schemas.microsoft.com/office/drawing/2012/chart">
                      <c:ext xmlns:c15="http://schemas.microsoft.com/office/drawing/2012/chart" uri="{02D57815-91ED-43cb-92C2-25804820EDAC}">
                        <c15:formulaRef>
                          <c15:sqref>'[анализ рынка расчёт по домам.xlsx]теор-факт город'!$S$56</c15:sqref>
                        </c15:formulaRef>
                      </c:ext>
                    </c:extLst>
                    <c:strCache>
                      <c:ptCount val="1"/>
                      <c:pt idx="0">
                        <c:v>3σ</c:v>
                      </c:pt>
                    </c:strCache>
                  </c:strRef>
                </c:tx>
                <c:marker>
                  <c:symbol val="circle"/>
                  <c:size val="6"/>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9525">
                      <a:solidFill>
                        <a:schemeClr val="accent3">
                          <a:lumMod val="60000"/>
                        </a:schemeClr>
                      </a:solidFill>
                      <a:round/>
                    </a:ln>
                    <a:effectLst>
                      <a:outerShdw blurRad="57150" dist="19050" dir="5400000" algn="ctr" rotWithShape="0">
                        <a:srgbClr val="000000">
                          <a:alpha val="63000"/>
                        </a:srgbClr>
                      </a:outerShdw>
                    </a:effectLst>
                  </c:spPr>
                </c:marker>
                <c:dLbls>
                  <c:dLbl>
                    <c:idx val="0"/>
                    <c:layout>
                      <c:manualLayout>
                        <c:x val="-2.0038535645472175E-2"/>
                        <c:y val="-5.2249637155297603E-2"/>
                      </c:manualLayout>
                    </c:layout>
                    <c:tx>
                      <c:rich>
                        <a:bodyPr/>
                        <a:lstStyle/>
                        <a:p>
                          <a:fld id="{054051C2-4BE8-4734-AA18-D409733CE726}"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B-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C-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город'!$S$78:$S$79</c15:sqref>
                        </c15:formulaRef>
                      </c:ext>
                    </c:extLst>
                    <c:numCache>
                      <c:formatCode>General</c:formatCode>
                      <c:ptCount val="2"/>
                      <c:pt idx="0">
                        <c:v>18.732060572020412</c:v>
                      </c:pt>
                      <c:pt idx="1">
                        <c:v>18.732060572020412</c:v>
                      </c:pt>
                    </c:numCache>
                  </c:numRef>
                </c:xVal>
                <c:yVal>
                  <c:numRef>
                    <c:extLst xmlns:c15="http://schemas.microsoft.com/office/drawing/2012/chart">
                      <c:ext xmlns:c15="http://schemas.microsoft.com/office/drawing/2012/chart" uri="{02D57815-91ED-43cb-92C2-25804820EDAC}">
                        <c15:formulaRef>
                          <c15:sqref>'[3]теор-факт город'!$S$80:$S$81</c15:sqref>
                        </c15:formulaRef>
                      </c:ext>
                    </c:extLst>
                    <c:numCache>
                      <c:formatCode>General</c:formatCode>
                      <c:ptCount val="2"/>
                      <c:pt idx="0">
                        <c:v>272.05525145735118</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домам.xlsx]теор-факт город'!$S$76</c15:f>
                      <c15:dlblRangeCache>
                        <c:ptCount val="1"/>
                        <c:pt idx="0">
                          <c:v>5279</c:v>
                        </c:pt>
                      </c15:dlblRangeCache>
                    </c15:datalabelsRange>
                  </c:ext>
                  <c:ext xmlns:c16="http://schemas.microsoft.com/office/drawing/2014/chart" uri="{C3380CC4-5D6E-409C-BE32-E72D297353CC}">
                    <c16:uniqueId val="{0000001D-2965-4055-A07A-EB90D075FAEE}"/>
                  </c:ext>
                </c:extLst>
              </c15:ser>
            </c15:filteredScatterSeries>
            <c15:filteredScatterSeries>
              <c15:ser>
                <c:idx val="9"/>
                <c:order val="11"/>
                <c:tx>
                  <c:strRef>
                    <c:extLst xmlns:c15="http://schemas.microsoft.com/office/drawing/2012/chart">
                      <c:ext xmlns:c15="http://schemas.microsoft.com/office/drawing/2012/chart" uri="{02D57815-91ED-43cb-92C2-25804820EDAC}">
                        <c15:formulaRef>
                          <c15:sqref>'[анализ рынка расчёт по домам.xlsx]теор-факт город'!$Q$1</c15:sqref>
                        </c15:formulaRef>
                      </c:ext>
                    </c:extLst>
                    <c:strCache>
                      <c:ptCount val="1"/>
                      <c:pt idx="0">
                        <c:v>-2σ</c:v>
                      </c:pt>
                    </c:strCache>
                  </c:strRef>
                </c:tx>
                <c:spPr>
                  <a:ln w="31750">
                    <a:prstDash val="dash"/>
                  </a:ln>
                </c:spPr>
                <c:marker>
                  <c:symbol val="circle"/>
                  <c:size val="6"/>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w="9525">
                      <a:solidFill>
                        <a:schemeClr val="accent4">
                          <a:lumMod val="60000"/>
                        </a:schemeClr>
                      </a:solidFill>
                      <a:round/>
                    </a:ln>
                    <a:effectLst>
                      <a:outerShdw blurRad="57150" dist="19050" dir="5400000" algn="ctr" rotWithShape="0">
                        <a:srgbClr val="000000">
                          <a:alpha val="63000"/>
                        </a:srgbClr>
                      </a:outerShdw>
                    </a:effectLst>
                  </c:spPr>
                </c:marker>
                <c:dLbls>
                  <c:dLbl>
                    <c:idx val="0"/>
                    <c:layout>
                      <c:manualLayout>
                        <c:x val="-9.452168767921354E-2"/>
                        <c:y val="-5.8317848149968189E-2"/>
                      </c:manualLayout>
                    </c:layout>
                    <c:tx>
                      <c:rich>
                        <a:bodyPr wrap="square" lIns="38100" tIns="19050" rIns="38100" bIns="19050" anchor="ctr">
                          <a:noAutofit/>
                        </a:bodyPr>
                        <a:lstStyle/>
                        <a:p>
                          <a:pPr>
                            <a:defRPr sz="1000"/>
                          </a:pPr>
                          <a:fld id="{BAFCB256-D56D-4FE7-8D96-3EB8403F73BE}" type="CELLRANGE">
                            <a:rPr lang="en-US"/>
                            <a:pPr>
                              <a:defRPr sz="1000"/>
                            </a:pPr>
                            <a:t>[ДИАПАЗОН ЯЧЕЕК]</a:t>
                          </a:fld>
                          <a:endParaRPr lang="ru-UA"/>
                        </a:p>
                      </c:rich>
                    </c:tx>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layout>
                          <c:manualLayout>
                            <c:w val="8.1437288547024103E-2"/>
                            <c:h val="5.8781527490486041E-2"/>
                          </c:manualLayout>
                        </c15:layout>
                        <c15:dlblFieldTable/>
                        <c15:showDataLabelsRange val="1"/>
                      </c:ext>
                      <c:ext xmlns:c16="http://schemas.microsoft.com/office/drawing/2014/chart" uri="{C3380CC4-5D6E-409C-BE32-E72D297353CC}">
                        <c16:uniqueId val="{0000001E-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F-2965-4055-A07A-EB90D075FAEE}"/>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1000"/>
                      </a:pPr>
                      <a:endParaRPr lang="ru-UA"/>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город'!$O$78:$O$79</c15:sqref>
                        </c15:formulaRef>
                      </c:ext>
                    </c:extLst>
                    <c:numCache>
                      <c:formatCode>General</c:formatCode>
                      <c:ptCount val="2"/>
                      <c:pt idx="0">
                        <c:v>4.3906120408221216</c:v>
                      </c:pt>
                      <c:pt idx="1">
                        <c:v>4.3906120408221216</c:v>
                      </c:pt>
                    </c:numCache>
                  </c:numRef>
                </c:xVal>
                <c:yVal>
                  <c:numRef>
                    <c:extLst xmlns:c15="http://schemas.microsoft.com/office/drawing/2012/chart">
                      <c:ext xmlns:c15="http://schemas.microsoft.com/office/drawing/2012/chart" uri="{02D57815-91ED-43cb-92C2-25804820EDAC}">
                        <c15:formulaRef>
                          <c15:sqref>'[3]теор-факт город'!$O$80:$O$81</c15:sqref>
                        </c15:formulaRef>
                      </c:ext>
                    </c:extLst>
                    <c:numCache>
                      <c:formatCode>General</c:formatCode>
                      <c:ptCount val="2"/>
                      <c:pt idx="0">
                        <c:v>3314.3114578568843</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домам.xlsx]теор-факт город'!$O$76</c15:f>
                      <c15:dlblRangeCache>
                        <c:ptCount val="1"/>
                        <c:pt idx="0">
                          <c:v>281</c:v>
                        </c:pt>
                      </c15:dlblRangeCache>
                    </c15:datalabelsRange>
                  </c:ext>
                  <c:ext xmlns:c16="http://schemas.microsoft.com/office/drawing/2014/chart" uri="{C3380CC4-5D6E-409C-BE32-E72D297353CC}">
                    <c16:uniqueId val="{00000020-2965-4055-A07A-EB90D075FAEE}"/>
                  </c:ext>
                </c:extLst>
              </c15:ser>
            </c15:filteredScatterSeries>
            <c15:filteredScatterSeries>
              <c15:ser>
                <c:idx val="12"/>
                <c:order val="12"/>
                <c:tx>
                  <c:strRef>
                    <c:extLst xmlns:c15="http://schemas.microsoft.com/office/drawing/2012/chart">
                      <c:ext xmlns:c15="http://schemas.microsoft.com/office/drawing/2012/chart" uri="{02D57815-91ED-43cb-92C2-25804820EDAC}">
                        <c15:formulaRef>
                          <c15:sqref>'[анализ рынка расчёт по домам.xlsx]теор-факт город'!$U$1</c15:sqref>
                        </c15:formulaRef>
                      </c:ext>
                    </c:extLst>
                    <c:strCache>
                      <c:ptCount val="1"/>
                      <c:pt idx="0">
                        <c:v>2σ</c:v>
                      </c:pt>
                    </c:strCache>
                  </c:strRef>
                </c:tx>
                <c:spPr>
                  <a:ln w="31750">
                    <a:prstDash val="dash"/>
                  </a:ln>
                </c:spPr>
                <c:marker>
                  <c:symbol val="circle"/>
                  <c:size val="6"/>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w="9525">
                      <a:solidFill>
                        <a:schemeClr val="accent1">
                          <a:lumMod val="80000"/>
                          <a:lumOff val="20000"/>
                        </a:schemeClr>
                      </a:solidFill>
                      <a:round/>
                    </a:ln>
                    <a:effectLst>
                      <a:outerShdw blurRad="57150" dist="19050" dir="5400000" algn="ctr" rotWithShape="0">
                        <a:srgbClr val="000000">
                          <a:alpha val="63000"/>
                        </a:srgbClr>
                      </a:outerShdw>
                    </a:effectLst>
                  </c:spPr>
                </c:marker>
                <c:dLbls>
                  <c:dLbl>
                    <c:idx val="0"/>
                    <c:layout>
                      <c:manualLayout>
                        <c:x val="-2.1893814997263274E-3"/>
                        <c:y val="-5.5376104033822156E-2"/>
                      </c:manualLayout>
                    </c:layout>
                    <c:tx>
                      <c:rich>
                        <a:bodyPr/>
                        <a:lstStyle/>
                        <a:p>
                          <a:fld id="{0982F11A-34EB-4B14-B744-323CD42E3172}"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1-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2-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город'!$R$78:$R$79</c15:sqref>
                        </c15:formulaRef>
                      </c:ext>
                    </c:extLst>
                    <c:numCache>
                      <c:formatCode>General</c:formatCode>
                      <c:ptCount val="2"/>
                      <c:pt idx="0">
                        <c:v>15.86377086578076</c:v>
                      </c:pt>
                      <c:pt idx="1">
                        <c:v>15.86377086578076</c:v>
                      </c:pt>
                    </c:numCache>
                  </c:numRef>
                </c:xVal>
                <c:yVal>
                  <c:numRef>
                    <c:extLst xmlns:c15="http://schemas.microsoft.com/office/drawing/2012/chart">
                      <c:ext xmlns:c15="http://schemas.microsoft.com/office/drawing/2012/chart" uri="{02D57815-91ED-43cb-92C2-25804820EDAC}">
                        <c15:formulaRef>
                          <c15:sqref>'[3]теор-факт город'!$R$80:$R$81</c15:sqref>
                        </c15:formulaRef>
                      </c:ext>
                    </c:extLst>
                    <c:numCache>
                      <c:formatCode>General</c:formatCode>
                      <c:ptCount val="2"/>
                      <c:pt idx="0">
                        <c:v>3314.3114578568602</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домам.xlsx]теор-факт город'!$R$76</c15:f>
                      <c15:dlblRangeCache>
                        <c:ptCount val="1"/>
                        <c:pt idx="0">
                          <c:v>2936</c:v>
                        </c:pt>
                      </c15:dlblRangeCache>
                    </c15:datalabelsRange>
                  </c:ext>
                  <c:ext xmlns:c16="http://schemas.microsoft.com/office/drawing/2014/chart" uri="{C3380CC4-5D6E-409C-BE32-E72D297353CC}">
                    <c16:uniqueId val="{00000023-2965-4055-A07A-EB90D075FAEE}"/>
                  </c:ext>
                </c:extLst>
              </c15:ser>
            </c15:filteredScatterSeries>
            <c15:filteredScatterSeries>
              <c15:ser>
                <c:idx val="13"/>
                <c:order val="13"/>
                <c:tx>
                  <c:strRef>
                    <c:extLst xmlns:c15="http://schemas.microsoft.com/office/drawing/2012/chart">
                      <c:ext xmlns:c15="http://schemas.microsoft.com/office/drawing/2012/chart" uri="{02D57815-91ED-43cb-92C2-25804820EDAC}">
                        <c15:formulaRef>
                          <c15:sqref>'[анализ рынка расчёт по домам.xlsx]теор-факт город'!$N$56</c15:sqref>
                        </c15:formulaRef>
                      </c:ext>
                    </c:extLst>
                    <c:strCache>
                      <c:ptCount val="1"/>
                      <c:pt idx="0">
                        <c:v>-3σ</c:v>
                      </c:pt>
                    </c:strCache>
                  </c:strRef>
                </c:tx>
                <c:marker>
                  <c:symbol val="circle"/>
                  <c:size val="6"/>
                  <c:spPr>
                    <a:solidFill>
                      <a:schemeClr val="accent2">
                        <a:lumMod val="50000"/>
                      </a:schemeClr>
                    </a:solidFill>
                    <a:ln w="9525">
                      <a:solidFill>
                        <a:schemeClr val="accent2">
                          <a:lumMod val="80000"/>
                          <a:lumOff val="20000"/>
                        </a:schemeClr>
                      </a:solidFill>
                      <a:round/>
                    </a:ln>
                    <a:effectLst>
                      <a:outerShdw blurRad="57150" dist="19050" dir="5400000" algn="ctr" rotWithShape="0">
                        <a:srgbClr val="000000">
                          <a:alpha val="63000"/>
                        </a:srgbClr>
                      </a:outerShdw>
                    </a:effectLst>
                  </c:spPr>
                </c:marker>
                <c:dLbls>
                  <c:dLbl>
                    <c:idx val="0"/>
                    <c:layout>
                      <c:manualLayout>
                        <c:x val="-4.3159922928709057E-2"/>
                        <c:y val="-5.2249637155297603E-2"/>
                      </c:manualLayout>
                    </c:layout>
                    <c:tx>
                      <c:rich>
                        <a:bodyPr/>
                        <a:lstStyle/>
                        <a:p>
                          <a:fld id="{287081B0-04C1-405A-BF0C-A7E562A948A4}"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4-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5-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город'!$N$78:$N$79</c15:sqref>
                        </c15:formulaRef>
                      </c:ext>
                    </c:extLst>
                    <c:numCache>
                      <c:formatCode>General</c:formatCode>
                      <c:ptCount val="2"/>
                      <c:pt idx="0">
                        <c:v>1.5223223345824621</c:v>
                      </c:pt>
                      <c:pt idx="1">
                        <c:v>1.5223223345824621</c:v>
                      </c:pt>
                    </c:numCache>
                  </c:numRef>
                </c:xVal>
                <c:yVal>
                  <c:numRef>
                    <c:extLst xmlns:c15="http://schemas.microsoft.com/office/drawing/2012/chart">
                      <c:ext xmlns:c15="http://schemas.microsoft.com/office/drawing/2012/chart" uri="{02D57815-91ED-43cb-92C2-25804820EDAC}">
                        <c15:formulaRef>
                          <c15:sqref>'[3]теор-факт город'!$N$80:$N$81</c15:sqref>
                        </c15:formulaRef>
                      </c:ext>
                    </c:extLst>
                    <c:numCache>
                      <c:formatCode>General</c:formatCode>
                      <c:ptCount val="2"/>
                      <c:pt idx="0">
                        <c:v>272.05525145735413</c:v>
                      </c:pt>
                      <c:pt idx="1">
                        <c:v>0</c:v>
                      </c:pt>
                    </c:numCache>
                  </c:numRef>
                </c:yVal>
                <c:smooth val="0"/>
                <c:extLst xmlns:c15="http://schemas.microsoft.com/office/drawing/2012/chart">
                  <c:ext xmlns:c15="http://schemas.microsoft.com/office/drawing/2012/chart" uri="{02D57815-91ED-43cb-92C2-25804820EDAC}">
                    <c15:datalabelsRange>
                      <c15:f>'[анализ рынка расчёт по домам.xlsx]теор-факт город'!$N$76</c15:f>
                      <c15:dlblRangeCache>
                        <c:ptCount val="1"/>
                        <c:pt idx="0">
                          <c:v>156</c:v>
                        </c:pt>
                      </c15:dlblRangeCache>
                    </c15:datalabelsRange>
                  </c:ext>
                  <c:ext xmlns:c16="http://schemas.microsoft.com/office/drawing/2014/chart" uri="{C3380CC4-5D6E-409C-BE32-E72D297353CC}">
                    <c16:uniqueId val="{00000026-2965-4055-A07A-EB90D075FAEE}"/>
                  </c:ext>
                </c:extLst>
              </c15:ser>
            </c15:filteredScatterSeries>
          </c:ext>
        </c:extLst>
      </c:scatterChart>
      <c:scatterChart>
        <c:scatterStyle val="smoothMarker"/>
        <c:varyColors val="0"/>
        <c:dLbls>
          <c:showLegendKey val="0"/>
          <c:showVal val="0"/>
          <c:showCatName val="0"/>
          <c:showSerName val="0"/>
          <c:showPercent val="0"/>
          <c:showBubbleSize val="0"/>
        </c:dLbls>
        <c:axId val="311919744"/>
        <c:axId val="311922048"/>
        <c:extLst>
          <c:ext xmlns:c15="http://schemas.microsoft.com/office/drawing/2012/chart" uri="{02D57815-91ED-43cb-92C2-25804820EDAC}">
            <c15:filteredScatterSeries>
              <c15:ser>
                <c:idx val="2"/>
                <c:order val="0"/>
                <c:tx>
                  <c:strRef>
                    <c:extLst>
                      <c:ext uri="{02D57815-91ED-43cb-92C2-25804820EDAC}">
                        <c15:formulaRef>
                          <c15:sqref>'[анализ рынка расчёт по домам.xlsx]теор-факт город'!$I$56</c15:sqref>
                        </c15:formulaRef>
                      </c:ext>
                    </c:extLst>
                    <c:strCache>
                      <c:ptCount val="1"/>
                      <c:pt idx="0">
                        <c:v>Медіана</c:v>
                      </c:pt>
                    </c:strCache>
                  </c:strRef>
                </c:tx>
                <c:spPr>
                  <a:ln w="31750"/>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prstDash val="dash"/>
                      <a:round/>
                    </a:ln>
                    <a:effectLst>
                      <a:outerShdw blurRad="57150" dist="19050" dir="5400000" algn="ctr" rotWithShape="0">
                        <a:srgbClr val="000000">
                          <a:alpha val="63000"/>
                        </a:srgbClr>
                      </a:outerShdw>
                    </a:effectLst>
                  </c:spPr>
                </c:marker>
                <c:dLbls>
                  <c:dLbl>
                    <c:idx val="0"/>
                    <c:layout>
                      <c:manualLayout>
                        <c:x val="-8.3421722573695692E-2"/>
                        <c:y val="-4.7992716440198244E-2"/>
                      </c:manualLayout>
                    </c:layout>
                    <c:tx>
                      <c:rich>
                        <a:bodyPr/>
                        <a:lstStyle/>
                        <a:p>
                          <a:fld id="{6B426AAC-0E4C-47AB-B0CD-79D5E7FA679C}" type="CELLRANGE">
                            <a:rPr lang="en-US"/>
                            <a:pPr/>
                            <a:t>[ДИАПАЗОН ЯЧЕЕК]</a:t>
                          </a:fld>
                          <a:endParaRPr lang="ru-UA"/>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03-2965-4055-A07A-EB90D075FAEE}"/>
                      </c:ext>
                    </c:extLst>
                  </c:dLbl>
                  <c:dLbl>
                    <c:idx val="1"/>
                    <c:delete val="1"/>
                    <c:extLst>
                      <c:ext uri="{CE6537A1-D6FC-4f65-9D91-7224C49458BB}"/>
                      <c:ext xmlns:c16="http://schemas.microsoft.com/office/drawing/2014/chart" uri="{C3380CC4-5D6E-409C-BE32-E72D297353CC}">
                        <c16:uniqueId val="{00000004-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uri="{CE6537A1-D6FC-4f65-9D91-7224C49458BB}">
                      <c15:spPr xmlns:c15="http://schemas.microsoft.com/office/drawing/2012/chart">
                        <a:prstGeom prst="wedgeRectCallout">
                          <a:avLst/>
                        </a:prstGeom>
                      </c15:spPr>
                      <c15:showDataLabelsRange val="1"/>
                      <c15:showLeaderLines val="0"/>
                    </c:ext>
                  </c:extLst>
                </c:dLbls>
                <c:xVal>
                  <c:numRef>
                    <c:extLst>
                      <c:ext uri="{02D57815-91ED-43cb-92C2-25804820EDAC}">
                        <c15:formulaRef>
                          <c15:sqref>'[3]теор-факт город'!$I$78:$I$79</c15:sqref>
                        </c15:formulaRef>
                      </c:ext>
                    </c:extLst>
                    <c:numCache>
                      <c:formatCode>General</c:formatCode>
                      <c:ptCount val="2"/>
                      <c:pt idx="0">
                        <c:v>10.127191453301441</c:v>
                      </c:pt>
                      <c:pt idx="1">
                        <c:v>10.127191453301441</c:v>
                      </c:pt>
                    </c:numCache>
                  </c:numRef>
                </c:xVal>
                <c:yVal>
                  <c:numRef>
                    <c:extLst>
                      <c:ext uri="{02D57815-91ED-43cb-92C2-25804820EDAC}">
                        <c15:formulaRef>
                          <c15:sqref>'[3]теор-факт город'!$I$80:$I$81</c15:sqref>
                        </c15:formulaRef>
                      </c:ext>
                    </c:extLst>
                    <c:numCache>
                      <c:formatCode>General</c:formatCode>
                      <c:ptCount val="2"/>
                      <c:pt idx="0">
                        <c:v>24489.633291433121</c:v>
                      </c:pt>
                      <c:pt idx="1">
                        <c:v>0</c:v>
                      </c:pt>
                    </c:numCache>
                  </c:numRef>
                </c:yVal>
                <c:smooth val="1"/>
                <c:extLst>
                  <c:ext uri="{02D57815-91ED-43cb-92C2-25804820EDAC}">
                    <c15:datalabelsRange>
                      <c15:f>'[анализ рынка расчёт по домам.xlsx]теор-факт город'!$I$76</c15:f>
                      <c15:dlblRangeCache>
                        <c:ptCount val="1"/>
                        <c:pt idx="0">
                          <c:v>908</c:v>
                        </c:pt>
                      </c15:dlblRangeCache>
                    </c15:datalabelsRange>
                  </c:ext>
                  <c:ext xmlns:c16="http://schemas.microsoft.com/office/drawing/2014/chart" uri="{C3380CC4-5D6E-409C-BE32-E72D297353CC}">
                    <c16:uniqueId val="{00000005-2965-4055-A07A-EB90D075FAEE}"/>
                  </c:ext>
                </c:extLst>
              </c15:ser>
            </c15:filteredScatterSeries>
            <c15:filteredScatterSeries>
              <c15:ser>
                <c:idx val="3"/>
                <c:order val="1"/>
                <c:tx>
                  <c:strRef>
                    <c:extLst xmlns:c15="http://schemas.microsoft.com/office/drawing/2012/chart">
                      <c:ext xmlns:c15="http://schemas.microsoft.com/office/drawing/2012/chart" uri="{02D57815-91ED-43cb-92C2-25804820EDAC}">
                        <c15:formulaRef>
                          <c15:sqref>'[анализ рынка расчёт по домам.xlsx]теор-факт город'!$H$56</c15:sqref>
                        </c15:formulaRef>
                      </c:ext>
                    </c:extLst>
                    <c:strCache>
                      <c:ptCount val="1"/>
                      <c:pt idx="0">
                        <c:v>Середнє арифметичне</c:v>
                      </c:pt>
                    </c:strCache>
                  </c:strRef>
                </c:tx>
                <c:spPr>
                  <a:ln w="31750"/>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prstDash val="dash"/>
                      <a:round/>
                    </a:ln>
                    <a:effectLst>
                      <a:outerShdw blurRad="57150" dist="19050" dir="5400000" algn="ctr" rotWithShape="0">
                        <a:srgbClr val="000000">
                          <a:alpha val="63000"/>
                        </a:srgbClr>
                      </a:outerShdw>
                    </a:effectLst>
                  </c:spPr>
                </c:marker>
                <c:dLbls>
                  <c:dLbl>
                    <c:idx val="0"/>
                    <c:layout>
                      <c:manualLayout>
                        <c:x val="-8.0276394296874831E-17"/>
                        <c:y val="-4.9838493630439941E-2"/>
                      </c:manualLayout>
                    </c:layout>
                    <c:tx>
                      <c:rich>
                        <a:bodyPr/>
                        <a:lstStyle/>
                        <a:p>
                          <a:fld id="{169343E4-27DE-4D2F-BBFD-C282D7D71EE1}"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6-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7-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город'!$H$78:$H$79</c15:sqref>
                        </c15:formulaRef>
                      </c:ext>
                    </c:extLst>
                    <c:numCache>
                      <c:formatCode>General</c:formatCode>
                      <c:ptCount val="2"/>
                      <c:pt idx="0">
                        <c:v>10.275506768814065</c:v>
                      </c:pt>
                      <c:pt idx="1">
                        <c:v>10.275506768814065</c:v>
                      </c:pt>
                    </c:numCache>
                  </c:numRef>
                </c:xVal>
                <c:yVal>
                  <c:numRef>
                    <c:extLst xmlns:c15="http://schemas.microsoft.com/office/drawing/2012/chart">
                      <c:ext xmlns:c15="http://schemas.microsoft.com/office/drawing/2012/chart" uri="{02D57815-91ED-43cb-92C2-25804820EDAC}">
                        <c15:formulaRef>
                          <c15:sqref>'[3]теор-факт город'!$H$80:$H$81</c15:sqref>
                        </c15:formulaRef>
                      </c:ext>
                    </c:extLst>
                    <c:numCache>
                      <c:formatCode>General</c:formatCode>
                      <c:ptCount val="2"/>
                      <c:pt idx="0">
                        <c:v>24489.633291433121</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домам.xlsx]теор-факт город'!$H$76</c15:f>
                      <c15:dlblRangeCache>
                        <c:ptCount val="1"/>
                        <c:pt idx="0">
                          <c:v>1119</c:v>
                        </c:pt>
                      </c15:dlblRangeCache>
                    </c15:datalabelsRange>
                  </c:ext>
                  <c:ext xmlns:c16="http://schemas.microsoft.com/office/drawing/2014/chart" uri="{C3380CC4-5D6E-409C-BE32-E72D297353CC}">
                    <c16:uniqueId val="{00000008-2965-4055-A07A-EB90D075FAEE}"/>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'[анализ рынка расчёт по домам.xlsx]теор-факт город'!$J$56</c15:sqref>
                        </c15:formulaRef>
                      </c:ext>
                    </c:extLst>
                    <c:strCache>
                      <c:ptCount val="1"/>
                      <c:pt idx="0">
                        <c:v>10 процентиль</c:v>
                      </c:pt>
                    </c:strCache>
                  </c:strRef>
                </c:tx>
                <c:spPr>
                  <a:ln w="31750"/>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prstDash val="dash"/>
                      <a:round/>
                    </a:ln>
                    <a:effectLst>
                      <a:outerShdw blurRad="57150" dist="19050" dir="5400000" algn="ctr" rotWithShape="0">
                        <a:srgbClr val="000000">
                          <a:alpha val="63000"/>
                        </a:srgbClr>
                      </a:outerShdw>
                    </a:effectLst>
                  </c:spPr>
                </c:marker>
                <c:dLbls>
                  <c:dLbl>
                    <c:idx val="0"/>
                    <c:layout>
                      <c:manualLayout>
                        <c:x val="-0.12363545886243989"/>
                        <c:y val="-8.3573979482073502E-3"/>
                      </c:manualLayout>
                    </c:layout>
                    <c:tx>
                      <c:rich>
                        <a:bodyPr/>
                        <a:lstStyle/>
                        <a:p>
                          <a:fld id="{40B340E3-CD1B-4BB6-92B5-F432C3F68828}"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9-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A-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город'!$J$78:$J$79</c15:sqref>
                        </c15:formulaRef>
                      </c:ext>
                    </c:extLst>
                    <c:numCache>
                      <c:formatCode>General</c:formatCode>
                      <c:ptCount val="2"/>
                      <c:pt idx="0">
                        <c:v>7.1106312463487455</c:v>
                      </c:pt>
                      <c:pt idx="1">
                        <c:v>7.1106312463487455</c:v>
                      </c:pt>
                    </c:numCache>
                  </c:numRef>
                </c:xVal>
                <c:yVal>
                  <c:numRef>
                    <c:extLst xmlns:c15="http://schemas.microsoft.com/office/drawing/2012/chart">
                      <c:ext xmlns:c15="http://schemas.microsoft.com/office/drawing/2012/chart" uri="{02D57815-91ED-43cb-92C2-25804820EDAC}">
                        <c15:formulaRef>
                          <c15:sqref>'[3]теор-факт город'!$J$80:$J$81</c15:sqref>
                        </c15:formulaRef>
                      </c:ext>
                    </c:extLst>
                    <c:numCache>
                      <c:formatCode>General</c:formatCode>
                      <c:ptCount val="2"/>
                      <c:pt idx="0">
                        <c:v>14095.550504048531</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домам.xlsx]теор-факт город'!$J$76</c15:f>
                      <c15:dlblRangeCache>
                        <c:ptCount val="1"/>
                        <c:pt idx="0">
                          <c:v>490</c:v>
                        </c:pt>
                      </c15:dlblRangeCache>
                    </c15:datalabelsRange>
                  </c:ext>
                  <c:ext xmlns:c16="http://schemas.microsoft.com/office/drawing/2014/chart" uri="{C3380CC4-5D6E-409C-BE32-E72D297353CC}">
                    <c16:uniqueId val="{0000000B-2965-4055-A07A-EB90D075FAEE}"/>
                  </c:ext>
                </c:extLst>
              </c15:ser>
            </c15:filteredScatterSeries>
            <c15:filteredScatterSeries>
              <c15:ser>
                <c:idx val="5"/>
                <c:order val="4"/>
                <c:tx>
                  <c:strRef>
                    <c:extLst xmlns:c15="http://schemas.microsoft.com/office/drawing/2012/chart">
                      <c:ext xmlns:c15="http://schemas.microsoft.com/office/drawing/2012/chart" uri="{02D57815-91ED-43cb-92C2-25804820EDAC}">
                        <c15:formulaRef>
                          <c15:sqref>'[анализ рынка расчёт по домам.xlsx]теор-факт город'!$K$56</c15:sqref>
                        </c15:formulaRef>
                      </c:ext>
                    </c:extLst>
                    <c:strCache>
                      <c:ptCount val="1"/>
                      <c:pt idx="0">
                        <c:v>25 процентиль</c:v>
                      </c:pt>
                    </c:strCache>
                  </c:strRef>
                </c:tx>
                <c:spPr>
                  <a:ln w="31750"/>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prstDash val="dash"/>
                      <a:round/>
                    </a:ln>
                    <a:effectLst>
                      <a:outerShdw blurRad="57150" dist="19050" dir="5400000" algn="ctr" rotWithShape="0">
                        <a:srgbClr val="000000">
                          <a:alpha val="63000"/>
                        </a:srgbClr>
                      </a:outerShdw>
                    </a:effectLst>
                  </c:spPr>
                </c:marker>
                <c:dLbls>
                  <c:dLbl>
                    <c:idx val="0"/>
                    <c:layout>
                      <c:manualLayout>
                        <c:x val="-7.7481285937523708E-2"/>
                        <c:y val="-5.3000239991771711E-2"/>
                      </c:manualLayout>
                    </c:layout>
                    <c:tx>
                      <c:rich>
                        <a:bodyPr/>
                        <a:lstStyle/>
                        <a:p>
                          <a:fld id="{2F185A17-FE9D-4AD0-9655-31067D61B4AC}"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C-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D-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город'!$K$78:$K$79</c15:sqref>
                        </c15:formulaRef>
                      </c:ext>
                    </c:extLst>
                    <c:numCache>
                      <c:formatCode>General</c:formatCode>
                      <c:ptCount val="2"/>
                      <c:pt idx="0">
                        <c:v>8.6176001297752052</c:v>
                      </c:pt>
                      <c:pt idx="1">
                        <c:v>8.6176001297752052</c:v>
                      </c:pt>
                    </c:numCache>
                  </c:numRef>
                </c:xVal>
                <c:yVal>
                  <c:numRef>
                    <c:extLst xmlns:c15="http://schemas.microsoft.com/office/drawing/2012/chart">
                      <c:ext xmlns:c15="http://schemas.microsoft.com/office/drawing/2012/chart" uri="{02D57815-91ED-43cb-92C2-25804820EDAC}">
                        <c15:formulaRef>
                          <c15:sqref>'[3]теор-факт город'!$K$80:$K$81</c15:sqref>
                        </c15:formulaRef>
                      </c:ext>
                    </c:extLst>
                    <c:numCache>
                      <c:formatCode>General</c:formatCode>
                      <c:ptCount val="2"/>
                      <c:pt idx="0">
                        <c:v>21248.183267359702</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домам.xlsx]теор-факт город'!$K$76</c15:f>
                      <c15:dlblRangeCache>
                        <c:ptCount val="1"/>
                        <c:pt idx="0">
                          <c:v>667</c:v>
                        </c:pt>
                      </c15:dlblRangeCache>
                    </c15:datalabelsRange>
                  </c:ext>
                  <c:ext xmlns:c16="http://schemas.microsoft.com/office/drawing/2014/chart" uri="{C3380CC4-5D6E-409C-BE32-E72D297353CC}">
                    <c16:uniqueId val="{0000000E-2965-4055-A07A-EB90D075FAEE}"/>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'[анализ рынка расчёт по домам.xlsx]теор-факт город'!$L$56</c15:sqref>
                        </c15:formulaRef>
                      </c:ext>
                    </c:extLst>
                    <c:strCache>
                      <c:ptCount val="1"/>
                      <c:pt idx="0">
                        <c:v>75 процентиль</c:v>
                      </c:pt>
                    </c:strCache>
                  </c:strRef>
                </c:tx>
                <c:spPr>
                  <a:ln w="31750"/>
                </c:spPr>
                <c:marker>
                  <c:symbol val="circle"/>
                  <c:size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9525">
                      <a:solidFill>
                        <a:schemeClr val="accent1">
                          <a:lumMod val="60000"/>
                        </a:schemeClr>
                      </a:solidFill>
                      <a:prstDash val="dash"/>
                      <a:round/>
                    </a:ln>
                    <a:effectLst>
                      <a:outerShdw blurRad="57150" dist="19050" dir="5400000" algn="ctr" rotWithShape="0">
                        <a:srgbClr val="000000">
                          <a:alpha val="63000"/>
                        </a:srgbClr>
                      </a:outerShdw>
                    </a:effectLst>
                  </c:spPr>
                </c:marker>
                <c:dLbls>
                  <c:dLbl>
                    <c:idx val="0"/>
                    <c:layout>
                      <c:manualLayout>
                        <c:x val="-6.5681444991790624E-3"/>
                        <c:y val="-4.9838493630439941E-2"/>
                      </c:manualLayout>
                    </c:layout>
                    <c:tx>
                      <c:rich>
                        <a:bodyPr/>
                        <a:lstStyle/>
                        <a:p>
                          <a:fld id="{D62B9633-8250-4626-B108-677623A9707C}"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F-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0-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город'!$L$78:$L$79</c15:sqref>
                        </c15:formulaRef>
                      </c:ext>
                    </c:extLst>
                    <c:numCache>
                      <c:formatCode>General</c:formatCode>
                      <c:ptCount val="2"/>
                      <c:pt idx="0">
                        <c:v>11.850680471574762</c:v>
                      </c:pt>
                      <c:pt idx="1">
                        <c:v>11.850680471574762</c:v>
                      </c:pt>
                    </c:numCache>
                  </c:numRef>
                </c:xVal>
                <c:yVal>
                  <c:numRef>
                    <c:extLst xmlns:c15="http://schemas.microsoft.com/office/drawing/2012/chart">
                      <c:ext xmlns:c15="http://schemas.microsoft.com/office/drawing/2012/chart" uri="{02D57815-91ED-43cb-92C2-25804820EDAC}">
                        <c15:formulaRef>
                          <c15:sqref>'[3]теор-факт город'!$L$80:$L$81</c15:sqref>
                        </c15:formulaRef>
                      </c:ext>
                    </c:extLst>
                    <c:numCache>
                      <c:formatCode>General</c:formatCode>
                      <c:ptCount val="2"/>
                      <c:pt idx="0">
                        <c:v>20443.74435335166</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домам.xlsx]теор-факт город'!$L$76</c15:f>
                      <c15:dlblRangeCache>
                        <c:ptCount val="1"/>
                        <c:pt idx="0">
                          <c:v>1292</c:v>
                        </c:pt>
                      </c15:dlblRangeCache>
                    </c15:datalabelsRange>
                  </c:ext>
                  <c:ext xmlns:c16="http://schemas.microsoft.com/office/drawing/2014/chart" uri="{C3380CC4-5D6E-409C-BE32-E72D297353CC}">
                    <c16:uniqueId val="{00000011-2965-4055-A07A-EB90D075FAEE}"/>
                  </c:ext>
                </c:extLst>
              </c15:ser>
            </c15:filteredScatterSeries>
            <c15:filteredScatterSeries>
              <c15:ser>
                <c:idx val="7"/>
                <c:order val="6"/>
                <c:tx>
                  <c:strRef>
                    <c:extLst xmlns:c15="http://schemas.microsoft.com/office/drawing/2012/chart">
                      <c:ext xmlns:c15="http://schemas.microsoft.com/office/drawing/2012/chart" uri="{02D57815-91ED-43cb-92C2-25804820EDAC}">
                        <c15:formulaRef>
                          <c15:sqref>'[анализ рынка расчёт по домам.xlsx]теор-факт город'!$M$56</c15:sqref>
                        </c15:formulaRef>
                      </c:ext>
                    </c:extLst>
                    <c:strCache>
                      <c:ptCount val="1"/>
                      <c:pt idx="0">
                        <c:v>90 процентиль</c:v>
                      </c:pt>
                    </c:strCache>
                  </c:strRef>
                </c:tx>
                <c:spPr>
                  <a:ln w="31750"/>
                </c:spPr>
                <c:marker>
                  <c:symbol val="circle"/>
                  <c:size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9525">
                      <a:solidFill>
                        <a:schemeClr val="accent2">
                          <a:lumMod val="60000"/>
                        </a:schemeClr>
                      </a:solidFill>
                      <a:prstDash val="dash"/>
                      <a:round/>
                    </a:ln>
                    <a:effectLst>
                      <a:outerShdw blurRad="57150" dist="19050" dir="5400000" algn="ctr" rotWithShape="0">
                        <a:srgbClr val="000000">
                          <a:alpha val="63000"/>
                        </a:srgbClr>
                      </a:outerShdw>
                    </a:effectLst>
                  </c:spPr>
                </c:marker>
                <c:dLbls>
                  <c:dLbl>
                    <c:idx val="0"/>
                    <c:layout>
                      <c:manualLayout>
                        <c:x val="2.0038535645472061E-2"/>
                        <c:y val="-5.8055152394775036E-3"/>
                      </c:manualLayout>
                    </c:layout>
                    <c:tx>
                      <c:rich>
                        <a:bodyPr/>
                        <a:lstStyle/>
                        <a:p>
                          <a:fld id="{D158A482-6F92-4ABA-A64F-0936A8DEEB3F}"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2-2965-4055-A07A-EB90D075FAEE}"/>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3-2965-4055-A07A-EB90D075FAEE}"/>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'[3]теор-факт город'!$M$78:$M$79</c15:sqref>
                        </c15:formulaRef>
                      </c:ext>
                    </c:extLst>
                    <c:numCache>
                      <c:formatCode>General</c:formatCode>
                      <c:ptCount val="2"/>
                      <c:pt idx="0">
                        <c:v>13.98762587210148</c:v>
                      </c:pt>
                      <c:pt idx="1">
                        <c:v>13.98762587210148</c:v>
                      </c:pt>
                    </c:numCache>
                  </c:numRef>
                </c:xVal>
                <c:yVal>
                  <c:numRef>
                    <c:extLst xmlns:c15="http://schemas.microsoft.com/office/drawing/2012/chart">
                      <c:ext xmlns:c15="http://schemas.microsoft.com/office/drawing/2012/chart" uri="{02D57815-91ED-43cb-92C2-25804820EDAC}">
                        <c15:formulaRef>
                          <c15:sqref>'[3]теор-факт город'!$M$80:$M$81</c15:sqref>
                        </c15:formulaRef>
                      </c:ext>
                    </c:extLst>
                    <c:numCache>
                      <c:formatCode>General</c:formatCode>
                      <c:ptCount val="2"/>
                      <c:pt idx="0">
                        <c:v>9929.451372125226</c:v>
                      </c:pt>
                      <c:pt idx="1">
                        <c:v>0</c:v>
                      </c:pt>
                    </c:numCache>
                  </c:numRef>
                </c:yVal>
                <c:smooth val="1"/>
                <c:extLst xmlns:c15="http://schemas.microsoft.com/office/drawing/2012/chart">
                  <c:ext xmlns:c15="http://schemas.microsoft.com/office/drawing/2012/chart" uri="{02D57815-91ED-43cb-92C2-25804820EDAC}">
                    <c15:datalabelsRange>
                      <c15:f>'[анализ рынка расчёт по домам.xlsx]теор-факт город'!$M$76</c15:f>
                      <c15:dlblRangeCache>
                        <c:ptCount val="1"/>
                        <c:pt idx="0">
                          <c:v>2000</c:v>
                        </c:pt>
                      </c15:dlblRangeCache>
                    </c15:datalabelsRange>
                  </c:ext>
                  <c:ext xmlns:c16="http://schemas.microsoft.com/office/drawing/2014/chart" uri="{C3380CC4-5D6E-409C-BE32-E72D297353CC}">
                    <c16:uniqueId val="{00000014-2965-4055-A07A-EB90D075FAEE}"/>
                  </c:ext>
                </c:extLst>
              </c15:ser>
            </c15:filteredScatterSeries>
          </c:ext>
        </c:extLst>
      </c:scatterChart>
      <c:catAx>
        <c:axId val="311919744"/>
        <c:scaling>
          <c:orientation val="minMax"/>
        </c:scaling>
        <c:delete val="0"/>
        <c:axPos val="b"/>
        <c:title>
          <c:tx>
            <c:rich>
              <a:bodyPr rot="0" vert="horz"/>
              <a:lstStyle/>
              <a:p>
                <a:pPr>
                  <a:defRPr/>
                </a:pPr>
                <a:r>
                  <a:rPr lang="uk-UA"/>
                  <a:t>Вартість, $ за кв.м.</a:t>
                </a:r>
              </a:p>
            </c:rich>
          </c:tx>
          <c:overlay val="0"/>
          <c:spPr>
            <a:noFill/>
            <a:ln>
              <a:noFill/>
            </a:ln>
            <a:effectLst/>
          </c:spPr>
        </c:title>
        <c:numFmt formatCode="#,##0" sourceLinked="0"/>
        <c:majorTickMark val="none"/>
        <c:minorTickMark val="none"/>
        <c:tickLblPos val="nextTo"/>
        <c:spPr>
          <a:noFill/>
          <a:ln w="12700" cap="flat" cmpd="sng" algn="ctr">
            <a:solidFill>
              <a:schemeClr val="tx1">
                <a:lumMod val="15000"/>
                <a:lumOff val="85000"/>
              </a:schemeClr>
            </a:solidFill>
            <a:round/>
          </a:ln>
          <a:effectLst/>
        </c:spPr>
        <c:txPr>
          <a:bodyPr rot="-5400000" vert="horz"/>
          <a:lstStyle/>
          <a:p>
            <a:pPr>
              <a:defRPr/>
            </a:pPr>
            <a:endParaRPr lang="ru-UA"/>
          </a:p>
        </c:txPr>
        <c:crossAx val="311922048"/>
        <c:crosses val="autoZero"/>
        <c:auto val="1"/>
        <c:lblAlgn val="ctr"/>
        <c:lblOffset val="100"/>
        <c:tickMarkSkip val="1"/>
        <c:noMultiLvlLbl val="0"/>
      </c:catAx>
      <c:valAx>
        <c:axId val="31192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uk-UA"/>
                  <a:t>Об</a:t>
                </a:r>
                <a:r>
                  <a:rPr lang="en-US"/>
                  <a:t>'</a:t>
                </a:r>
                <a:r>
                  <a:rPr lang="uk-UA"/>
                  <a:t>єм</a:t>
                </a:r>
              </a:p>
            </c:rich>
          </c:tx>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ru-UA"/>
          </a:p>
        </c:txPr>
        <c:crossAx val="311919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ru-UA"/>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21943553352128"/>
          <c:y val="3.8886041463496342E-2"/>
          <c:w val="0.8751930867771438"/>
          <c:h val="0.48443278978429943"/>
        </c:manualLayout>
      </c:layout>
      <c:barChart>
        <c:barDir val="col"/>
        <c:grouping val="clustered"/>
        <c:varyColors val="0"/>
        <c:ser>
          <c:idx val="0"/>
          <c:order val="3"/>
          <c:tx>
            <c:v>Фактичний розподіл вибірки</c:v>
          </c:tx>
          <c:spPr>
            <a:solidFill>
              <a:srgbClr val="DC7C6B"/>
            </a:solidFill>
          </c:spPr>
          <c:invertIfNegative val="0"/>
          <c:cat>
            <c:strRef>
              <c:f>'теор-факт график по базе'!$H$121:$H$144</c:f>
              <c:strCache>
                <c:ptCount val="16"/>
                <c:pt idx="0">
                  <c:v>24</c:v>
                </c:pt>
                <c:pt idx="1">
                  <c:v>38</c:v>
                </c:pt>
                <c:pt idx="2">
                  <c:v>61</c:v>
                </c:pt>
                <c:pt idx="3">
                  <c:v>96</c:v>
                </c:pt>
                <c:pt idx="4">
                  <c:v>153</c:v>
                </c:pt>
                <c:pt idx="5">
                  <c:v>243</c:v>
                </c:pt>
                <c:pt idx="6">
                  <c:v>385</c:v>
                </c:pt>
                <c:pt idx="7">
                  <c:v>612</c:v>
                </c:pt>
                <c:pt idx="8">
                  <c:v>971</c:v>
                </c:pt>
                <c:pt idx="9">
                  <c:v>1542</c:v>
                </c:pt>
                <c:pt idx="10">
                  <c:v>2447</c:v>
                </c:pt>
                <c:pt idx="11">
                  <c:v>3885</c:v>
                </c:pt>
                <c:pt idx="12">
                  <c:v>6167</c:v>
                </c:pt>
                <c:pt idx="13">
                  <c:v>9790</c:v>
                </c:pt>
                <c:pt idx="14">
                  <c:v>15540</c:v>
                </c:pt>
                <c:pt idx="15">
                  <c:v>24669</c:v>
                </c:pt>
              </c:strCache>
            </c:strRef>
          </c:cat>
          <c:val>
            <c:numRef>
              <c:f>'теор-факт график по базе'!ФактЧастотУкрГраф</c:f>
              <c:numCache>
                <c:formatCode>General</c:formatCode>
                <c:ptCount val="16"/>
                <c:pt idx="0">
                  <c:v>167</c:v>
                </c:pt>
                <c:pt idx="1">
                  <c:v>206</c:v>
                </c:pt>
                <c:pt idx="2">
                  <c:v>333</c:v>
                </c:pt>
                <c:pt idx="3">
                  <c:v>553</c:v>
                </c:pt>
                <c:pt idx="4">
                  <c:v>847</c:v>
                </c:pt>
                <c:pt idx="5">
                  <c:v>1296</c:v>
                </c:pt>
                <c:pt idx="6">
                  <c:v>1456</c:v>
                </c:pt>
                <c:pt idx="7">
                  <c:v>1571</c:v>
                </c:pt>
                <c:pt idx="8">
                  <c:v>1598</c:v>
                </c:pt>
                <c:pt idx="9">
                  <c:v>963</c:v>
                </c:pt>
                <c:pt idx="10">
                  <c:v>890</c:v>
                </c:pt>
                <c:pt idx="11">
                  <c:v>548</c:v>
                </c:pt>
                <c:pt idx="12">
                  <c:v>421</c:v>
                </c:pt>
                <c:pt idx="13">
                  <c:v>272</c:v>
                </c:pt>
                <c:pt idx="14">
                  <c:v>142</c:v>
                </c:pt>
                <c:pt idx="15">
                  <c:v>36</c:v>
                </c:pt>
              </c:numCache>
            </c:numRef>
          </c:val>
          <c:extLst>
            <c:ext xmlns:c16="http://schemas.microsoft.com/office/drawing/2014/chart" uri="{C3380CC4-5D6E-409C-BE32-E72D297353CC}">
              <c16:uniqueId val="{00000000-AB28-4529-B5D3-BEC8CC4130FC}"/>
            </c:ext>
          </c:extLst>
        </c:ser>
        <c:dLbls>
          <c:showLegendKey val="0"/>
          <c:showVal val="0"/>
          <c:showCatName val="0"/>
          <c:showSerName val="0"/>
          <c:showPercent val="0"/>
          <c:showBubbleSize val="0"/>
        </c:dLbls>
        <c:gapWidth val="75"/>
        <c:overlap val="-25"/>
        <c:axId val="319557632"/>
        <c:axId val="319558784"/>
      </c:barChart>
      <c:scatterChart>
        <c:scatterStyle val="smoothMarker"/>
        <c:varyColors val="0"/>
        <c:ser>
          <c:idx val="2"/>
          <c:order val="0"/>
          <c:tx>
            <c:strRef>
              <c:f>'теор-факт график по базе'!$I$56</c:f>
              <c:strCache>
                <c:ptCount val="1"/>
                <c:pt idx="0">
                  <c:v>Медіана</c:v>
                </c:pt>
              </c:strCache>
            </c:strRef>
          </c:tx>
          <c:spPr>
            <a:ln w="31750">
              <a:solidFill>
                <a:srgbClr val="44546A">
                  <a:lumMod val="75000"/>
                </a:srgbClr>
              </a:solidFill>
            </a:ln>
          </c:spPr>
          <c:marker>
            <c:symbol val="circle"/>
            <c:size val="6"/>
            <c:spPr>
              <a:solidFill>
                <a:srgbClr val="44546A">
                  <a:lumMod val="50000"/>
                </a:srgbClr>
              </a:solidFill>
              <a:ln w="9525">
                <a:solidFill>
                  <a:srgbClr val="44546A">
                    <a:lumMod val="50000"/>
                  </a:srgbClr>
                </a:solidFill>
                <a:prstDash val="dash"/>
                <a:round/>
              </a:ln>
              <a:effectLst>
                <a:outerShdw blurRad="57150" dist="19050" dir="5400000" algn="ctr" rotWithShape="0">
                  <a:srgbClr val="000000">
                    <a:alpha val="63000"/>
                  </a:srgbClr>
                </a:outerShdw>
              </a:effectLst>
            </c:spPr>
          </c:marker>
          <c:dLbls>
            <c:dLbl>
              <c:idx val="0"/>
              <c:layout>
                <c:manualLayout>
                  <c:x val="-2.7865104824859932E-2"/>
                  <c:y val="-4.9648781874934218E-2"/>
                </c:manualLayout>
              </c:layout>
              <c:tx>
                <c:rich>
                  <a:bodyPr/>
                  <a:lstStyle/>
                  <a:p>
                    <a:fld id="{E8E3BD96-9B45-412C-929D-652EBF7E78D4}"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B28-4529-B5D3-BEC8CC4130FC}"/>
                </c:ext>
              </c:extLst>
            </c:dLbl>
            <c:dLbl>
              <c:idx val="1"/>
              <c:delete val="1"/>
              <c:extLst>
                <c:ext xmlns:c15="http://schemas.microsoft.com/office/drawing/2012/chart" uri="{CE6537A1-D6FC-4f65-9D91-7224C49458BB}"/>
                <c:ext xmlns:c16="http://schemas.microsoft.com/office/drawing/2014/chart" uri="{C3380CC4-5D6E-409C-BE32-E72D297353CC}">
                  <c16:uniqueId val="{00000002-AB28-4529-B5D3-BEC8CC4130FC}"/>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базе'!$I$78:$I$79</c:f>
              <c:numCache>
                <c:formatCode>General</c:formatCode>
                <c:ptCount val="2"/>
                <c:pt idx="0">
                  <c:v>7.9576745980741332</c:v>
                </c:pt>
                <c:pt idx="1">
                  <c:v>7.9576745980741332</c:v>
                </c:pt>
              </c:numCache>
            </c:numRef>
          </c:xVal>
          <c:yVal>
            <c:numRef>
              <c:f>'теор-факт график по базе'!$I$80:$I$81</c:f>
              <c:numCache>
                <c:formatCode>General</c:formatCode>
                <c:ptCount val="2"/>
                <c:pt idx="0">
                  <c:v>1533.9796502210625</c:v>
                </c:pt>
                <c:pt idx="1">
                  <c:v>0</c:v>
                </c:pt>
              </c:numCache>
            </c:numRef>
          </c:yVal>
          <c:smooth val="1"/>
          <c:extLst>
            <c:ext xmlns:c15="http://schemas.microsoft.com/office/drawing/2012/chart" uri="{02D57815-91ED-43cb-92C2-25804820EDAC}">
              <c15:datalabelsRange>
                <c15:f>'теор-факт график по базе'!$I$76</c15:f>
                <c15:dlblRangeCache>
                  <c:ptCount val="1"/>
                  <c:pt idx="0">
                    <c:v>600</c:v>
                  </c:pt>
                </c15:dlblRangeCache>
              </c15:datalabelsRange>
            </c:ext>
            <c:ext xmlns:c16="http://schemas.microsoft.com/office/drawing/2014/chart" uri="{C3380CC4-5D6E-409C-BE32-E72D297353CC}">
              <c16:uniqueId val="{00000003-AB28-4529-B5D3-BEC8CC4130FC}"/>
            </c:ext>
          </c:extLst>
        </c:ser>
        <c:ser>
          <c:idx val="4"/>
          <c:order val="2"/>
          <c:tx>
            <c:strRef>
              <c:f>'теор-факт график по базе'!$J$56</c:f>
              <c:strCache>
                <c:ptCount val="1"/>
                <c:pt idx="0">
                  <c:v>10 процентиль</c:v>
                </c:pt>
              </c:strCache>
            </c:strRef>
          </c:tx>
          <c:spPr>
            <a:ln w="31750"/>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prstDash val="dash"/>
                <a:round/>
              </a:ln>
              <a:effectLst>
                <a:outerShdw blurRad="57150" dist="19050" dir="5400000" algn="ctr" rotWithShape="0">
                  <a:srgbClr val="000000">
                    <a:alpha val="63000"/>
                  </a:srgbClr>
                </a:outerShdw>
              </a:effectLst>
            </c:spPr>
          </c:marker>
          <c:dLbls>
            <c:dLbl>
              <c:idx val="0"/>
              <c:layout>
                <c:manualLayout>
                  <c:x val="-8.2070747178782016E-2"/>
                  <c:y val="-2.1962885522225549E-2"/>
                </c:manualLayout>
              </c:layout>
              <c:tx>
                <c:rich>
                  <a:bodyPr/>
                  <a:lstStyle/>
                  <a:p>
                    <a:fld id="{D851E0E5-F745-467C-BA45-017F3A063726}"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B28-4529-B5D3-BEC8CC4130FC}"/>
                </c:ext>
              </c:extLst>
            </c:dLbl>
            <c:dLbl>
              <c:idx val="1"/>
              <c:delete val="1"/>
              <c:extLst>
                <c:ext xmlns:c15="http://schemas.microsoft.com/office/drawing/2012/chart" uri="{CE6537A1-D6FC-4f65-9D91-7224C49458BB}"/>
                <c:ext xmlns:c16="http://schemas.microsoft.com/office/drawing/2014/chart" uri="{C3380CC4-5D6E-409C-BE32-E72D297353CC}">
                  <c16:uniqueId val="{00000005-AB28-4529-B5D3-BEC8CC4130FC}"/>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базе'!$J$78:$J$79</c:f>
              <c:numCache>
                <c:formatCode>General</c:formatCode>
                <c:ptCount val="2"/>
                <c:pt idx="0">
                  <c:v>4.3065936341740931</c:v>
                </c:pt>
                <c:pt idx="1">
                  <c:v>4.3065936341740931</c:v>
                </c:pt>
              </c:numCache>
            </c:numRef>
          </c:xVal>
          <c:yVal>
            <c:numRef>
              <c:f>'теор-факт график по базе'!$J$80:$J$81</c:f>
              <c:numCache>
                <c:formatCode>General</c:formatCode>
                <c:ptCount val="2"/>
                <c:pt idx="0">
                  <c:v>710.35473525174996</c:v>
                </c:pt>
                <c:pt idx="1">
                  <c:v>0</c:v>
                </c:pt>
              </c:numCache>
            </c:numRef>
          </c:yVal>
          <c:smooth val="1"/>
          <c:extLst>
            <c:ext xmlns:c15="http://schemas.microsoft.com/office/drawing/2012/chart" uri="{02D57815-91ED-43cb-92C2-25804820EDAC}">
              <c15:datalabelsRange>
                <c15:f>'теор-факт график по базе'!$J$76</c15:f>
                <c15:dlblRangeCache>
                  <c:ptCount val="1"/>
                  <c:pt idx="0">
                    <c:v>111</c:v>
                  </c:pt>
                </c15:dlblRangeCache>
              </c15:datalabelsRange>
            </c:ext>
            <c:ext xmlns:c16="http://schemas.microsoft.com/office/drawing/2014/chart" uri="{C3380CC4-5D6E-409C-BE32-E72D297353CC}">
              <c16:uniqueId val="{00000006-AB28-4529-B5D3-BEC8CC4130FC}"/>
            </c:ext>
          </c:extLst>
        </c:ser>
        <c:ser>
          <c:idx val="5"/>
          <c:order val="4"/>
          <c:tx>
            <c:strRef>
              <c:f>'теор-факт график по базе'!$K$56</c:f>
              <c:strCache>
                <c:ptCount val="1"/>
                <c:pt idx="0">
                  <c:v>25 процентиль</c:v>
                </c:pt>
              </c:strCache>
            </c:strRef>
          </c:tx>
          <c:spPr>
            <a:ln w="31750"/>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prstDash val="dash"/>
                <a:round/>
              </a:ln>
              <a:effectLst>
                <a:outerShdw blurRad="57150" dist="19050" dir="5400000" algn="ctr" rotWithShape="0">
                  <a:srgbClr val="000000">
                    <a:alpha val="63000"/>
                  </a:srgbClr>
                </a:outerShdw>
              </a:effectLst>
            </c:spPr>
          </c:marker>
          <c:dLbls>
            <c:dLbl>
              <c:idx val="0"/>
              <c:layout>
                <c:manualLayout>
                  <c:x val="-7.7481285937523708E-2"/>
                  <c:y val="-5.3000239991771711E-2"/>
                </c:manualLayout>
              </c:layout>
              <c:tx>
                <c:rich>
                  <a:bodyPr/>
                  <a:lstStyle/>
                  <a:p>
                    <a:fld id="{39BA24F2-B0E5-4BF5-8D06-DDAB164C001A}"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AB28-4529-B5D3-BEC8CC4130FC}"/>
                </c:ext>
              </c:extLst>
            </c:dLbl>
            <c:dLbl>
              <c:idx val="1"/>
              <c:delete val="1"/>
              <c:extLst>
                <c:ext xmlns:c15="http://schemas.microsoft.com/office/drawing/2012/chart" uri="{CE6537A1-D6FC-4f65-9D91-7224C49458BB}"/>
                <c:ext xmlns:c16="http://schemas.microsoft.com/office/drawing/2014/chart" uri="{C3380CC4-5D6E-409C-BE32-E72D297353CC}">
                  <c16:uniqueId val="{00000008-AB28-4529-B5D3-BEC8CC4130FC}"/>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базе'!$K$78:$K$79</c:f>
              <c:numCache>
                <c:formatCode>General</c:formatCode>
                <c:ptCount val="2"/>
                <c:pt idx="0">
                  <c:v>6.0631325184273965</c:v>
                </c:pt>
                <c:pt idx="1">
                  <c:v>6.0631325184273965</c:v>
                </c:pt>
              </c:numCache>
            </c:numRef>
          </c:xVal>
          <c:yVal>
            <c:numRef>
              <c:f>'теор-факт график по базе'!$K$80:$K$81</c:f>
              <c:numCache>
                <c:formatCode>General</c:formatCode>
                <c:ptCount val="2"/>
                <c:pt idx="0">
                  <c:v>1243.8559023032055</c:v>
                </c:pt>
                <c:pt idx="1">
                  <c:v>0</c:v>
                </c:pt>
              </c:numCache>
            </c:numRef>
          </c:yVal>
          <c:smooth val="1"/>
          <c:extLst>
            <c:ext xmlns:c15="http://schemas.microsoft.com/office/drawing/2012/chart" uri="{02D57815-91ED-43cb-92C2-25804820EDAC}">
              <c15:datalabelsRange>
                <c15:f>'теор-факт график по базе'!$K$76</c15:f>
                <c15:dlblRangeCache>
                  <c:ptCount val="1"/>
                  <c:pt idx="0">
                    <c:v>250</c:v>
                  </c:pt>
                </c15:dlblRangeCache>
              </c15:datalabelsRange>
            </c:ext>
            <c:ext xmlns:c16="http://schemas.microsoft.com/office/drawing/2014/chart" uri="{C3380CC4-5D6E-409C-BE32-E72D297353CC}">
              <c16:uniqueId val="{00000009-AB28-4529-B5D3-BEC8CC4130FC}"/>
            </c:ext>
          </c:extLst>
        </c:ser>
        <c:ser>
          <c:idx val="6"/>
          <c:order val="5"/>
          <c:tx>
            <c:strRef>
              <c:f>'теор-факт график по базе'!$L$56</c:f>
              <c:strCache>
                <c:ptCount val="1"/>
                <c:pt idx="0">
                  <c:v>75 процентиль</c:v>
                </c:pt>
              </c:strCache>
            </c:strRef>
          </c:tx>
          <c:spPr>
            <a:ln w="31750"/>
          </c:spPr>
          <c:marker>
            <c:symbol val="circle"/>
            <c:size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9525">
                <a:solidFill>
                  <a:schemeClr val="accent1">
                    <a:lumMod val="60000"/>
                  </a:schemeClr>
                </a:solidFill>
                <a:prstDash val="dash"/>
                <a:round/>
              </a:ln>
              <a:effectLst>
                <a:outerShdw blurRad="57150" dist="19050" dir="5400000" algn="ctr" rotWithShape="0">
                  <a:srgbClr val="000000">
                    <a:alpha val="63000"/>
                  </a:srgbClr>
                </a:outerShdw>
              </a:effectLst>
            </c:spPr>
          </c:marker>
          <c:dLbls>
            <c:dLbl>
              <c:idx val="0"/>
              <c:layout>
                <c:manualLayout>
                  <c:x val="-6.5681444991790624E-3"/>
                  <c:y val="-4.9838493630439941E-2"/>
                </c:manualLayout>
              </c:layout>
              <c:tx>
                <c:rich>
                  <a:bodyPr/>
                  <a:lstStyle/>
                  <a:p>
                    <a:fld id="{0FA1FBCD-4E2C-48D8-A5A0-6DFB407CFCB1}"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AB28-4529-B5D3-BEC8CC4130FC}"/>
                </c:ext>
              </c:extLst>
            </c:dLbl>
            <c:dLbl>
              <c:idx val="1"/>
              <c:delete val="1"/>
              <c:extLst>
                <c:ext xmlns:c15="http://schemas.microsoft.com/office/drawing/2012/chart" uri="{CE6537A1-D6FC-4f65-9D91-7224C49458BB}"/>
                <c:ext xmlns:c16="http://schemas.microsoft.com/office/drawing/2014/chart" uri="{C3380CC4-5D6E-409C-BE32-E72D297353CC}">
                  <c16:uniqueId val="{0000000B-AB28-4529-B5D3-BEC8CC4130FC}"/>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базе'!$L$78:$L$79</c:f>
              <c:numCache>
                <c:formatCode>General</c:formatCode>
                <c:ptCount val="2"/>
                <c:pt idx="0">
                  <c:v>9.940556766971218</c:v>
                </c:pt>
                <c:pt idx="1">
                  <c:v>9.940556766971218</c:v>
                </c:pt>
              </c:numCache>
            </c:numRef>
          </c:xVal>
          <c:yVal>
            <c:numRef>
              <c:f>'теор-факт график по базе'!$L$80:$L$81</c:f>
              <c:numCache>
                <c:formatCode>General</c:formatCode>
                <c:ptCount val="2"/>
                <c:pt idx="0">
                  <c:v>1218.6950127542116</c:v>
                </c:pt>
                <c:pt idx="1">
                  <c:v>0</c:v>
                </c:pt>
              </c:numCache>
            </c:numRef>
          </c:yVal>
          <c:smooth val="1"/>
          <c:extLst>
            <c:ext xmlns:c15="http://schemas.microsoft.com/office/drawing/2012/chart" uri="{02D57815-91ED-43cb-92C2-25804820EDAC}">
              <c15:datalabelsRange>
                <c15:f>'теор-факт график по базе'!$L$76</c15:f>
                <c15:dlblRangeCache>
                  <c:ptCount val="1"/>
                  <c:pt idx="0">
                    <c:v>1500</c:v>
                  </c:pt>
                </c15:dlblRangeCache>
              </c15:datalabelsRange>
            </c:ext>
            <c:ext xmlns:c16="http://schemas.microsoft.com/office/drawing/2014/chart" uri="{C3380CC4-5D6E-409C-BE32-E72D297353CC}">
              <c16:uniqueId val="{0000000C-AB28-4529-B5D3-BEC8CC4130FC}"/>
            </c:ext>
          </c:extLst>
        </c:ser>
        <c:ser>
          <c:idx val="7"/>
          <c:order val="6"/>
          <c:tx>
            <c:strRef>
              <c:f>'теор-факт график по базе'!$M$56</c:f>
              <c:strCache>
                <c:ptCount val="1"/>
                <c:pt idx="0">
                  <c:v>90 процентиль</c:v>
                </c:pt>
              </c:strCache>
            </c:strRef>
          </c:tx>
          <c:spPr>
            <a:ln w="31750"/>
          </c:spPr>
          <c:marker>
            <c:symbol val="circle"/>
            <c:size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9525">
                <a:solidFill>
                  <a:schemeClr val="accent2">
                    <a:lumMod val="60000"/>
                  </a:schemeClr>
                </a:solidFill>
                <a:prstDash val="dash"/>
                <a:round/>
              </a:ln>
              <a:effectLst>
                <a:outerShdw blurRad="57150" dist="19050" dir="5400000" algn="ctr" rotWithShape="0">
                  <a:srgbClr val="000000">
                    <a:alpha val="63000"/>
                  </a:srgbClr>
                </a:outerShdw>
              </a:effectLst>
            </c:spPr>
          </c:marker>
          <c:dLbls>
            <c:dLbl>
              <c:idx val="0"/>
              <c:layout>
                <c:manualLayout>
                  <c:x val="-1.0704935031269239E-2"/>
                  <c:y val="-5.6210727182032787E-2"/>
                </c:manualLayout>
              </c:layout>
              <c:tx>
                <c:rich>
                  <a:bodyPr/>
                  <a:lstStyle/>
                  <a:p>
                    <a:fld id="{1EA07042-9833-4936-932C-3B1139841C30}"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AB28-4529-B5D3-BEC8CC4130FC}"/>
                </c:ext>
              </c:extLst>
            </c:dLbl>
            <c:dLbl>
              <c:idx val="1"/>
              <c:delete val="1"/>
              <c:extLst>
                <c:ext xmlns:c15="http://schemas.microsoft.com/office/drawing/2012/chart" uri="{CE6537A1-D6FC-4f65-9D91-7224C49458BB}"/>
                <c:ext xmlns:c16="http://schemas.microsoft.com/office/drawing/2014/chart" uri="{C3380CC4-5D6E-409C-BE32-E72D297353CC}">
                  <c16:uniqueId val="{0000000E-AB28-4529-B5D3-BEC8CC4130FC}"/>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базе'!$M$78:$M$79</c:f>
              <c:numCache>
                <c:formatCode>General</c:formatCode>
                <c:ptCount val="2"/>
                <c:pt idx="0">
                  <c:v>11.952102026121201</c:v>
                </c:pt>
                <c:pt idx="1">
                  <c:v>11.952102026121201</c:v>
                </c:pt>
              </c:numCache>
            </c:numRef>
          </c:xVal>
          <c:yVal>
            <c:numRef>
              <c:f>'теор-факт график по базе'!$M$80:$M$81</c:f>
              <c:numCache>
                <c:formatCode>General</c:formatCode>
                <c:ptCount val="2"/>
                <c:pt idx="0">
                  <c:v>610.48421354875643</c:v>
                </c:pt>
                <c:pt idx="1">
                  <c:v>0</c:v>
                </c:pt>
              </c:numCache>
            </c:numRef>
          </c:yVal>
          <c:smooth val="1"/>
          <c:extLst>
            <c:ext xmlns:c15="http://schemas.microsoft.com/office/drawing/2012/chart" uri="{02D57815-91ED-43cb-92C2-25804820EDAC}">
              <c15:datalabelsRange>
                <c15:f>'теор-факт график по базе'!$M$76</c15:f>
                <c15:dlblRangeCache>
                  <c:ptCount val="1"/>
                  <c:pt idx="0">
                    <c:v>3800</c:v>
                  </c:pt>
                </c15:dlblRangeCache>
              </c15:datalabelsRange>
            </c:ext>
            <c:ext xmlns:c16="http://schemas.microsoft.com/office/drawing/2014/chart" uri="{C3380CC4-5D6E-409C-BE32-E72D297353CC}">
              <c16:uniqueId val="{0000000F-AB28-4529-B5D3-BEC8CC4130FC}"/>
            </c:ext>
          </c:extLst>
        </c:ser>
        <c:dLbls>
          <c:showLegendKey val="0"/>
          <c:showVal val="0"/>
          <c:showCatName val="0"/>
          <c:showSerName val="0"/>
          <c:showPercent val="0"/>
          <c:showBubbleSize val="0"/>
        </c:dLbls>
        <c:axId val="319557632"/>
        <c:axId val="319558784"/>
        <c:extLst>
          <c:ext xmlns:c15="http://schemas.microsoft.com/office/drawing/2012/chart" uri="{02D57815-91ED-43cb-92C2-25804820EDAC}">
            <c15:filteredScatterSeries>
              <c15:ser>
                <c:idx val="3"/>
                <c:order val="1"/>
                <c:tx>
                  <c:strRef>
                    <c:extLst>
                      <c:ext uri="{02D57815-91ED-43cb-92C2-25804820EDAC}">
                        <c15:formulaRef>
                          <c15:sqref>'теор-факт график по базе'!$H$56</c15:sqref>
                        </c15:formulaRef>
                      </c:ext>
                    </c:extLst>
                    <c:strCache>
                      <c:ptCount val="1"/>
                      <c:pt idx="0">
                        <c:v>Середнє арифметичне</c:v>
                      </c:pt>
                    </c:strCache>
                  </c:strRef>
                </c:tx>
                <c:spPr>
                  <a:ln w="31750"/>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prstDash val="dash"/>
                      <a:round/>
                    </a:ln>
                    <a:effectLst>
                      <a:outerShdw blurRad="57150" dist="19050" dir="5400000" algn="ctr" rotWithShape="0">
                        <a:srgbClr val="000000">
                          <a:alpha val="63000"/>
                        </a:srgbClr>
                      </a:outerShdw>
                    </a:effectLst>
                  </c:spPr>
                </c:marker>
                <c:dLbls>
                  <c:dLbl>
                    <c:idx val="0"/>
                    <c:layout>
                      <c:manualLayout>
                        <c:x val="7.3349021027543267E-3"/>
                        <c:y val="-4.8192212201854837E-2"/>
                      </c:manualLayout>
                    </c:layout>
                    <c:tx>
                      <c:rich>
                        <a:bodyPr/>
                        <a:lstStyle/>
                        <a:p>
                          <a:fld id="{E410FAFA-B1BF-4FCB-8C0F-54553527AD35}" type="CELLRANGE">
                            <a:rPr lang="en-US"/>
                            <a:pPr/>
                            <a:t>[ДИАПАЗОН ЯЧЕЕК]</a:t>
                          </a:fld>
                          <a:endParaRPr lang="ru-UA"/>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8-AB28-4529-B5D3-BEC8CC4130FC}"/>
                      </c:ext>
                    </c:extLst>
                  </c:dLbl>
                  <c:dLbl>
                    <c:idx val="1"/>
                    <c:delete val="1"/>
                    <c:extLst>
                      <c:ext uri="{CE6537A1-D6FC-4f65-9D91-7224C49458BB}"/>
                      <c:ext xmlns:c16="http://schemas.microsoft.com/office/drawing/2014/chart" uri="{C3380CC4-5D6E-409C-BE32-E72D297353CC}">
                        <c16:uniqueId val="{00000019-AB28-4529-B5D3-BEC8CC4130FC}"/>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uri="{CE6537A1-D6FC-4f65-9D91-7224C49458BB}">
                      <c15:spPr xmlns:c15="http://schemas.microsoft.com/office/drawing/2012/chart">
                        <a:prstGeom prst="wedgeRectCallout">
                          <a:avLst/>
                        </a:prstGeom>
                      </c15:spPr>
                      <c15:showDataLabelsRange val="1"/>
                      <c15:showLeaderLines val="0"/>
                    </c:ext>
                  </c:extLst>
                </c:dLbls>
                <c:xVal>
                  <c:numRef>
                    <c:extLst>
                      <c:ext uri="{02D57815-91ED-43cb-92C2-25804820EDAC}">
                        <c15:formulaRef>
                          <c15:sqref>'теор-факт график по базе'!$H$78:$H$79</c15:sqref>
                        </c15:formulaRef>
                      </c:ext>
                    </c:extLst>
                    <c:numCache>
                      <c:formatCode>General</c:formatCode>
                      <c:ptCount val="2"/>
                      <c:pt idx="0">
                        <c:v>8.0326670807259042</c:v>
                      </c:pt>
                      <c:pt idx="1">
                        <c:v>8.0326670807259042</c:v>
                      </c:pt>
                    </c:numCache>
                  </c:numRef>
                </c:xVal>
                <c:yVal>
                  <c:numRef>
                    <c:extLst>
                      <c:ext uri="{02D57815-91ED-43cb-92C2-25804820EDAC}">
                        <c15:formulaRef>
                          <c15:sqref>'теор-факт график по базе'!$H$80:$H$81</c15:sqref>
                        </c15:formulaRef>
                      </c:ext>
                    </c:extLst>
                    <c:numCache>
                      <c:formatCode>General</c:formatCode>
                      <c:ptCount val="2"/>
                      <c:pt idx="0">
                        <c:v>1533.9796502210625</c:v>
                      </c:pt>
                      <c:pt idx="1">
                        <c:v>0</c:v>
                      </c:pt>
                    </c:numCache>
                  </c:numRef>
                </c:yVal>
                <c:smooth val="1"/>
                <c:extLst>
                  <c:ext uri="{02D57815-91ED-43cb-92C2-25804820EDAC}">
                    <c15:datalabelsRange>
                      <c15:f>'теор-факт график по базе'!$H$76</c15:f>
                      <c15:dlblRangeCache>
                        <c:ptCount val="1"/>
                        <c:pt idx="0">
                          <c:v>621</c:v>
                        </c:pt>
                      </c15:dlblRangeCache>
                    </c15:datalabelsRange>
                  </c:ext>
                  <c:ext xmlns:c16="http://schemas.microsoft.com/office/drawing/2014/chart" uri="{C3380CC4-5D6E-409C-BE32-E72D297353CC}">
                    <c16:uniqueId val="{0000001A-AB28-4529-B5D3-BEC8CC4130FC}"/>
                  </c:ext>
                </c:extLst>
              </c15:ser>
            </c15:filteredScatterSeries>
          </c:ext>
        </c:extLst>
      </c:scatterChart>
      <c:scatterChart>
        <c:scatterStyle val="lineMarker"/>
        <c:varyColors val="0"/>
        <c:ser>
          <c:idx val="1"/>
          <c:order val="9"/>
          <c:tx>
            <c:v>Теоретичний розподіл вибірки</c:v>
          </c:tx>
          <c:spPr>
            <a:ln w="50800">
              <a:solidFill>
                <a:srgbClr val="6D0000"/>
              </a:solidFill>
            </a:ln>
          </c:spPr>
          <c:marker>
            <c:symbol val="none"/>
          </c:marker>
          <c:xVal>
            <c:numRef>
              <c:f>'теор-факт график по базе'!$AH$3:$AH$33</c:f>
              <c:numCache>
                <c:formatCode>General</c:formatCode>
                <c:ptCount val="31"/>
                <c:pt idx="0">
                  <c:v>-0.85792245161203162</c:v>
                </c:pt>
                <c:pt idx="1">
                  <c:v>-0.27021598163295413</c:v>
                </c:pt>
                <c:pt idx="2">
                  <c:v>0.31749048834612337</c:v>
                </c:pt>
                <c:pt idx="3">
                  <c:v>0.90519695832520086</c:v>
                </c:pt>
                <c:pt idx="4">
                  <c:v>1.4929034283042784</c:v>
                </c:pt>
                <c:pt idx="5">
                  <c:v>2.0806098982833561</c:v>
                </c:pt>
                <c:pt idx="6">
                  <c:v>2.6683163682624338</c:v>
                </c:pt>
                <c:pt idx="7">
                  <c:v>3.2560228382415115</c:v>
                </c:pt>
                <c:pt idx="8">
                  <c:v>3.8437293082205892</c:v>
                </c:pt>
                <c:pt idx="9">
                  <c:v>4.4314357781996669</c:v>
                </c:pt>
                <c:pt idx="10">
                  <c:v>5.0191422481787447</c:v>
                </c:pt>
                <c:pt idx="11">
                  <c:v>5.6068487181578224</c:v>
                </c:pt>
                <c:pt idx="12">
                  <c:v>6.1945551881369001</c:v>
                </c:pt>
                <c:pt idx="13">
                  <c:v>6.7822616581159778</c:v>
                </c:pt>
                <c:pt idx="14">
                  <c:v>7.3699681280950555</c:v>
                </c:pt>
                <c:pt idx="15">
                  <c:v>7.9576745980741332</c:v>
                </c:pt>
                <c:pt idx="16">
                  <c:v>8.5453810680532101</c:v>
                </c:pt>
                <c:pt idx="17">
                  <c:v>9.1330875380322869</c:v>
                </c:pt>
                <c:pt idx="18">
                  <c:v>9.7207940080113637</c:v>
                </c:pt>
                <c:pt idx="19">
                  <c:v>10.308500477990441</c:v>
                </c:pt>
                <c:pt idx="20">
                  <c:v>10.896206947969517</c:v>
                </c:pt>
                <c:pt idx="21">
                  <c:v>11.483913417948594</c:v>
                </c:pt>
                <c:pt idx="22">
                  <c:v>12.071619887927671</c:v>
                </c:pt>
                <c:pt idx="23">
                  <c:v>12.659326357906748</c:v>
                </c:pt>
                <c:pt idx="24">
                  <c:v>13.247032827885825</c:v>
                </c:pt>
                <c:pt idx="25">
                  <c:v>13.834739297864902</c:v>
                </c:pt>
                <c:pt idx="26">
                  <c:v>14.422445767843978</c:v>
                </c:pt>
                <c:pt idx="27">
                  <c:v>15.010152237823055</c:v>
                </c:pt>
                <c:pt idx="28">
                  <c:v>15.597858707802132</c:v>
                </c:pt>
                <c:pt idx="29">
                  <c:v>16.185565177781211</c:v>
                </c:pt>
                <c:pt idx="30">
                  <c:v>16.773271647760289</c:v>
                </c:pt>
              </c:numCache>
            </c:numRef>
          </c:xVal>
          <c:yVal>
            <c:numRef>
              <c:f>'теор-факт график по базе'!$AM$3:$AM$33</c:f>
              <c:numCache>
                <c:formatCode>General</c:formatCode>
                <c:ptCount val="31"/>
                <c:pt idx="0">
                  <c:v>17.040974624039926</c:v>
                </c:pt>
                <c:pt idx="1">
                  <c:v>30.435835575972103</c:v>
                </c:pt>
                <c:pt idx="2">
                  <c:v>52.228102704698131</c:v>
                </c:pt>
                <c:pt idx="3">
                  <c:v>86.109583857546738</c:v>
                </c:pt>
                <c:pt idx="4">
                  <c:v>136.40395164744052</c:v>
                </c:pt>
                <c:pt idx="5">
                  <c:v>207.60157044186758</c:v>
                </c:pt>
                <c:pt idx="6">
                  <c:v>303.57257719948649</c:v>
                </c:pt>
                <c:pt idx="7">
                  <c:v>426.50356089759902</c:v>
                </c:pt>
                <c:pt idx="8">
                  <c:v>575.7195881401525</c:v>
                </c:pt>
                <c:pt idx="9">
                  <c:v>746.66805534179036</c:v>
                </c:pt>
                <c:pt idx="10">
                  <c:v>930.40568923433534</c:v>
                </c:pt>
                <c:pt idx="11">
                  <c:v>1113.897845898661</c:v>
                </c:pt>
                <c:pt idx="12">
                  <c:v>1281.2875067407351</c:v>
                </c:pt>
                <c:pt idx="13">
                  <c:v>1416.0416901435158</c:v>
                </c:pt>
                <c:pt idx="14">
                  <c:v>1503.6048180262453</c:v>
                </c:pt>
                <c:pt idx="15">
                  <c:v>1533.9796502210625</c:v>
                </c:pt>
                <c:pt idx="16">
                  <c:v>1503.6048180262467</c:v>
                </c:pt>
                <c:pt idx="17">
                  <c:v>1416.0416901435183</c:v>
                </c:pt>
                <c:pt idx="18">
                  <c:v>1281.2875067407385</c:v>
                </c:pt>
                <c:pt idx="19">
                  <c:v>1113.8978458986651</c:v>
                </c:pt>
                <c:pt idx="20">
                  <c:v>930.40568923433955</c:v>
                </c:pt>
                <c:pt idx="21">
                  <c:v>746.66805534179423</c:v>
                </c:pt>
                <c:pt idx="22">
                  <c:v>575.71958814015647</c:v>
                </c:pt>
                <c:pt idx="23">
                  <c:v>426.50356089760277</c:v>
                </c:pt>
                <c:pt idx="24">
                  <c:v>303.57257719948961</c:v>
                </c:pt>
                <c:pt idx="25">
                  <c:v>207.60157044187002</c:v>
                </c:pt>
                <c:pt idx="26">
                  <c:v>136.40395164744248</c:v>
                </c:pt>
                <c:pt idx="27">
                  <c:v>86.109583857548117</c:v>
                </c:pt>
                <c:pt idx="28">
                  <c:v>52.228102704699104</c:v>
                </c:pt>
                <c:pt idx="29">
                  <c:v>30.435835575972749</c:v>
                </c:pt>
                <c:pt idx="30">
                  <c:v>17.040974624040338</c:v>
                </c:pt>
              </c:numCache>
            </c:numRef>
          </c:yVal>
          <c:smooth val="1"/>
          <c:extLst>
            <c:ext xmlns:c16="http://schemas.microsoft.com/office/drawing/2014/chart" uri="{C3380CC4-5D6E-409C-BE32-E72D297353CC}">
              <c16:uniqueId val="{00000010-AB28-4529-B5D3-BEC8CC4130FC}"/>
            </c:ext>
          </c:extLst>
        </c:ser>
        <c:ser>
          <c:idx val="9"/>
          <c:order val="11"/>
          <c:tx>
            <c:strRef>
              <c:f>'теор-факт график по базе'!$Q$1</c:f>
              <c:strCache>
                <c:ptCount val="1"/>
                <c:pt idx="0">
                  <c:v>-2σ</c:v>
                </c:pt>
              </c:strCache>
            </c:strRef>
          </c:tx>
          <c:spPr>
            <a:ln w="31750">
              <a:prstDash val="dash"/>
            </a:ln>
          </c:spPr>
          <c:marker>
            <c:symbol val="circle"/>
            <c:size val="6"/>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w="9525">
                <a:solidFill>
                  <a:schemeClr val="accent4">
                    <a:lumMod val="60000"/>
                  </a:schemeClr>
                </a:solidFill>
                <a:round/>
              </a:ln>
              <a:effectLst>
                <a:outerShdw blurRad="57150" dist="19050" dir="5400000" algn="ctr" rotWithShape="0">
                  <a:srgbClr val="000000">
                    <a:alpha val="63000"/>
                  </a:srgbClr>
                </a:outerShdw>
              </a:effectLst>
            </c:spPr>
          </c:marker>
          <c:dLbls>
            <c:dLbl>
              <c:idx val="0"/>
              <c:layout>
                <c:manualLayout>
                  <c:x val="-6.1517368199345487E-2"/>
                  <c:y val="-6.3664137924303393E-2"/>
                </c:manualLayout>
              </c:layout>
              <c:tx>
                <c:rich>
                  <a:bodyPr/>
                  <a:lstStyle/>
                  <a:p>
                    <a:fld id="{B5A3D3C0-0C0A-4312-9005-62BBE630CAFA}"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layout>
                    <c:manualLayout>
                      <c:w val="4.7613978808204518E-2"/>
                      <c:h val="4.5659279510222896E-2"/>
                    </c:manualLayout>
                  </c15:layout>
                  <c15:dlblFieldTable/>
                  <c15:showDataLabelsRange val="1"/>
                </c:ext>
                <c:ext xmlns:c16="http://schemas.microsoft.com/office/drawing/2014/chart" uri="{C3380CC4-5D6E-409C-BE32-E72D297353CC}">
                  <c16:uniqueId val="{00000011-AB28-4529-B5D3-BEC8CC4130FC}"/>
                </c:ext>
              </c:extLst>
            </c:dLbl>
            <c:dLbl>
              <c:idx val="1"/>
              <c:delete val="1"/>
              <c:extLst>
                <c:ext xmlns:c15="http://schemas.microsoft.com/office/drawing/2012/chart" uri="{CE6537A1-D6FC-4f65-9D91-7224C49458BB}"/>
                <c:ext xmlns:c16="http://schemas.microsoft.com/office/drawing/2014/chart" uri="{C3380CC4-5D6E-409C-BE32-E72D297353CC}">
                  <c16:uniqueId val="{00000012-AB28-4529-B5D3-BEC8CC4130FC}"/>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базе'!$O$78:$O$79</c:f>
              <c:numCache>
                <c:formatCode>General</c:formatCode>
                <c:ptCount val="2"/>
                <c:pt idx="0">
                  <c:v>2.0806098982833561</c:v>
                </c:pt>
                <c:pt idx="1">
                  <c:v>2.0806098982833561</c:v>
                </c:pt>
              </c:numCache>
            </c:numRef>
          </c:xVal>
          <c:yVal>
            <c:numRef>
              <c:f>'теор-факт график по базе'!$O$80:$O$81</c:f>
              <c:numCache>
                <c:formatCode>General</c:formatCode>
                <c:ptCount val="2"/>
                <c:pt idx="0">
                  <c:v>207.60157044186758</c:v>
                </c:pt>
                <c:pt idx="1">
                  <c:v>0</c:v>
                </c:pt>
              </c:numCache>
            </c:numRef>
          </c:yVal>
          <c:smooth val="0"/>
          <c:extLst>
            <c:ext xmlns:c15="http://schemas.microsoft.com/office/drawing/2012/chart" uri="{02D57815-91ED-43cb-92C2-25804820EDAC}">
              <c15:datalabelsRange>
                <c15:f>'теор-факт график по базе'!$O$76</c15:f>
                <c15:dlblRangeCache>
                  <c:ptCount val="1"/>
                  <c:pt idx="0">
                    <c:v>40</c:v>
                  </c:pt>
                </c15:dlblRangeCache>
              </c15:datalabelsRange>
            </c:ext>
            <c:ext xmlns:c16="http://schemas.microsoft.com/office/drawing/2014/chart" uri="{C3380CC4-5D6E-409C-BE32-E72D297353CC}">
              <c16:uniqueId val="{00000013-AB28-4529-B5D3-BEC8CC4130FC}"/>
            </c:ext>
          </c:extLst>
        </c:ser>
        <c:ser>
          <c:idx val="12"/>
          <c:order val="12"/>
          <c:tx>
            <c:strRef>
              <c:f>'теор-факт график по базе'!$U$1</c:f>
              <c:strCache>
                <c:ptCount val="1"/>
                <c:pt idx="0">
                  <c:v>2σ</c:v>
                </c:pt>
              </c:strCache>
            </c:strRef>
          </c:tx>
          <c:spPr>
            <a:ln w="31750">
              <a:prstDash val="dash"/>
            </a:ln>
          </c:spPr>
          <c:marker>
            <c:symbol val="circle"/>
            <c:size val="6"/>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w="9525">
                <a:solidFill>
                  <a:schemeClr val="accent1">
                    <a:lumMod val="80000"/>
                    <a:lumOff val="20000"/>
                  </a:schemeClr>
                </a:solidFill>
                <a:round/>
              </a:ln>
              <a:effectLst>
                <a:outerShdw blurRad="57150" dist="19050" dir="5400000" algn="ctr" rotWithShape="0">
                  <a:srgbClr val="000000">
                    <a:alpha val="63000"/>
                  </a:srgbClr>
                </a:outerShdw>
              </a:effectLst>
            </c:spPr>
          </c:marker>
          <c:dLbls>
            <c:dLbl>
              <c:idx val="0"/>
              <c:layout>
                <c:manualLayout>
                  <c:x val="-9.6463551812122749E-3"/>
                  <c:y val="-6.871102528645151E-2"/>
                </c:manualLayout>
              </c:layout>
              <c:tx>
                <c:rich>
                  <a:bodyPr/>
                  <a:lstStyle/>
                  <a:p>
                    <a:fld id="{3265B2F2-C849-4C54-8403-83B3B7AF3383}"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AB28-4529-B5D3-BEC8CC4130FC}"/>
                </c:ext>
              </c:extLst>
            </c:dLbl>
            <c:dLbl>
              <c:idx val="1"/>
              <c:delete val="1"/>
              <c:extLst>
                <c:ext xmlns:c15="http://schemas.microsoft.com/office/drawing/2012/chart" uri="{CE6537A1-D6FC-4f65-9D91-7224C49458BB}"/>
                <c:ext xmlns:c16="http://schemas.microsoft.com/office/drawing/2014/chart" uri="{C3380CC4-5D6E-409C-BE32-E72D297353CC}">
                  <c16:uniqueId val="{00000015-AB28-4529-B5D3-BEC8CC4130FC}"/>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базе'!$R$78:$R$79</c:f>
              <c:numCache>
                <c:formatCode>General</c:formatCode>
                <c:ptCount val="2"/>
                <c:pt idx="0">
                  <c:v>13.834739297864919</c:v>
                </c:pt>
                <c:pt idx="1">
                  <c:v>13.834739297864919</c:v>
                </c:pt>
              </c:numCache>
            </c:numRef>
          </c:xVal>
          <c:yVal>
            <c:numRef>
              <c:f>'теор-факт график по базе'!$R$80:$R$81</c:f>
              <c:numCache>
                <c:formatCode>General</c:formatCode>
                <c:ptCount val="2"/>
                <c:pt idx="0">
                  <c:v>207.60157044187002</c:v>
                </c:pt>
                <c:pt idx="1">
                  <c:v>0</c:v>
                </c:pt>
              </c:numCache>
            </c:numRef>
          </c:yVal>
          <c:smooth val="0"/>
          <c:extLst>
            <c:ext xmlns:c15="http://schemas.microsoft.com/office/drawing/2012/chart" uri="{02D57815-91ED-43cb-92C2-25804820EDAC}">
              <c15:datalabelsRange>
                <c15:f>'теор-факт график по базе'!$R$76</c15:f>
                <c15:dlblRangeCache>
                  <c:ptCount val="1"/>
                  <c:pt idx="0">
                    <c:v>9070</c:v>
                  </c:pt>
                </c15:dlblRangeCache>
              </c15:datalabelsRange>
            </c:ext>
            <c:ext xmlns:c16="http://schemas.microsoft.com/office/drawing/2014/chart" uri="{C3380CC4-5D6E-409C-BE32-E72D297353CC}">
              <c16:uniqueId val="{00000016-AB28-4529-B5D3-BEC8CC4130FC}"/>
            </c:ext>
          </c:extLst>
        </c:ser>
        <c:ser>
          <c:idx val="14"/>
          <c:order val="14"/>
          <c:tx>
            <c:v>© Copyright 2020 Veritexgroup</c:v>
          </c:tx>
          <c:spPr>
            <a:ln w="25400" cap="rnd">
              <a:noFill/>
              <a:round/>
            </a:ln>
            <a:effectLst>
              <a:outerShdw blurRad="57150" dist="19050" dir="5400000" algn="ctr" rotWithShape="0">
                <a:srgbClr val="000000">
                  <a:alpha val="63000"/>
                </a:srgbClr>
              </a:outerShdw>
            </a:effectLst>
          </c:spPr>
          <c:marker>
            <c:symbol val="circle"/>
            <c:size val="6"/>
            <c:spPr>
              <a:noFill/>
              <a:ln w="9525">
                <a:noFill/>
                <a:round/>
              </a:ln>
              <a:effectLst/>
            </c:spPr>
          </c:marker>
          <c:xVal>
            <c:numLit>
              <c:formatCode>General</c:formatCode>
              <c:ptCount val="1"/>
              <c:pt idx="0">
                <c:v>0</c:v>
              </c:pt>
            </c:numLit>
          </c:xVal>
          <c:yVal>
            <c:numLit>
              <c:formatCode>General</c:formatCode>
              <c:ptCount val="1"/>
              <c:pt idx="0">
                <c:v>0</c:v>
              </c:pt>
            </c:numLit>
          </c:yVal>
          <c:smooth val="0"/>
          <c:extLst>
            <c:ext xmlns:c16="http://schemas.microsoft.com/office/drawing/2014/chart" uri="{C3380CC4-5D6E-409C-BE32-E72D297353CC}">
              <c16:uniqueId val="{00000017-AB28-4529-B5D3-BEC8CC4130FC}"/>
            </c:ext>
          </c:extLst>
        </c:ser>
        <c:dLbls>
          <c:showLegendKey val="0"/>
          <c:showVal val="0"/>
          <c:showCatName val="0"/>
          <c:showSerName val="0"/>
          <c:showPercent val="0"/>
          <c:showBubbleSize val="0"/>
        </c:dLbls>
        <c:axId val="319557632"/>
        <c:axId val="319558784"/>
        <c:extLst>
          <c:ext xmlns:c15="http://schemas.microsoft.com/office/drawing/2012/chart" uri="{02D57815-91ED-43cb-92C2-25804820EDAC}">
            <c15:filteredScatterSeries>
              <c15:ser>
                <c:idx val="10"/>
                <c:order val="7"/>
                <c:tx>
                  <c:strRef>
                    <c:extLst>
                      <c:ext uri="{02D57815-91ED-43cb-92C2-25804820EDAC}">
                        <c15:formulaRef>
                          <c15:sqref>'теор-факт график по базе'!$R$1</c15:sqref>
                        </c15:formulaRef>
                      </c:ext>
                    </c:extLst>
                    <c:strCache>
                      <c:ptCount val="1"/>
                      <c:pt idx="0">
                        <c:v>-1σ</c:v>
                      </c:pt>
                    </c:strCache>
                  </c:strRef>
                </c:tx>
                <c:spPr>
                  <a:ln w="31750">
                    <a:solidFill>
                      <a:schemeClr val="accent5">
                        <a:lumMod val="50000"/>
                      </a:schemeClr>
                    </a:solidFill>
                    <a:prstDash val="dash"/>
                  </a:ln>
                </c:spPr>
                <c:marker>
                  <c:symbol val="circle"/>
                  <c:size val="6"/>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w="9525">
                      <a:solidFill>
                        <a:schemeClr val="accent5">
                          <a:lumMod val="60000"/>
                        </a:schemeClr>
                      </a:solidFill>
                      <a:round/>
                    </a:ln>
                    <a:effectLst>
                      <a:outerShdw blurRad="57150" dist="19050" dir="5400000" algn="ctr" rotWithShape="0">
                        <a:srgbClr val="000000">
                          <a:alpha val="63000"/>
                        </a:srgbClr>
                      </a:outerShdw>
                    </a:effectLst>
                  </c:spPr>
                </c:marker>
                <c:dLbls>
                  <c:dLbl>
                    <c:idx val="0"/>
                    <c:layout>
                      <c:manualLayout>
                        <c:x val="-7.7155165692232963E-2"/>
                        <c:y val="-4.3604918207970016E-2"/>
                      </c:manualLayout>
                    </c:layout>
                    <c:tx>
                      <c:rich>
                        <a:bodyPr/>
                        <a:lstStyle/>
                        <a:p>
                          <a:fld id="{2E5A2DA0-F6DA-4D50-8AF9-A1E1154ADF91}" type="CELLRANGE">
                            <a:rPr lang="en-US"/>
                            <a:pPr/>
                            <a:t>[ДИАПАЗОН ЯЧЕЕК]</a:t>
                          </a:fld>
                          <a:endParaRPr lang="ru-UA"/>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B-AB28-4529-B5D3-BEC8CC4130FC}"/>
                      </c:ext>
                    </c:extLst>
                  </c:dLbl>
                  <c:dLbl>
                    <c:idx val="1"/>
                    <c:delete val="1"/>
                    <c:extLst>
                      <c:ext uri="{CE6537A1-D6FC-4f65-9D91-7224C49458BB}"/>
                      <c:ext xmlns:c16="http://schemas.microsoft.com/office/drawing/2014/chart" uri="{C3380CC4-5D6E-409C-BE32-E72D297353CC}">
                        <c16:uniqueId val="{0000001C-AB28-4529-B5D3-BEC8CC4130FC}"/>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600"/>
                      </a:pPr>
                      <a:endParaRPr lang="ru-UA"/>
                    </a:p>
                  </c:txPr>
                  <c:showLegendKey val="0"/>
                  <c:showVal val="0"/>
                  <c:showCatName val="0"/>
                  <c:showSerName val="0"/>
                  <c:showPercent val="0"/>
                  <c:showBubbleSize val="0"/>
                  <c:showLeaderLines val="0"/>
                  <c:extLst>
                    <c:ext uri="{CE6537A1-D6FC-4f65-9D91-7224C49458BB}">
                      <c15:spPr xmlns:c15="http://schemas.microsoft.com/office/drawing/2012/chart">
                        <a:prstGeom prst="wedgeRectCallout">
                          <a:avLst/>
                        </a:prstGeom>
                      </c15:spPr>
                      <c15:showDataLabelsRange val="1"/>
                      <c15:showLeaderLines val="0"/>
                    </c:ext>
                  </c:extLst>
                </c:dLbls>
                <c:xVal>
                  <c:numRef>
                    <c:extLst>
                      <c:ext uri="{02D57815-91ED-43cb-92C2-25804820EDAC}">
                        <c15:formulaRef>
                          <c15:sqref>'теор-факт график по базе'!$P$78:$P$79</c15:sqref>
                        </c15:formulaRef>
                      </c:ext>
                    </c:extLst>
                    <c:numCache>
                      <c:formatCode>General</c:formatCode>
                      <c:ptCount val="2"/>
                      <c:pt idx="0">
                        <c:v>5.0191422481787447</c:v>
                      </c:pt>
                      <c:pt idx="1">
                        <c:v>5.0191422481787447</c:v>
                      </c:pt>
                    </c:numCache>
                  </c:numRef>
                </c:xVal>
                <c:yVal>
                  <c:numRef>
                    <c:extLst>
                      <c:ext uri="{02D57815-91ED-43cb-92C2-25804820EDAC}">
                        <c15:formulaRef>
                          <c15:sqref>'теор-факт график по базе'!$P$80:$P$81</c15:sqref>
                        </c15:formulaRef>
                      </c:ext>
                    </c:extLst>
                    <c:numCache>
                      <c:formatCode>General</c:formatCode>
                      <c:ptCount val="2"/>
                      <c:pt idx="0">
                        <c:v>930.40568923433534</c:v>
                      </c:pt>
                      <c:pt idx="1">
                        <c:v>0</c:v>
                      </c:pt>
                    </c:numCache>
                  </c:numRef>
                </c:yVal>
                <c:smooth val="0"/>
                <c:extLst>
                  <c:ext uri="{02D57815-91ED-43cb-92C2-25804820EDAC}">
                    <c15:datalabelsRange>
                      <c15:f>'теор-факт график по базе'!$P$76</c15:f>
                      <c15:dlblRangeCache>
                        <c:ptCount val="1"/>
                        <c:pt idx="0">
                          <c:v>154</c:v>
                        </c:pt>
                      </c15:dlblRangeCache>
                    </c15:datalabelsRange>
                  </c:ext>
                  <c:ext xmlns:c16="http://schemas.microsoft.com/office/drawing/2014/chart" uri="{C3380CC4-5D6E-409C-BE32-E72D297353CC}">
                    <c16:uniqueId val="{0000001D-AB28-4529-B5D3-BEC8CC4130FC}"/>
                  </c:ext>
                </c:extLst>
              </c15:ser>
            </c15:filteredScatterSeries>
            <c15:filteredScatterSeries>
              <c15:ser>
                <c:idx val="11"/>
                <c:order val="8"/>
                <c:tx>
                  <c:strRef>
                    <c:extLst xmlns:c15="http://schemas.microsoft.com/office/drawing/2012/chart">
                      <c:ext xmlns:c15="http://schemas.microsoft.com/office/drawing/2012/chart" uri="{02D57815-91ED-43cb-92C2-25804820EDAC}">
                        <c15:formulaRef>
                          <c15:sqref>'теор-факт график по базе'!$T$1</c15:sqref>
                        </c15:formulaRef>
                      </c:ext>
                    </c:extLst>
                    <c:strCache>
                      <c:ptCount val="1"/>
                      <c:pt idx="0">
                        <c:v>1σ</c:v>
                      </c:pt>
                    </c:strCache>
                  </c:strRef>
                </c:tx>
                <c:spPr>
                  <a:ln w="31750">
                    <a:prstDash val="dash"/>
                  </a:ln>
                </c:spPr>
                <c:marker>
                  <c:symbol val="circle"/>
                  <c:size val="6"/>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w="9525">
                      <a:solidFill>
                        <a:schemeClr val="accent6">
                          <a:lumMod val="60000"/>
                        </a:schemeClr>
                      </a:solidFill>
                      <a:round/>
                    </a:ln>
                    <a:effectLst>
                      <a:outerShdw blurRad="57150" dist="19050" dir="5400000" algn="ctr" rotWithShape="0">
                        <a:srgbClr val="000000">
                          <a:alpha val="63000"/>
                        </a:srgbClr>
                      </a:outerShdw>
                    </a:effectLst>
                  </c:spPr>
                </c:marker>
                <c:dLbls>
                  <c:dLbl>
                    <c:idx val="0"/>
                    <c:layout>
                      <c:manualLayout>
                        <c:x val="2.6894870703429556E-4"/>
                        <c:y val="-4.6820142166195941E-2"/>
                      </c:manualLayout>
                    </c:layout>
                    <c:tx>
                      <c:rich>
                        <a:bodyPr/>
                        <a:lstStyle/>
                        <a:p>
                          <a:fld id="{31D08EF8-FB7A-43C6-8483-9CF7706D7806}"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E-AB28-4529-B5D3-BEC8CC4130FC}"/>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F-AB28-4529-B5D3-BEC8CC4130FC}"/>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600"/>
                      </a:pPr>
                      <a:endParaRPr lang="ru-UA"/>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'теор-факт график по базе'!$Q$78:$Q$79</c15:sqref>
                        </c15:formulaRef>
                      </c:ext>
                    </c:extLst>
                    <c:numCache>
                      <c:formatCode>General</c:formatCode>
                      <c:ptCount val="2"/>
                      <c:pt idx="0">
                        <c:v>10.896206947969517</c:v>
                      </c:pt>
                      <c:pt idx="1">
                        <c:v>10.896206947969517</c:v>
                      </c:pt>
                    </c:numCache>
                  </c:numRef>
                </c:xVal>
                <c:yVal>
                  <c:numRef>
                    <c:extLst xmlns:c15="http://schemas.microsoft.com/office/drawing/2012/chart">
                      <c:ext xmlns:c15="http://schemas.microsoft.com/office/drawing/2012/chart" uri="{02D57815-91ED-43cb-92C2-25804820EDAC}">
                        <c15:formulaRef>
                          <c15:sqref>'теор-факт график по базе'!$Q$80:$Q$81</c15:sqref>
                        </c15:formulaRef>
                      </c:ext>
                    </c:extLst>
                    <c:numCache>
                      <c:formatCode>General</c:formatCode>
                      <c:ptCount val="2"/>
                      <c:pt idx="0">
                        <c:v>930.40568923433955</c:v>
                      </c:pt>
                      <c:pt idx="1">
                        <c:v>0</c:v>
                      </c:pt>
                    </c:numCache>
                  </c:numRef>
                </c:yVal>
                <c:smooth val="0"/>
                <c:extLst xmlns:c15="http://schemas.microsoft.com/office/drawing/2012/chart">
                  <c:ext xmlns:c15="http://schemas.microsoft.com/office/drawing/2012/chart" uri="{02D57815-91ED-43cb-92C2-25804820EDAC}">
                    <c15:datalabelsRange>
                      <c15:f>'теор-факт график по базе'!$Q$76</c15:f>
                      <c15:dlblRangeCache>
                        <c:ptCount val="1"/>
                        <c:pt idx="0">
                          <c:v>2333</c:v>
                        </c:pt>
                      </c15:dlblRangeCache>
                    </c15:datalabelsRange>
                  </c:ext>
                  <c:ext xmlns:c16="http://schemas.microsoft.com/office/drawing/2014/chart" uri="{C3380CC4-5D6E-409C-BE32-E72D297353CC}">
                    <c16:uniqueId val="{00000020-AB28-4529-B5D3-BEC8CC4130FC}"/>
                  </c:ext>
                </c:extLst>
              </c15:ser>
            </c15:filteredScatterSeries>
            <c15:filteredScatterSeries>
              <c15:ser>
                <c:idx val="8"/>
                <c:order val="10"/>
                <c:tx>
                  <c:strRef>
                    <c:extLst xmlns:c15="http://schemas.microsoft.com/office/drawing/2012/chart">
                      <c:ext xmlns:c15="http://schemas.microsoft.com/office/drawing/2012/chart" uri="{02D57815-91ED-43cb-92C2-25804820EDAC}">
                        <c15:formulaRef>
                          <c15:sqref>'теор-факт график по базе'!$S$56</c15:sqref>
                        </c15:formulaRef>
                      </c:ext>
                    </c:extLst>
                    <c:strCache>
                      <c:ptCount val="1"/>
                      <c:pt idx="0">
                        <c:v>3σ</c:v>
                      </c:pt>
                    </c:strCache>
                  </c:strRef>
                </c:tx>
                <c:marker>
                  <c:symbol val="circle"/>
                  <c:size val="6"/>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9525">
                      <a:solidFill>
                        <a:schemeClr val="accent3">
                          <a:lumMod val="60000"/>
                        </a:schemeClr>
                      </a:solidFill>
                      <a:round/>
                    </a:ln>
                    <a:effectLst>
                      <a:outerShdw blurRad="57150" dist="19050" dir="5400000" algn="ctr" rotWithShape="0">
                        <a:srgbClr val="000000">
                          <a:alpha val="63000"/>
                        </a:srgbClr>
                      </a:outerShdw>
                    </a:effectLst>
                  </c:spPr>
                </c:marker>
                <c:dLbls>
                  <c:dLbl>
                    <c:idx val="0"/>
                    <c:layout>
                      <c:manualLayout>
                        <c:x val="-2.0038535645472175E-2"/>
                        <c:y val="-5.2249637155297603E-2"/>
                      </c:manualLayout>
                    </c:layout>
                    <c:tx>
                      <c:rich>
                        <a:bodyPr/>
                        <a:lstStyle/>
                        <a:p>
                          <a:fld id="{51E622EF-D184-4515-B1BC-91D3620B294E}"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1-AB28-4529-B5D3-BEC8CC4130FC}"/>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2-AB28-4529-B5D3-BEC8CC4130FC}"/>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600"/>
                      </a:pPr>
                      <a:endParaRPr lang="ru-UA"/>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'теор-факт график по базе'!$S$78:$S$79</c15:sqref>
                        </c15:formulaRef>
                      </c:ext>
                    </c:extLst>
                    <c:numCache>
                      <c:formatCode>General</c:formatCode>
                      <c:ptCount val="2"/>
                      <c:pt idx="0">
                        <c:v>16.773271647760289</c:v>
                      </c:pt>
                      <c:pt idx="1">
                        <c:v>16.773271647760289</c:v>
                      </c:pt>
                    </c:numCache>
                  </c:numRef>
                </c:xVal>
                <c:yVal>
                  <c:numRef>
                    <c:extLst xmlns:c15="http://schemas.microsoft.com/office/drawing/2012/chart">
                      <c:ext xmlns:c15="http://schemas.microsoft.com/office/drawing/2012/chart" uri="{02D57815-91ED-43cb-92C2-25804820EDAC}">
                        <c15:formulaRef>
                          <c15:sqref>'теор-факт график по базе'!$S$80:$S$81</c15:sqref>
                        </c15:formulaRef>
                      </c:ext>
                    </c:extLst>
                    <c:numCache>
                      <c:formatCode>General</c:formatCode>
                      <c:ptCount val="2"/>
                      <c:pt idx="0">
                        <c:v>17.040974624040338</c:v>
                      </c:pt>
                      <c:pt idx="1">
                        <c:v>0</c:v>
                      </c:pt>
                    </c:numCache>
                  </c:numRef>
                </c:yVal>
                <c:smooth val="0"/>
                <c:extLst xmlns:c15="http://schemas.microsoft.com/office/drawing/2012/chart">
                  <c:ext xmlns:c15="http://schemas.microsoft.com/office/drawing/2012/chart" uri="{02D57815-91ED-43cb-92C2-25804820EDAC}">
                    <c15:datalabelsRange>
                      <c15:f>'теор-факт график по базе'!$S$76</c15:f>
                      <c15:dlblRangeCache>
                        <c:ptCount val="1"/>
                        <c:pt idx="0">
                          <c:v>35264</c:v>
                        </c:pt>
                      </c15:dlblRangeCache>
                    </c15:datalabelsRange>
                  </c:ext>
                  <c:ext xmlns:c16="http://schemas.microsoft.com/office/drawing/2014/chart" uri="{C3380CC4-5D6E-409C-BE32-E72D297353CC}">
                    <c16:uniqueId val="{00000023-AB28-4529-B5D3-BEC8CC4130FC}"/>
                  </c:ext>
                </c:extLst>
              </c15:ser>
            </c15:filteredScatterSeries>
            <c15:filteredScatterSeries>
              <c15:ser>
                <c:idx val="13"/>
                <c:order val="13"/>
                <c:tx>
                  <c:strRef>
                    <c:extLst xmlns:c15="http://schemas.microsoft.com/office/drawing/2012/chart">
                      <c:ext xmlns:c15="http://schemas.microsoft.com/office/drawing/2012/chart" uri="{02D57815-91ED-43cb-92C2-25804820EDAC}">
                        <c15:formulaRef>
                          <c15:sqref>'теор-факт график по базе'!$N$56</c15:sqref>
                        </c15:formulaRef>
                      </c:ext>
                    </c:extLst>
                    <c:strCache>
                      <c:ptCount val="1"/>
                      <c:pt idx="0">
                        <c:v>-3σ</c:v>
                      </c:pt>
                    </c:strCache>
                  </c:strRef>
                </c:tx>
                <c:marker>
                  <c:symbol val="circle"/>
                  <c:size val="6"/>
                  <c:spPr>
                    <a:solidFill>
                      <a:schemeClr val="accent2">
                        <a:lumMod val="50000"/>
                      </a:schemeClr>
                    </a:solidFill>
                    <a:ln w="9525">
                      <a:solidFill>
                        <a:schemeClr val="accent2">
                          <a:lumMod val="80000"/>
                          <a:lumOff val="20000"/>
                        </a:schemeClr>
                      </a:solidFill>
                      <a:round/>
                    </a:ln>
                    <a:effectLst>
                      <a:outerShdw blurRad="57150" dist="19050" dir="5400000" algn="ctr" rotWithShape="0">
                        <a:srgbClr val="000000">
                          <a:alpha val="63000"/>
                        </a:srgbClr>
                      </a:outerShdw>
                    </a:effectLst>
                  </c:spPr>
                </c:marker>
                <c:dLbls>
                  <c:dLbl>
                    <c:idx val="0"/>
                    <c:layout>
                      <c:manualLayout>
                        <c:x val="-4.3159922928709057E-2"/>
                        <c:y val="-5.2249637155297603E-2"/>
                      </c:manualLayout>
                    </c:layout>
                    <c:tx>
                      <c:rich>
                        <a:bodyPr/>
                        <a:lstStyle/>
                        <a:p>
                          <a:fld id="{3BBC2641-9825-4E0D-AF2E-0CA0CC7F3123}"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4-AB28-4529-B5D3-BEC8CC4130FC}"/>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5-AB28-4529-B5D3-BEC8CC4130FC}"/>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600"/>
                      </a:pPr>
                      <a:endParaRPr lang="ru-UA"/>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'теор-факт график по базе'!$N$78:$N$79</c15:sqref>
                        </c15:formulaRef>
                      </c:ext>
                    </c:extLst>
                    <c:numCache>
                      <c:formatCode>General</c:formatCode>
                      <c:ptCount val="2"/>
                      <c:pt idx="0">
                        <c:v>-0.85792245161203162</c:v>
                      </c:pt>
                      <c:pt idx="1">
                        <c:v>-0.85792245161203162</c:v>
                      </c:pt>
                    </c:numCache>
                  </c:numRef>
                </c:xVal>
                <c:yVal>
                  <c:numRef>
                    <c:extLst xmlns:c15="http://schemas.microsoft.com/office/drawing/2012/chart">
                      <c:ext xmlns:c15="http://schemas.microsoft.com/office/drawing/2012/chart" uri="{02D57815-91ED-43cb-92C2-25804820EDAC}">
                        <c15:formulaRef>
                          <c15:sqref>'теор-факт график по базе'!$N$80:$N$81</c15:sqref>
                        </c15:formulaRef>
                      </c:ext>
                    </c:extLst>
                    <c:numCache>
                      <c:formatCode>General</c:formatCode>
                      <c:ptCount val="2"/>
                      <c:pt idx="0">
                        <c:v>17.040974624039926</c:v>
                      </c:pt>
                      <c:pt idx="1">
                        <c:v>0</c:v>
                      </c:pt>
                    </c:numCache>
                  </c:numRef>
                </c:yVal>
                <c:smooth val="0"/>
                <c:extLst xmlns:c15="http://schemas.microsoft.com/office/drawing/2012/chart">
                  <c:ext xmlns:c15="http://schemas.microsoft.com/office/drawing/2012/chart" uri="{02D57815-91ED-43cb-92C2-25804820EDAC}">
                    <c15:datalabelsRange>
                      <c15:f>'теор-факт график по базе'!$N$76</c15:f>
                      <c15:dlblRangeCache>
                        <c:ptCount val="1"/>
                        <c:pt idx="0">
                          <c:v>10</c:v>
                        </c:pt>
                      </c15:dlblRangeCache>
                    </c15:datalabelsRange>
                  </c:ext>
                  <c:ext xmlns:c16="http://schemas.microsoft.com/office/drawing/2014/chart" uri="{C3380CC4-5D6E-409C-BE32-E72D297353CC}">
                    <c16:uniqueId val="{00000026-AB28-4529-B5D3-BEC8CC4130FC}"/>
                  </c:ext>
                </c:extLst>
              </c15:ser>
            </c15:filteredScatterSeries>
          </c:ext>
        </c:extLst>
      </c:scatterChart>
      <c:catAx>
        <c:axId val="319557632"/>
        <c:scaling>
          <c:orientation val="minMax"/>
        </c:scaling>
        <c:delete val="0"/>
        <c:axPos val="b"/>
        <c:title>
          <c:tx>
            <c:rich>
              <a:bodyPr rot="0" vert="horz"/>
              <a:lstStyle/>
              <a:p>
                <a:pPr>
                  <a:defRPr/>
                </a:pPr>
                <a:r>
                  <a:rPr lang="ru-RU"/>
                  <a:t>Вартість,</a:t>
                </a:r>
                <a:r>
                  <a:rPr lang="ru-RU" baseline="0"/>
                  <a:t> дол. США</a:t>
                </a:r>
                <a:r>
                  <a:rPr lang="en-US"/>
                  <a:t> </a:t>
                </a:r>
                <a:r>
                  <a:rPr lang="ru-RU"/>
                  <a:t>за сот.</a:t>
                </a:r>
                <a:endParaRPr lang="uk-UA"/>
              </a:p>
            </c:rich>
          </c:tx>
          <c:overlay val="0"/>
          <c:spPr>
            <a:noFill/>
            <a:ln>
              <a:noFill/>
            </a:ln>
            <a:effectLst/>
          </c:spPr>
        </c:title>
        <c:numFmt formatCode="#,##0" sourceLinked="0"/>
        <c:majorTickMark val="none"/>
        <c:minorTickMark val="none"/>
        <c:tickLblPos val="nextTo"/>
        <c:spPr>
          <a:noFill/>
          <a:ln w="12700" cap="flat" cmpd="sng" algn="ctr">
            <a:solidFill>
              <a:schemeClr val="tx1">
                <a:lumMod val="15000"/>
                <a:lumOff val="85000"/>
              </a:schemeClr>
            </a:solidFill>
            <a:round/>
          </a:ln>
          <a:effectLst/>
        </c:spPr>
        <c:txPr>
          <a:bodyPr rot="-5400000" vert="horz"/>
          <a:lstStyle/>
          <a:p>
            <a:pPr>
              <a:defRPr sz="900"/>
            </a:pPr>
            <a:endParaRPr lang="ru-UA"/>
          </a:p>
        </c:txPr>
        <c:crossAx val="319558784"/>
        <c:crosses val="autoZero"/>
        <c:auto val="1"/>
        <c:lblAlgn val="ctr"/>
        <c:lblOffset val="100"/>
        <c:tickMarkSkip val="1"/>
        <c:noMultiLvlLbl val="0"/>
      </c:catAx>
      <c:valAx>
        <c:axId val="319558784"/>
        <c:scaling>
          <c:orientation val="minMax"/>
        </c:scaling>
        <c:delete val="0"/>
        <c:axPos val="l"/>
        <c:majorGridlines>
          <c:spPr>
            <a:ln w="9525" cap="flat" cmpd="sng" algn="ctr">
              <a:solidFill>
                <a:sysClr val="window" lastClr="FFFFFF">
                  <a:lumMod val="75000"/>
                </a:sysClr>
              </a:solidFill>
              <a:round/>
            </a:ln>
            <a:effectLst/>
          </c:spPr>
        </c:majorGridlines>
        <c:title>
          <c:tx>
            <c:rich>
              <a:bodyPr rot="-5400000" vert="horz"/>
              <a:lstStyle/>
              <a:p>
                <a:pPr>
                  <a:defRPr/>
                </a:pPr>
                <a:r>
                  <a:rPr lang="uk-UA"/>
                  <a:t>Об</a:t>
                </a:r>
                <a:r>
                  <a:rPr lang="en-US"/>
                  <a:t>'</a:t>
                </a:r>
                <a:r>
                  <a:rPr lang="uk-UA"/>
                  <a:t>єм</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sz="1000"/>
            </a:pPr>
            <a:endParaRPr lang="ru-UA"/>
          </a:p>
        </c:txPr>
        <c:crossAx val="319557632"/>
        <c:crosses val="autoZero"/>
        <c:crossBetween val="between"/>
      </c:valAx>
      <c:spPr>
        <a:noFill/>
        <a:ln>
          <a:solidFill>
            <a:sysClr val="window" lastClr="FFFFFF">
              <a:lumMod val="75000"/>
            </a:sysClr>
          </a:solidFill>
        </a:ln>
        <a:effectLst/>
      </c:spPr>
    </c:plotArea>
    <c:legend>
      <c:legendPos val="b"/>
      <c:layout>
        <c:manualLayout>
          <c:xMode val="edge"/>
          <c:yMode val="edge"/>
          <c:x val="0"/>
          <c:y val="0.7303554475688927"/>
          <c:w val="0.99466577163886971"/>
          <c:h val="0.2499980808057545"/>
        </c:manualLayout>
      </c:layout>
      <c:overlay val="1"/>
      <c:spPr>
        <a:ln>
          <a:solidFill>
            <a:sysClr val="window" lastClr="FFFFFF">
              <a:lumMod val="75000"/>
            </a:sysClr>
          </a:solidFill>
        </a:ln>
      </c:spPr>
      <c:txPr>
        <a:bodyPr/>
        <a:lstStyle/>
        <a:p>
          <a:pPr>
            <a:defRPr sz="1000"/>
          </a:pPr>
          <a:endParaRPr lang="ru-U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ru-UA"/>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21943553352128"/>
          <c:y val="3.8886041463496342E-2"/>
          <c:w val="0.8751930867771438"/>
          <c:h val="0.48443278978429943"/>
        </c:manualLayout>
      </c:layout>
      <c:barChart>
        <c:barDir val="col"/>
        <c:grouping val="clustered"/>
        <c:varyColors val="0"/>
        <c:ser>
          <c:idx val="0"/>
          <c:order val="3"/>
          <c:tx>
            <c:v>Фактичний розподіл вибірки</c:v>
          </c:tx>
          <c:spPr>
            <a:solidFill>
              <a:srgbClr val="DC7C6B"/>
            </a:solidFill>
          </c:spPr>
          <c:invertIfNegative val="0"/>
          <c:cat>
            <c:strRef>
              <c:f>'теор-факт график по базе'!$H$121:$H$144</c:f>
              <c:strCache>
                <c:ptCount val="18"/>
                <c:pt idx="0">
                  <c:v>28</c:v>
                </c:pt>
                <c:pt idx="1">
                  <c:v>37</c:v>
                </c:pt>
                <c:pt idx="2">
                  <c:v>49</c:v>
                </c:pt>
                <c:pt idx="3">
                  <c:v>64</c:v>
                </c:pt>
                <c:pt idx="4">
                  <c:v>85</c:v>
                </c:pt>
                <c:pt idx="5">
                  <c:v>113</c:v>
                </c:pt>
                <c:pt idx="6">
                  <c:v>150</c:v>
                </c:pt>
                <c:pt idx="7">
                  <c:v>199</c:v>
                </c:pt>
                <c:pt idx="8">
                  <c:v>263</c:v>
                </c:pt>
                <c:pt idx="9">
                  <c:v>349</c:v>
                </c:pt>
                <c:pt idx="10">
                  <c:v>462</c:v>
                </c:pt>
                <c:pt idx="11">
                  <c:v>613</c:v>
                </c:pt>
                <c:pt idx="12">
                  <c:v>813</c:v>
                </c:pt>
                <c:pt idx="13">
                  <c:v>1077</c:v>
                </c:pt>
                <c:pt idx="14">
                  <c:v>1428</c:v>
                </c:pt>
                <c:pt idx="15">
                  <c:v>1893</c:v>
                </c:pt>
                <c:pt idx="16">
                  <c:v>2509</c:v>
                </c:pt>
                <c:pt idx="17">
                  <c:v>3326</c:v>
                </c:pt>
              </c:strCache>
            </c:strRef>
          </c:cat>
          <c:val>
            <c:numRef>
              <c:f>'теор-факт график по базе'!ФактЧастотУкрГраф</c:f>
              <c:numCache>
                <c:formatCode>General</c:formatCode>
                <c:ptCount val="18"/>
                <c:pt idx="0">
                  <c:v>515</c:v>
                </c:pt>
                <c:pt idx="1">
                  <c:v>960</c:v>
                </c:pt>
                <c:pt idx="2">
                  <c:v>1526</c:v>
                </c:pt>
                <c:pt idx="3">
                  <c:v>2330</c:v>
                </c:pt>
                <c:pt idx="4">
                  <c:v>3157</c:v>
                </c:pt>
                <c:pt idx="5">
                  <c:v>4221</c:v>
                </c:pt>
                <c:pt idx="6">
                  <c:v>4617</c:v>
                </c:pt>
                <c:pt idx="7">
                  <c:v>5338</c:v>
                </c:pt>
                <c:pt idx="8">
                  <c:v>5504</c:v>
                </c:pt>
                <c:pt idx="9">
                  <c:v>5643</c:v>
                </c:pt>
                <c:pt idx="10">
                  <c:v>5094</c:v>
                </c:pt>
                <c:pt idx="11">
                  <c:v>4616</c:v>
                </c:pt>
                <c:pt idx="12">
                  <c:v>3905</c:v>
                </c:pt>
                <c:pt idx="13">
                  <c:v>3175</c:v>
                </c:pt>
                <c:pt idx="14">
                  <c:v>2037</c:v>
                </c:pt>
                <c:pt idx="15">
                  <c:v>1113</c:v>
                </c:pt>
                <c:pt idx="16">
                  <c:v>564</c:v>
                </c:pt>
                <c:pt idx="17">
                  <c:v>222</c:v>
                </c:pt>
              </c:numCache>
            </c:numRef>
          </c:val>
          <c:extLst>
            <c:ext xmlns:c16="http://schemas.microsoft.com/office/drawing/2014/chart" uri="{C3380CC4-5D6E-409C-BE32-E72D297353CC}">
              <c16:uniqueId val="{00000000-D38F-43FC-8376-56C1FAC45303}"/>
            </c:ext>
          </c:extLst>
        </c:ser>
        <c:dLbls>
          <c:showLegendKey val="0"/>
          <c:showVal val="0"/>
          <c:showCatName val="0"/>
          <c:showSerName val="0"/>
          <c:showPercent val="0"/>
          <c:showBubbleSize val="0"/>
        </c:dLbls>
        <c:gapWidth val="75"/>
        <c:overlap val="-25"/>
        <c:axId val="319557632"/>
        <c:axId val="319558784"/>
      </c:barChart>
      <c:scatterChart>
        <c:scatterStyle val="smoothMarker"/>
        <c:varyColors val="0"/>
        <c:ser>
          <c:idx val="2"/>
          <c:order val="0"/>
          <c:tx>
            <c:strRef>
              <c:f>'теор-факт график по базе'!$I$56</c:f>
              <c:strCache>
                <c:ptCount val="1"/>
                <c:pt idx="0">
                  <c:v>Медіана</c:v>
                </c:pt>
              </c:strCache>
            </c:strRef>
          </c:tx>
          <c:spPr>
            <a:ln w="31750">
              <a:solidFill>
                <a:srgbClr val="44546A">
                  <a:lumMod val="75000"/>
                </a:srgbClr>
              </a:solidFill>
            </a:ln>
          </c:spPr>
          <c:marker>
            <c:symbol val="circle"/>
            <c:size val="6"/>
            <c:spPr>
              <a:solidFill>
                <a:srgbClr val="44546A">
                  <a:lumMod val="50000"/>
                </a:srgbClr>
              </a:solidFill>
              <a:ln w="9525">
                <a:solidFill>
                  <a:srgbClr val="44546A">
                    <a:lumMod val="50000"/>
                  </a:srgbClr>
                </a:solidFill>
                <a:prstDash val="dash"/>
                <a:round/>
              </a:ln>
              <a:effectLst>
                <a:outerShdw blurRad="57150" dist="19050" dir="5400000" algn="ctr" rotWithShape="0">
                  <a:srgbClr val="000000">
                    <a:alpha val="63000"/>
                  </a:srgbClr>
                </a:outerShdw>
              </a:effectLst>
            </c:spPr>
          </c:marker>
          <c:dLbls>
            <c:dLbl>
              <c:idx val="0"/>
              <c:layout>
                <c:manualLayout>
                  <c:x val="-2.7865104824859932E-2"/>
                  <c:y val="-4.9648781874934218E-2"/>
                </c:manualLayout>
              </c:layout>
              <c:tx>
                <c:rich>
                  <a:bodyPr/>
                  <a:lstStyle/>
                  <a:p>
                    <a:fld id="{11A80775-7491-4783-BF51-685AE8DAC226}"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38F-43FC-8376-56C1FAC45303}"/>
                </c:ext>
              </c:extLst>
            </c:dLbl>
            <c:dLbl>
              <c:idx val="1"/>
              <c:delete val="1"/>
              <c:extLst>
                <c:ext xmlns:c15="http://schemas.microsoft.com/office/drawing/2012/chart" uri="{CE6537A1-D6FC-4f65-9D91-7224C49458BB}"/>
                <c:ext xmlns:c16="http://schemas.microsoft.com/office/drawing/2014/chart" uri="{C3380CC4-5D6E-409C-BE32-E72D297353CC}">
                  <c16:uniqueId val="{00000002-D38F-43FC-8376-56C1FAC45303}"/>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базе'!$I$78:$I$79</c:f>
              <c:numCache>
                <c:formatCode>General</c:formatCode>
                <c:ptCount val="2"/>
                <c:pt idx="0">
                  <c:v>9.344224810977785</c:v>
                </c:pt>
                <c:pt idx="1">
                  <c:v>9.344224810977785</c:v>
                </c:pt>
              </c:numCache>
            </c:numRef>
          </c:xVal>
          <c:yVal>
            <c:numRef>
              <c:f>'теор-факт график по базе'!$I$80:$I$81</c:f>
              <c:numCache>
                <c:formatCode>General</c:formatCode>
                <c:ptCount val="2"/>
                <c:pt idx="0">
                  <c:v>6127.8686795023596</c:v>
                </c:pt>
                <c:pt idx="1">
                  <c:v>0</c:v>
                </c:pt>
              </c:numCache>
            </c:numRef>
          </c:yVal>
          <c:smooth val="1"/>
          <c:extLst>
            <c:ext xmlns:c15="http://schemas.microsoft.com/office/drawing/2012/chart" uri="{02D57815-91ED-43cb-92C2-25804820EDAC}">
              <c15:datalabelsRange>
                <c15:f>'теор-факт график по базе'!$I$76</c15:f>
                <c15:dlblRangeCache>
                  <c:ptCount val="1"/>
                  <c:pt idx="0">
                    <c:v>290</c:v>
                  </c:pt>
                </c15:dlblRangeCache>
              </c15:datalabelsRange>
            </c:ext>
            <c:ext xmlns:c16="http://schemas.microsoft.com/office/drawing/2014/chart" uri="{C3380CC4-5D6E-409C-BE32-E72D297353CC}">
              <c16:uniqueId val="{00000003-D38F-43FC-8376-56C1FAC45303}"/>
            </c:ext>
          </c:extLst>
        </c:ser>
        <c:ser>
          <c:idx val="4"/>
          <c:order val="2"/>
          <c:tx>
            <c:strRef>
              <c:f>'теор-факт график по базе'!$J$56</c:f>
              <c:strCache>
                <c:ptCount val="1"/>
                <c:pt idx="0">
                  <c:v>10 процентиль</c:v>
                </c:pt>
              </c:strCache>
            </c:strRef>
          </c:tx>
          <c:spPr>
            <a:ln w="31750"/>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prstDash val="dash"/>
                <a:round/>
              </a:ln>
              <a:effectLst>
                <a:outerShdw blurRad="57150" dist="19050" dir="5400000" algn="ctr" rotWithShape="0">
                  <a:srgbClr val="000000">
                    <a:alpha val="63000"/>
                  </a:srgbClr>
                </a:outerShdw>
              </a:effectLst>
            </c:spPr>
          </c:marker>
          <c:dLbls>
            <c:dLbl>
              <c:idx val="0"/>
              <c:layout>
                <c:manualLayout>
                  <c:x val="-8.2070747178782016E-2"/>
                  <c:y val="-2.1962885522225549E-2"/>
                </c:manualLayout>
              </c:layout>
              <c:tx>
                <c:rich>
                  <a:bodyPr/>
                  <a:lstStyle/>
                  <a:p>
                    <a:fld id="{A7D055AD-BC83-4D9D-9CB8-74B78FA17B03}"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D38F-43FC-8376-56C1FAC45303}"/>
                </c:ext>
              </c:extLst>
            </c:dLbl>
            <c:dLbl>
              <c:idx val="1"/>
              <c:delete val="1"/>
              <c:extLst>
                <c:ext xmlns:c15="http://schemas.microsoft.com/office/drawing/2012/chart" uri="{CE6537A1-D6FC-4f65-9D91-7224C49458BB}"/>
                <c:ext xmlns:c16="http://schemas.microsoft.com/office/drawing/2014/chart" uri="{C3380CC4-5D6E-409C-BE32-E72D297353CC}">
                  <c16:uniqueId val="{00000005-D38F-43FC-8376-56C1FAC45303}"/>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базе'!$J$78:$J$79</c:f>
              <c:numCache>
                <c:formatCode>General</c:formatCode>
                <c:ptCount val="2"/>
                <c:pt idx="0">
                  <c:v>4.5457916799224138</c:v>
                </c:pt>
                <c:pt idx="1">
                  <c:v>4.5457916799224138</c:v>
                </c:pt>
              </c:numCache>
            </c:numRef>
          </c:xVal>
          <c:yVal>
            <c:numRef>
              <c:f>'теор-факт график по базе'!$J$80:$J$81</c:f>
              <c:numCache>
                <c:formatCode>General</c:formatCode>
                <c:ptCount val="2"/>
                <c:pt idx="0">
                  <c:v>2465.5495245644611</c:v>
                </c:pt>
                <c:pt idx="1">
                  <c:v>0</c:v>
                </c:pt>
              </c:numCache>
            </c:numRef>
          </c:yVal>
          <c:smooth val="1"/>
          <c:extLst>
            <c:ext xmlns:c15="http://schemas.microsoft.com/office/drawing/2012/chart" uri="{02D57815-91ED-43cb-92C2-25804820EDAC}">
              <c15:datalabelsRange>
                <c15:f>'теор-факт график по базе'!$J$76</c15:f>
                <c15:dlblRangeCache>
                  <c:ptCount val="1"/>
                  <c:pt idx="0">
                    <c:v>75</c:v>
                  </c:pt>
                </c15:dlblRangeCache>
              </c15:datalabelsRange>
            </c:ext>
            <c:ext xmlns:c16="http://schemas.microsoft.com/office/drawing/2014/chart" uri="{C3380CC4-5D6E-409C-BE32-E72D297353CC}">
              <c16:uniqueId val="{00000006-D38F-43FC-8376-56C1FAC45303}"/>
            </c:ext>
          </c:extLst>
        </c:ser>
        <c:ser>
          <c:idx val="5"/>
          <c:order val="4"/>
          <c:tx>
            <c:strRef>
              <c:f>'теор-факт график по базе'!$K$56</c:f>
              <c:strCache>
                <c:ptCount val="1"/>
                <c:pt idx="0">
                  <c:v>25 процентиль</c:v>
                </c:pt>
              </c:strCache>
            </c:strRef>
          </c:tx>
          <c:spPr>
            <a:ln w="31750"/>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prstDash val="dash"/>
                <a:round/>
              </a:ln>
              <a:effectLst>
                <a:outerShdw blurRad="57150" dist="19050" dir="5400000" algn="ctr" rotWithShape="0">
                  <a:srgbClr val="000000">
                    <a:alpha val="63000"/>
                  </a:srgbClr>
                </a:outerShdw>
              </a:effectLst>
            </c:spPr>
          </c:marker>
          <c:dLbls>
            <c:dLbl>
              <c:idx val="0"/>
              <c:layout>
                <c:manualLayout>
                  <c:x val="-7.7481285937523708E-2"/>
                  <c:y val="-5.3000239991771711E-2"/>
                </c:manualLayout>
              </c:layout>
              <c:tx>
                <c:rich>
                  <a:bodyPr/>
                  <a:lstStyle/>
                  <a:p>
                    <a:fld id="{A9904BB3-DA1D-43FF-A658-0EAE741B82B1}"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38F-43FC-8376-56C1FAC45303}"/>
                </c:ext>
              </c:extLst>
            </c:dLbl>
            <c:dLbl>
              <c:idx val="1"/>
              <c:delete val="1"/>
              <c:extLst>
                <c:ext xmlns:c15="http://schemas.microsoft.com/office/drawing/2012/chart" uri="{CE6537A1-D6FC-4f65-9D91-7224C49458BB}"/>
                <c:ext xmlns:c16="http://schemas.microsoft.com/office/drawing/2014/chart" uri="{C3380CC4-5D6E-409C-BE32-E72D297353CC}">
                  <c16:uniqueId val="{00000008-D38F-43FC-8376-56C1FAC45303}"/>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базе'!$K$78:$K$79</c:f>
              <c:numCache>
                <c:formatCode>General</c:formatCode>
                <c:ptCount val="2"/>
                <c:pt idx="0">
                  <c:v>6.7321138438467489</c:v>
                </c:pt>
                <c:pt idx="1">
                  <c:v>6.7321138438467489</c:v>
                </c:pt>
              </c:numCache>
            </c:numRef>
          </c:xVal>
          <c:yVal>
            <c:numRef>
              <c:f>'теор-факт график по базе'!$K$80:$K$81</c:f>
              <c:numCache>
                <c:formatCode>General</c:formatCode>
                <c:ptCount val="2"/>
                <c:pt idx="0">
                  <c:v>4664.7322626952273</c:v>
                </c:pt>
                <c:pt idx="1">
                  <c:v>0</c:v>
                </c:pt>
              </c:numCache>
            </c:numRef>
          </c:yVal>
          <c:smooth val="1"/>
          <c:extLst>
            <c:ext xmlns:c15="http://schemas.microsoft.com/office/drawing/2012/chart" uri="{02D57815-91ED-43cb-92C2-25804820EDAC}">
              <c15:datalabelsRange>
                <c15:f>'теор-факт график по базе'!$K$76</c15:f>
                <c15:dlblRangeCache>
                  <c:ptCount val="1"/>
                  <c:pt idx="0">
                    <c:v>139</c:v>
                  </c:pt>
                </c15:dlblRangeCache>
              </c15:datalabelsRange>
            </c:ext>
            <c:ext xmlns:c16="http://schemas.microsoft.com/office/drawing/2014/chart" uri="{C3380CC4-5D6E-409C-BE32-E72D297353CC}">
              <c16:uniqueId val="{00000009-D38F-43FC-8376-56C1FAC45303}"/>
            </c:ext>
          </c:extLst>
        </c:ser>
        <c:ser>
          <c:idx val="6"/>
          <c:order val="5"/>
          <c:tx>
            <c:strRef>
              <c:f>'теор-факт график по базе'!$L$56</c:f>
              <c:strCache>
                <c:ptCount val="1"/>
                <c:pt idx="0">
                  <c:v>75 процентиль</c:v>
                </c:pt>
              </c:strCache>
            </c:strRef>
          </c:tx>
          <c:spPr>
            <a:ln w="31750"/>
          </c:spPr>
          <c:marker>
            <c:symbol val="circle"/>
            <c:size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9525">
                <a:solidFill>
                  <a:schemeClr val="accent1">
                    <a:lumMod val="60000"/>
                  </a:schemeClr>
                </a:solidFill>
                <a:prstDash val="dash"/>
                <a:round/>
              </a:ln>
              <a:effectLst>
                <a:outerShdw blurRad="57150" dist="19050" dir="5400000" algn="ctr" rotWithShape="0">
                  <a:srgbClr val="000000">
                    <a:alpha val="63000"/>
                  </a:srgbClr>
                </a:outerShdw>
              </a:effectLst>
            </c:spPr>
          </c:marker>
          <c:dLbls>
            <c:dLbl>
              <c:idx val="0"/>
              <c:layout>
                <c:manualLayout>
                  <c:x val="-6.5681444991790624E-3"/>
                  <c:y val="-4.9838493630439941E-2"/>
                </c:manualLayout>
              </c:layout>
              <c:tx>
                <c:rich>
                  <a:bodyPr/>
                  <a:lstStyle/>
                  <a:p>
                    <a:fld id="{A4718489-DB63-4B88-8E87-D557AE15AA7E}"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38F-43FC-8376-56C1FAC45303}"/>
                </c:ext>
              </c:extLst>
            </c:dLbl>
            <c:dLbl>
              <c:idx val="1"/>
              <c:delete val="1"/>
              <c:extLst>
                <c:ext xmlns:c15="http://schemas.microsoft.com/office/drawing/2012/chart" uri="{CE6537A1-D6FC-4f65-9D91-7224C49458BB}"/>
                <c:ext xmlns:c16="http://schemas.microsoft.com/office/drawing/2014/chart" uri="{C3380CC4-5D6E-409C-BE32-E72D297353CC}">
                  <c16:uniqueId val="{0000000B-D38F-43FC-8376-56C1FAC45303}"/>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базе'!$L$78:$L$79</c:f>
              <c:numCache>
                <c:formatCode>General</c:formatCode>
                <c:ptCount val="2"/>
                <c:pt idx="0">
                  <c:v>11.923870828235925</c:v>
                </c:pt>
                <c:pt idx="1">
                  <c:v>11.923870828235925</c:v>
                </c:pt>
              </c:numCache>
            </c:numRef>
          </c:xVal>
          <c:yVal>
            <c:numRef>
              <c:f>'теор-факт график по базе'!$L$80:$L$81</c:f>
              <c:numCache>
                <c:formatCode>General</c:formatCode>
                <c:ptCount val="2"/>
                <c:pt idx="0">
                  <c:v>4695.3033835174283</c:v>
                </c:pt>
                <c:pt idx="1">
                  <c:v>0</c:v>
                </c:pt>
              </c:numCache>
            </c:numRef>
          </c:yVal>
          <c:smooth val="1"/>
          <c:extLst>
            <c:ext xmlns:c15="http://schemas.microsoft.com/office/drawing/2012/chart" uri="{02D57815-91ED-43cb-92C2-25804820EDAC}">
              <c15:datalabelsRange>
                <c15:f>'теор-факт график по базе'!$L$76</c15:f>
                <c15:dlblRangeCache>
                  <c:ptCount val="1"/>
                  <c:pt idx="0">
                    <c:v>600</c:v>
                  </c:pt>
                </c15:dlblRangeCache>
              </c15:datalabelsRange>
            </c:ext>
            <c:ext xmlns:c16="http://schemas.microsoft.com/office/drawing/2014/chart" uri="{C3380CC4-5D6E-409C-BE32-E72D297353CC}">
              <c16:uniqueId val="{0000000C-D38F-43FC-8376-56C1FAC45303}"/>
            </c:ext>
          </c:extLst>
        </c:ser>
        <c:ser>
          <c:idx val="7"/>
          <c:order val="6"/>
          <c:tx>
            <c:strRef>
              <c:f>'теор-факт график по базе'!$M$56</c:f>
              <c:strCache>
                <c:ptCount val="1"/>
                <c:pt idx="0">
                  <c:v>90 процентиль</c:v>
                </c:pt>
              </c:strCache>
            </c:strRef>
          </c:tx>
          <c:spPr>
            <a:ln w="31750"/>
          </c:spPr>
          <c:marker>
            <c:symbol val="circle"/>
            <c:size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9525">
                <a:solidFill>
                  <a:schemeClr val="accent2">
                    <a:lumMod val="60000"/>
                  </a:schemeClr>
                </a:solidFill>
                <a:prstDash val="dash"/>
                <a:round/>
              </a:ln>
              <a:effectLst>
                <a:outerShdw blurRad="57150" dist="19050" dir="5400000" algn="ctr" rotWithShape="0">
                  <a:srgbClr val="000000">
                    <a:alpha val="63000"/>
                  </a:srgbClr>
                </a:outerShdw>
              </a:effectLst>
            </c:spPr>
          </c:marker>
          <c:dLbls>
            <c:dLbl>
              <c:idx val="0"/>
              <c:layout>
                <c:manualLayout>
                  <c:x val="-1.0704935031269239E-2"/>
                  <c:y val="-5.6210727182032787E-2"/>
                </c:manualLayout>
              </c:layout>
              <c:tx>
                <c:rich>
                  <a:bodyPr/>
                  <a:lstStyle/>
                  <a:p>
                    <a:fld id="{9A828044-4806-4BAA-B554-7491901608A3}"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D38F-43FC-8376-56C1FAC45303}"/>
                </c:ext>
              </c:extLst>
            </c:dLbl>
            <c:dLbl>
              <c:idx val="1"/>
              <c:delete val="1"/>
              <c:extLst>
                <c:ext xmlns:c15="http://schemas.microsoft.com/office/drawing/2012/chart" uri="{CE6537A1-D6FC-4f65-9D91-7224C49458BB}"/>
                <c:ext xmlns:c16="http://schemas.microsoft.com/office/drawing/2014/chart" uri="{C3380CC4-5D6E-409C-BE32-E72D297353CC}">
                  <c16:uniqueId val="{0000000E-D38F-43FC-8376-56C1FAC45303}"/>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базе'!$M$78:$M$79</c:f>
              <c:numCache>
                <c:formatCode>General</c:formatCode>
                <c:ptCount val="2"/>
                <c:pt idx="0">
                  <c:v>13.960508456010388</c:v>
                </c:pt>
                <c:pt idx="1">
                  <c:v>13.960508456010388</c:v>
                </c:pt>
              </c:numCache>
            </c:numRef>
          </c:xVal>
          <c:yVal>
            <c:numRef>
              <c:f>'теор-факт график по базе'!$M$80:$M$81</c:f>
              <c:numCache>
                <c:formatCode>General</c:formatCode>
                <c:ptCount val="2"/>
                <c:pt idx="0">
                  <c:v>2640.7200999851957</c:v>
                </c:pt>
                <c:pt idx="1">
                  <c:v>0</c:v>
                </c:pt>
              </c:numCache>
            </c:numRef>
          </c:yVal>
          <c:smooth val="1"/>
          <c:extLst>
            <c:ext xmlns:c15="http://schemas.microsoft.com/office/drawing/2012/chart" uri="{02D57815-91ED-43cb-92C2-25804820EDAC}">
              <c15:datalabelsRange>
                <c15:f>'теор-факт график по базе'!$M$76</c15:f>
                <c15:dlblRangeCache>
                  <c:ptCount val="1"/>
                  <c:pt idx="0">
                    <c:v>1065</c:v>
                  </c:pt>
                </c15:dlblRangeCache>
              </c15:datalabelsRange>
            </c:ext>
            <c:ext xmlns:c16="http://schemas.microsoft.com/office/drawing/2014/chart" uri="{C3380CC4-5D6E-409C-BE32-E72D297353CC}">
              <c16:uniqueId val="{0000000F-D38F-43FC-8376-56C1FAC45303}"/>
            </c:ext>
          </c:extLst>
        </c:ser>
        <c:dLbls>
          <c:showLegendKey val="0"/>
          <c:showVal val="0"/>
          <c:showCatName val="0"/>
          <c:showSerName val="0"/>
          <c:showPercent val="0"/>
          <c:showBubbleSize val="0"/>
        </c:dLbls>
        <c:axId val="319557632"/>
        <c:axId val="319558784"/>
        <c:extLst>
          <c:ext xmlns:c15="http://schemas.microsoft.com/office/drawing/2012/chart" uri="{02D57815-91ED-43cb-92C2-25804820EDAC}">
            <c15:filteredScatterSeries>
              <c15:ser>
                <c:idx val="3"/>
                <c:order val="1"/>
                <c:tx>
                  <c:strRef>
                    <c:extLst>
                      <c:ext uri="{02D57815-91ED-43cb-92C2-25804820EDAC}">
                        <c15:formulaRef>
                          <c15:sqref>'теор-факт график по базе'!$H$56</c15:sqref>
                        </c15:formulaRef>
                      </c:ext>
                    </c:extLst>
                    <c:strCache>
                      <c:ptCount val="1"/>
                      <c:pt idx="0">
                        <c:v>Середнє арифметичне</c:v>
                      </c:pt>
                    </c:strCache>
                  </c:strRef>
                </c:tx>
                <c:spPr>
                  <a:ln w="31750"/>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prstDash val="dash"/>
                      <a:round/>
                    </a:ln>
                    <a:effectLst>
                      <a:outerShdw blurRad="57150" dist="19050" dir="5400000" algn="ctr" rotWithShape="0">
                        <a:srgbClr val="000000">
                          <a:alpha val="63000"/>
                        </a:srgbClr>
                      </a:outerShdw>
                    </a:effectLst>
                  </c:spPr>
                </c:marker>
                <c:dLbls>
                  <c:dLbl>
                    <c:idx val="0"/>
                    <c:layout>
                      <c:manualLayout>
                        <c:x val="7.3349021027543267E-3"/>
                        <c:y val="-4.8192212201854837E-2"/>
                      </c:manualLayout>
                    </c:layout>
                    <c:tx>
                      <c:rich>
                        <a:bodyPr/>
                        <a:lstStyle/>
                        <a:p>
                          <a:fld id="{E410FAFA-B1BF-4FCB-8C0F-54553527AD35}" type="CELLRANGE">
                            <a:rPr lang="en-US"/>
                            <a:pPr/>
                            <a:t>[ДИАПАЗОН ЯЧЕЕК]</a:t>
                          </a:fld>
                          <a:endParaRPr lang="ru-UA"/>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8-D38F-43FC-8376-56C1FAC45303}"/>
                      </c:ext>
                    </c:extLst>
                  </c:dLbl>
                  <c:dLbl>
                    <c:idx val="1"/>
                    <c:delete val="1"/>
                    <c:extLst>
                      <c:ext uri="{CE6537A1-D6FC-4f65-9D91-7224C49458BB}"/>
                      <c:ext xmlns:c16="http://schemas.microsoft.com/office/drawing/2014/chart" uri="{C3380CC4-5D6E-409C-BE32-E72D297353CC}">
                        <c16:uniqueId val="{00000019-D38F-43FC-8376-56C1FAC45303}"/>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uri="{CE6537A1-D6FC-4f65-9D91-7224C49458BB}">
                      <c15:spPr xmlns:c15="http://schemas.microsoft.com/office/drawing/2012/chart">
                        <a:prstGeom prst="wedgeRectCallout">
                          <a:avLst/>
                        </a:prstGeom>
                      </c15:spPr>
                      <c15:showDataLabelsRange val="1"/>
                      <c15:showLeaderLines val="0"/>
                    </c:ext>
                  </c:extLst>
                </c:dLbls>
                <c:xVal>
                  <c:numRef>
                    <c:extLst>
                      <c:ext uri="{02D57815-91ED-43cb-92C2-25804820EDAC}">
                        <c15:formulaRef>
                          <c15:sqref>'теор-факт график по базе'!$H$78:$H$79</c15:sqref>
                        </c15:formulaRef>
                      </c:ext>
                    </c:extLst>
                    <c:numCache>
                      <c:formatCode>General</c:formatCode>
                      <c:ptCount val="2"/>
                      <c:pt idx="0">
                        <c:v>9.2967928947624934</c:v>
                      </c:pt>
                      <c:pt idx="1">
                        <c:v>9.2967928947624934</c:v>
                      </c:pt>
                    </c:numCache>
                  </c:numRef>
                </c:xVal>
                <c:yVal>
                  <c:numRef>
                    <c:extLst>
                      <c:ext uri="{02D57815-91ED-43cb-92C2-25804820EDAC}">
                        <c15:formulaRef>
                          <c15:sqref>'теор-факт график по базе'!$H$80:$H$81</c15:sqref>
                        </c15:formulaRef>
                      </c:ext>
                    </c:extLst>
                    <c:numCache>
                      <c:formatCode>General</c:formatCode>
                      <c:ptCount val="2"/>
                      <c:pt idx="0">
                        <c:v>6127.8686795023596</c:v>
                      </c:pt>
                      <c:pt idx="1">
                        <c:v>0</c:v>
                      </c:pt>
                    </c:numCache>
                  </c:numRef>
                </c:yVal>
                <c:smooth val="1"/>
                <c:extLst>
                  <c:ext uri="{02D57815-91ED-43cb-92C2-25804820EDAC}">
                    <c15:datalabelsRange>
                      <c15:f>'теор-факт график по базе'!$H$76</c15:f>
                      <c15:dlblRangeCache>
                        <c:ptCount val="1"/>
                        <c:pt idx="0">
                          <c:v>286</c:v>
                        </c:pt>
                      </c15:dlblRangeCache>
                    </c15:datalabelsRange>
                  </c:ext>
                  <c:ext xmlns:c16="http://schemas.microsoft.com/office/drawing/2014/chart" uri="{C3380CC4-5D6E-409C-BE32-E72D297353CC}">
                    <c16:uniqueId val="{0000001A-D38F-43FC-8376-56C1FAC45303}"/>
                  </c:ext>
                </c:extLst>
              </c15:ser>
            </c15:filteredScatterSeries>
          </c:ext>
        </c:extLst>
      </c:scatterChart>
      <c:scatterChart>
        <c:scatterStyle val="lineMarker"/>
        <c:varyColors val="0"/>
        <c:ser>
          <c:idx val="1"/>
          <c:order val="9"/>
          <c:tx>
            <c:v>Теоретичний розподіл вибірки</c:v>
          </c:tx>
          <c:spPr>
            <a:ln w="50800">
              <a:solidFill>
                <a:srgbClr val="6D0000"/>
              </a:solidFill>
            </a:ln>
          </c:spPr>
          <c:marker>
            <c:symbol val="none"/>
          </c:marker>
          <c:xVal>
            <c:numRef>
              <c:f>'теор-факт график по базе'!$AH$3:$AH$33</c:f>
              <c:numCache>
                <c:formatCode>General</c:formatCode>
                <c:ptCount val="31"/>
                <c:pt idx="0">
                  <c:v>-1.3073326639874292</c:v>
                </c:pt>
                <c:pt idx="1">
                  <c:v>-0.59722883232308155</c:v>
                </c:pt>
                <c:pt idx="2">
                  <c:v>0.1128749993412661</c:v>
                </c:pt>
                <c:pt idx="3">
                  <c:v>0.82297883100561375</c:v>
                </c:pt>
                <c:pt idx="4">
                  <c:v>1.5330826626699614</c:v>
                </c:pt>
                <c:pt idx="5">
                  <c:v>2.2431864943343092</c:v>
                </c:pt>
                <c:pt idx="6">
                  <c:v>2.9532903259986569</c:v>
                </c:pt>
                <c:pt idx="7">
                  <c:v>3.6633941576630047</c:v>
                </c:pt>
                <c:pt idx="8">
                  <c:v>4.373497989327352</c:v>
                </c:pt>
                <c:pt idx="9">
                  <c:v>5.0836018209916993</c:v>
                </c:pt>
                <c:pt idx="10">
                  <c:v>5.7937056526560466</c:v>
                </c:pt>
                <c:pt idx="11">
                  <c:v>6.503809484320394</c:v>
                </c:pt>
                <c:pt idx="12">
                  <c:v>7.2139133159847413</c:v>
                </c:pt>
                <c:pt idx="13">
                  <c:v>7.9240171476490886</c:v>
                </c:pt>
                <c:pt idx="14">
                  <c:v>8.6341209793134368</c:v>
                </c:pt>
                <c:pt idx="15">
                  <c:v>9.344224810977785</c:v>
                </c:pt>
                <c:pt idx="16">
                  <c:v>10.054328642642133</c:v>
                </c:pt>
                <c:pt idx="17">
                  <c:v>10.764432474306481</c:v>
                </c:pt>
                <c:pt idx="18">
                  <c:v>11.47453630597083</c:v>
                </c:pt>
                <c:pt idx="19">
                  <c:v>12.184640137635178</c:v>
                </c:pt>
                <c:pt idx="20">
                  <c:v>12.894743969299526</c:v>
                </c:pt>
                <c:pt idx="21">
                  <c:v>13.604847800963874</c:v>
                </c:pt>
                <c:pt idx="22">
                  <c:v>14.314951632628222</c:v>
                </c:pt>
                <c:pt idx="23">
                  <c:v>15.025055464292571</c:v>
                </c:pt>
                <c:pt idx="24">
                  <c:v>15.735159295956919</c:v>
                </c:pt>
                <c:pt idx="25">
                  <c:v>16.445263127621267</c:v>
                </c:pt>
                <c:pt idx="26">
                  <c:v>17.155366959285615</c:v>
                </c:pt>
                <c:pt idx="27">
                  <c:v>17.865470790949963</c:v>
                </c:pt>
                <c:pt idx="28">
                  <c:v>18.575574622614312</c:v>
                </c:pt>
                <c:pt idx="29">
                  <c:v>19.28567845427866</c:v>
                </c:pt>
                <c:pt idx="30">
                  <c:v>19.995782285943008</c:v>
                </c:pt>
              </c:numCache>
            </c:numRef>
          </c:xVal>
          <c:yVal>
            <c:numRef>
              <c:f>'теор-факт график по базе'!$AM$3:$AM$33</c:f>
              <c:numCache>
                <c:formatCode>General</c:formatCode>
                <c:ptCount val="31"/>
                <c:pt idx="0">
                  <c:v>68.07447194739504</c:v>
                </c:pt>
                <c:pt idx="1">
                  <c:v>121.58362305106544</c:v>
                </c:pt>
                <c:pt idx="2">
                  <c:v>208.63833148492537</c:v>
                </c:pt>
                <c:pt idx="3">
                  <c:v>343.98645500258039</c:v>
                </c:pt>
                <c:pt idx="4">
                  <c:v>544.8999945600624</c:v>
                </c:pt>
                <c:pt idx="5">
                  <c:v>829.31684337721811</c:v>
                </c:pt>
                <c:pt idx="6">
                  <c:v>1212.6972398287423</c:v>
                </c:pt>
                <c:pt idx="7">
                  <c:v>1703.7760651805115</c:v>
                </c:pt>
                <c:pt idx="8">
                  <c:v>2299.8571277211004</c:v>
                </c:pt>
                <c:pt idx="9">
                  <c:v>2982.7539039742196</c:v>
                </c:pt>
                <c:pt idx="10">
                  <c:v>3716.7402328109429</c:v>
                </c:pt>
                <c:pt idx="11">
                  <c:v>4449.7459409346638</c:v>
                </c:pt>
                <c:pt idx="12">
                  <c:v>5118.4261674284444</c:v>
                </c:pt>
                <c:pt idx="13">
                  <c:v>5656.735746559315</c:v>
                </c:pt>
                <c:pt idx="14">
                  <c:v>6006.5287498462312</c:v>
                </c:pt>
                <c:pt idx="15">
                  <c:v>6127.8686795023596</c:v>
                </c:pt>
                <c:pt idx="16">
                  <c:v>6006.5287498462312</c:v>
                </c:pt>
                <c:pt idx="17">
                  <c:v>5656.735746559315</c:v>
                </c:pt>
                <c:pt idx="18">
                  <c:v>5118.4261674284444</c:v>
                </c:pt>
                <c:pt idx="19">
                  <c:v>4449.7459409346638</c:v>
                </c:pt>
                <c:pt idx="20">
                  <c:v>3716.7402328109429</c:v>
                </c:pt>
                <c:pt idx="21">
                  <c:v>2982.7539039742182</c:v>
                </c:pt>
                <c:pt idx="22">
                  <c:v>2299.8571277210967</c:v>
                </c:pt>
                <c:pt idx="23">
                  <c:v>1703.7760651805077</c:v>
                </c:pt>
                <c:pt idx="24">
                  <c:v>1212.6972398287376</c:v>
                </c:pt>
                <c:pt idx="25">
                  <c:v>829.31684337721379</c:v>
                </c:pt>
                <c:pt idx="26">
                  <c:v>544.8999945600591</c:v>
                </c:pt>
                <c:pt idx="27">
                  <c:v>343.98645500257754</c:v>
                </c:pt>
                <c:pt idx="28">
                  <c:v>208.63833148492316</c:v>
                </c:pt>
                <c:pt idx="29">
                  <c:v>121.58362305106375</c:v>
                </c:pt>
                <c:pt idx="30">
                  <c:v>68.074471947394073</c:v>
                </c:pt>
              </c:numCache>
            </c:numRef>
          </c:yVal>
          <c:smooth val="1"/>
          <c:extLst>
            <c:ext xmlns:c16="http://schemas.microsoft.com/office/drawing/2014/chart" uri="{C3380CC4-5D6E-409C-BE32-E72D297353CC}">
              <c16:uniqueId val="{00000010-D38F-43FC-8376-56C1FAC45303}"/>
            </c:ext>
          </c:extLst>
        </c:ser>
        <c:ser>
          <c:idx val="9"/>
          <c:order val="11"/>
          <c:tx>
            <c:strRef>
              <c:f>'теор-факт график по базе'!$Q$1</c:f>
              <c:strCache>
                <c:ptCount val="1"/>
                <c:pt idx="0">
                  <c:v>-2σ</c:v>
                </c:pt>
              </c:strCache>
            </c:strRef>
          </c:tx>
          <c:spPr>
            <a:ln w="31750">
              <a:prstDash val="dash"/>
            </a:ln>
          </c:spPr>
          <c:marker>
            <c:symbol val="circle"/>
            <c:size val="6"/>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w="9525">
                <a:solidFill>
                  <a:schemeClr val="accent4">
                    <a:lumMod val="60000"/>
                  </a:schemeClr>
                </a:solidFill>
                <a:round/>
              </a:ln>
              <a:effectLst>
                <a:outerShdw blurRad="57150" dist="19050" dir="5400000" algn="ctr" rotWithShape="0">
                  <a:srgbClr val="000000">
                    <a:alpha val="63000"/>
                  </a:srgbClr>
                </a:outerShdw>
              </a:effectLst>
            </c:spPr>
          </c:marker>
          <c:dLbls>
            <c:dLbl>
              <c:idx val="0"/>
              <c:layout>
                <c:manualLayout>
                  <c:x val="-6.1517368199345487E-2"/>
                  <c:y val="-6.3664137924303393E-2"/>
                </c:manualLayout>
              </c:layout>
              <c:tx>
                <c:rich>
                  <a:bodyPr/>
                  <a:lstStyle/>
                  <a:p>
                    <a:fld id="{2BEFBC4C-6003-4C9A-B0CE-85563A51FE87}"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layout>
                    <c:manualLayout>
                      <c:w val="4.7613978808204518E-2"/>
                      <c:h val="4.5659279510222896E-2"/>
                    </c:manualLayout>
                  </c15:layout>
                  <c15:dlblFieldTable/>
                  <c15:showDataLabelsRange val="1"/>
                </c:ext>
                <c:ext xmlns:c16="http://schemas.microsoft.com/office/drawing/2014/chart" uri="{C3380CC4-5D6E-409C-BE32-E72D297353CC}">
                  <c16:uniqueId val="{00000011-D38F-43FC-8376-56C1FAC45303}"/>
                </c:ext>
              </c:extLst>
            </c:dLbl>
            <c:dLbl>
              <c:idx val="1"/>
              <c:delete val="1"/>
              <c:extLst>
                <c:ext xmlns:c15="http://schemas.microsoft.com/office/drawing/2012/chart" uri="{CE6537A1-D6FC-4f65-9D91-7224C49458BB}"/>
                <c:ext xmlns:c16="http://schemas.microsoft.com/office/drawing/2014/chart" uri="{C3380CC4-5D6E-409C-BE32-E72D297353CC}">
                  <c16:uniqueId val="{00000012-D38F-43FC-8376-56C1FAC45303}"/>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базе'!$O$78:$O$79</c:f>
              <c:numCache>
                <c:formatCode>General</c:formatCode>
                <c:ptCount val="2"/>
                <c:pt idx="0">
                  <c:v>2.2431864943343092</c:v>
                </c:pt>
                <c:pt idx="1">
                  <c:v>2.2431864943343092</c:v>
                </c:pt>
              </c:numCache>
            </c:numRef>
          </c:xVal>
          <c:yVal>
            <c:numRef>
              <c:f>'теор-факт график по базе'!$O$80:$O$81</c:f>
              <c:numCache>
                <c:formatCode>General</c:formatCode>
                <c:ptCount val="2"/>
                <c:pt idx="0">
                  <c:v>829.31684337721811</c:v>
                </c:pt>
                <c:pt idx="1">
                  <c:v>0</c:v>
                </c:pt>
              </c:numCache>
            </c:numRef>
          </c:yVal>
          <c:smooth val="0"/>
          <c:extLst>
            <c:ext xmlns:c15="http://schemas.microsoft.com/office/drawing/2012/chart" uri="{02D57815-91ED-43cb-92C2-25804820EDAC}">
              <c15:datalabelsRange>
                <c15:f>'теор-факт график по базе'!$O$76</c15:f>
                <c15:dlblRangeCache>
                  <c:ptCount val="1"/>
                  <c:pt idx="0">
                    <c:v>39</c:v>
                  </c:pt>
                </c15:dlblRangeCache>
              </c15:datalabelsRange>
            </c:ext>
            <c:ext xmlns:c16="http://schemas.microsoft.com/office/drawing/2014/chart" uri="{C3380CC4-5D6E-409C-BE32-E72D297353CC}">
              <c16:uniqueId val="{00000013-D38F-43FC-8376-56C1FAC45303}"/>
            </c:ext>
          </c:extLst>
        </c:ser>
        <c:ser>
          <c:idx val="12"/>
          <c:order val="12"/>
          <c:tx>
            <c:strRef>
              <c:f>'теор-факт график по базе'!$U$1</c:f>
              <c:strCache>
                <c:ptCount val="1"/>
                <c:pt idx="0">
                  <c:v>2σ</c:v>
                </c:pt>
              </c:strCache>
            </c:strRef>
          </c:tx>
          <c:spPr>
            <a:ln w="31750">
              <a:prstDash val="dash"/>
            </a:ln>
          </c:spPr>
          <c:marker>
            <c:symbol val="circle"/>
            <c:size val="6"/>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w="9525">
                <a:solidFill>
                  <a:schemeClr val="accent1">
                    <a:lumMod val="80000"/>
                    <a:lumOff val="20000"/>
                  </a:schemeClr>
                </a:solidFill>
                <a:round/>
              </a:ln>
              <a:effectLst>
                <a:outerShdw blurRad="57150" dist="19050" dir="5400000" algn="ctr" rotWithShape="0">
                  <a:srgbClr val="000000">
                    <a:alpha val="63000"/>
                  </a:srgbClr>
                </a:outerShdw>
              </a:effectLst>
            </c:spPr>
          </c:marker>
          <c:dLbls>
            <c:dLbl>
              <c:idx val="0"/>
              <c:layout>
                <c:manualLayout>
                  <c:x val="-9.6463551812122749E-3"/>
                  <c:y val="-6.871102528645151E-2"/>
                </c:manualLayout>
              </c:layout>
              <c:tx>
                <c:rich>
                  <a:bodyPr/>
                  <a:lstStyle/>
                  <a:p>
                    <a:fld id="{7AE844CA-E175-4036-99BE-75D67C2F42D2}"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D38F-43FC-8376-56C1FAC45303}"/>
                </c:ext>
              </c:extLst>
            </c:dLbl>
            <c:dLbl>
              <c:idx val="1"/>
              <c:delete val="1"/>
              <c:extLst>
                <c:ext xmlns:c15="http://schemas.microsoft.com/office/drawing/2012/chart" uri="{CE6537A1-D6FC-4f65-9D91-7224C49458BB}"/>
                <c:ext xmlns:c16="http://schemas.microsoft.com/office/drawing/2014/chart" uri="{C3380CC4-5D6E-409C-BE32-E72D297353CC}">
                  <c16:uniqueId val="{00000015-D38F-43FC-8376-56C1FAC45303}"/>
                </c:ext>
              </c:extLst>
            </c:dLbl>
            <c:spPr>
              <a:solidFill>
                <a:sysClr val="window" lastClr="FFFFFF"/>
              </a:solidFill>
              <a:ln>
                <a:solidFill>
                  <a:sysClr val="windowText" lastClr="000000">
                    <a:lumMod val="65000"/>
                    <a:lumOff val="35000"/>
                  </a:sysClr>
                </a:solidFill>
              </a:ln>
              <a:effectLst/>
            </c:spPr>
            <c:txPr>
              <a:bodyPr/>
              <a:lstStyle/>
              <a:p>
                <a:pPr>
                  <a:defRPr sz="1000"/>
                </a:pPr>
                <a:endParaRPr lang="ru-UA"/>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'теор-факт график по базе'!$R$78:$R$79</c:f>
              <c:numCache>
                <c:formatCode>General</c:formatCode>
                <c:ptCount val="2"/>
                <c:pt idx="0">
                  <c:v>16.445263127621267</c:v>
                </c:pt>
                <c:pt idx="1">
                  <c:v>16.445263127621267</c:v>
                </c:pt>
              </c:numCache>
            </c:numRef>
          </c:xVal>
          <c:yVal>
            <c:numRef>
              <c:f>'теор-факт график по базе'!$R$80:$R$81</c:f>
              <c:numCache>
                <c:formatCode>General</c:formatCode>
                <c:ptCount val="2"/>
                <c:pt idx="0">
                  <c:v>829.31684337721379</c:v>
                </c:pt>
                <c:pt idx="1">
                  <c:v>0</c:v>
                </c:pt>
              </c:numCache>
            </c:numRef>
          </c:yVal>
          <c:smooth val="0"/>
          <c:extLst>
            <c:ext xmlns:c15="http://schemas.microsoft.com/office/drawing/2012/chart" uri="{02D57815-91ED-43cb-92C2-25804820EDAC}">
              <c15:datalabelsRange>
                <c15:f>'теор-факт график по базе'!$R$76</c15:f>
                <c15:dlblRangeCache>
                  <c:ptCount val="1"/>
                  <c:pt idx="0">
                    <c:v>2146</c:v>
                  </c:pt>
                </c15:dlblRangeCache>
              </c15:datalabelsRange>
            </c:ext>
            <c:ext xmlns:c16="http://schemas.microsoft.com/office/drawing/2014/chart" uri="{C3380CC4-5D6E-409C-BE32-E72D297353CC}">
              <c16:uniqueId val="{00000016-D38F-43FC-8376-56C1FAC45303}"/>
            </c:ext>
          </c:extLst>
        </c:ser>
        <c:ser>
          <c:idx val="14"/>
          <c:order val="14"/>
          <c:tx>
            <c:v>© Copyright 2020 Veritexgroup</c:v>
          </c:tx>
          <c:spPr>
            <a:ln w="25400" cap="rnd">
              <a:noFill/>
              <a:round/>
            </a:ln>
            <a:effectLst>
              <a:outerShdw blurRad="57150" dist="19050" dir="5400000" algn="ctr" rotWithShape="0">
                <a:srgbClr val="000000">
                  <a:alpha val="63000"/>
                </a:srgbClr>
              </a:outerShdw>
            </a:effectLst>
          </c:spPr>
          <c:marker>
            <c:symbol val="circle"/>
            <c:size val="6"/>
            <c:spPr>
              <a:noFill/>
              <a:ln w="9525">
                <a:noFill/>
                <a:round/>
              </a:ln>
              <a:effectLst/>
            </c:spPr>
          </c:marker>
          <c:xVal>
            <c:numLit>
              <c:formatCode>General</c:formatCode>
              <c:ptCount val="1"/>
              <c:pt idx="0">
                <c:v>0</c:v>
              </c:pt>
            </c:numLit>
          </c:xVal>
          <c:yVal>
            <c:numLit>
              <c:formatCode>General</c:formatCode>
              <c:ptCount val="1"/>
              <c:pt idx="0">
                <c:v>0</c:v>
              </c:pt>
            </c:numLit>
          </c:yVal>
          <c:smooth val="0"/>
          <c:extLst>
            <c:ext xmlns:c16="http://schemas.microsoft.com/office/drawing/2014/chart" uri="{C3380CC4-5D6E-409C-BE32-E72D297353CC}">
              <c16:uniqueId val="{00000017-D38F-43FC-8376-56C1FAC45303}"/>
            </c:ext>
          </c:extLst>
        </c:ser>
        <c:dLbls>
          <c:showLegendKey val="0"/>
          <c:showVal val="0"/>
          <c:showCatName val="0"/>
          <c:showSerName val="0"/>
          <c:showPercent val="0"/>
          <c:showBubbleSize val="0"/>
        </c:dLbls>
        <c:axId val="319557632"/>
        <c:axId val="319558784"/>
        <c:extLst>
          <c:ext xmlns:c15="http://schemas.microsoft.com/office/drawing/2012/chart" uri="{02D57815-91ED-43cb-92C2-25804820EDAC}">
            <c15:filteredScatterSeries>
              <c15:ser>
                <c:idx val="10"/>
                <c:order val="7"/>
                <c:tx>
                  <c:strRef>
                    <c:extLst>
                      <c:ext uri="{02D57815-91ED-43cb-92C2-25804820EDAC}">
                        <c15:formulaRef>
                          <c15:sqref>'теор-факт график по базе'!$R$1</c15:sqref>
                        </c15:formulaRef>
                      </c:ext>
                    </c:extLst>
                    <c:strCache>
                      <c:ptCount val="1"/>
                      <c:pt idx="0">
                        <c:v>-1σ</c:v>
                      </c:pt>
                    </c:strCache>
                  </c:strRef>
                </c:tx>
                <c:spPr>
                  <a:ln w="31750">
                    <a:solidFill>
                      <a:schemeClr val="accent5">
                        <a:lumMod val="50000"/>
                      </a:schemeClr>
                    </a:solidFill>
                    <a:prstDash val="dash"/>
                  </a:ln>
                </c:spPr>
                <c:marker>
                  <c:symbol val="circle"/>
                  <c:size val="6"/>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w="9525">
                      <a:solidFill>
                        <a:schemeClr val="accent5">
                          <a:lumMod val="60000"/>
                        </a:schemeClr>
                      </a:solidFill>
                      <a:round/>
                    </a:ln>
                    <a:effectLst>
                      <a:outerShdw blurRad="57150" dist="19050" dir="5400000" algn="ctr" rotWithShape="0">
                        <a:srgbClr val="000000">
                          <a:alpha val="63000"/>
                        </a:srgbClr>
                      </a:outerShdw>
                    </a:effectLst>
                  </c:spPr>
                </c:marker>
                <c:dLbls>
                  <c:dLbl>
                    <c:idx val="0"/>
                    <c:layout>
                      <c:manualLayout>
                        <c:x val="-7.7155165692232963E-2"/>
                        <c:y val="-4.3604918207970016E-2"/>
                      </c:manualLayout>
                    </c:layout>
                    <c:tx>
                      <c:rich>
                        <a:bodyPr/>
                        <a:lstStyle/>
                        <a:p>
                          <a:fld id="{2E5A2DA0-F6DA-4D50-8AF9-A1E1154ADF91}" type="CELLRANGE">
                            <a:rPr lang="en-US"/>
                            <a:pPr/>
                            <a:t>[ДИАПАЗОН ЯЧЕЕК]</a:t>
                          </a:fld>
                          <a:endParaRPr lang="ru-UA"/>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B-D38F-43FC-8376-56C1FAC45303}"/>
                      </c:ext>
                    </c:extLst>
                  </c:dLbl>
                  <c:dLbl>
                    <c:idx val="1"/>
                    <c:delete val="1"/>
                    <c:extLst>
                      <c:ext uri="{CE6537A1-D6FC-4f65-9D91-7224C49458BB}"/>
                      <c:ext xmlns:c16="http://schemas.microsoft.com/office/drawing/2014/chart" uri="{C3380CC4-5D6E-409C-BE32-E72D297353CC}">
                        <c16:uniqueId val="{0000001C-D38F-43FC-8376-56C1FAC45303}"/>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600"/>
                      </a:pPr>
                      <a:endParaRPr lang="ru-UA"/>
                    </a:p>
                  </c:txPr>
                  <c:showLegendKey val="0"/>
                  <c:showVal val="0"/>
                  <c:showCatName val="0"/>
                  <c:showSerName val="0"/>
                  <c:showPercent val="0"/>
                  <c:showBubbleSize val="0"/>
                  <c:showLeaderLines val="0"/>
                  <c:extLst>
                    <c:ext uri="{CE6537A1-D6FC-4f65-9D91-7224C49458BB}">
                      <c15:spPr xmlns:c15="http://schemas.microsoft.com/office/drawing/2012/chart">
                        <a:prstGeom prst="wedgeRectCallout">
                          <a:avLst/>
                        </a:prstGeom>
                      </c15:spPr>
                      <c15:showDataLabelsRange val="1"/>
                      <c15:showLeaderLines val="0"/>
                    </c:ext>
                  </c:extLst>
                </c:dLbls>
                <c:xVal>
                  <c:numRef>
                    <c:extLst>
                      <c:ext uri="{02D57815-91ED-43cb-92C2-25804820EDAC}">
                        <c15:formulaRef>
                          <c15:sqref>'теор-факт график по базе'!$P$78:$P$79</c15:sqref>
                        </c15:formulaRef>
                      </c:ext>
                    </c:extLst>
                    <c:numCache>
                      <c:formatCode>General</c:formatCode>
                      <c:ptCount val="2"/>
                      <c:pt idx="0">
                        <c:v>5.7937056526560466</c:v>
                      </c:pt>
                      <c:pt idx="1">
                        <c:v>5.7937056526560466</c:v>
                      </c:pt>
                    </c:numCache>
                  </c:numRef>
                </c:xVal>
                <c:yVal>
                  <c:numRef>
                    <c:extLst>
                      <c:ext uri="{02D57815-91ED-43cb-92C2-25804820EDAC}">
                        <c15:formulaRef>
                          <c15:sqref>'теор-факт график по базе'!$P$80:$P$81</c15:sqref>
                        </c15:formulaRef>
                      </c:ext>
                    </c:extLst>
                    <c:numCache>
                      <c:formatCode>General</c:formatCode>
                      <c:ptCount val="2"/>
                      <c:pt idx="0">
                        <c:v>3716.7402328109429</c:v>
                      </c:pt>
                      <c:pt idx="1">
                        <c:v>0</c:v>
                      </c:pt>
                    </c:numCache>
                  </c:numRef>
                </c:yVal>
                <c:smooth val="0"/>
                <c:extLst>
                  <c:ext uri="{02D57815-91ED-43cb-92C2-25804820EDAC}">
                    <c15:datalabelsRange>
                      <c15:f>'теор-факт график по базе'!$P$76</c15:f>
                      <c15:dlblRangeCache>
                        <c:ptCount val="1"/>
                        <c:pt idx="0">
                          <c:v>107</c:v>
                        </c:pt>
                      </c15:dlblRangeCache>
                    </c15:datalabelsRange>
                  </c:ext>
                  <c:ext xmlns:c16="http://schemas.microsoft.com/office/drawing/2014/chart" uri="{C3380CC4-5D6E-409C-BE32-E72D297353CC}">
                    <c16:uniqueId val="{0000001D-D38F-43FC-8376-56C1FAC45303}"/>
                  </c:ext>
                </c:extLst>
              </c15:ser>
            </c15:filteredScatterSeries>
            <c15:filteredScatterSeries>
              <c15:ser>
                <c:idx val="11"/>
                <c:order val="8"/>
                <c:tx>
                  <c:strRef>
                    <c:extLst xmlns:c15="http://schemas.microsoft.com/office/drawing/2012/chart">
                      <c:ext xmlns:c15="http://schemas.microsoft.com/office/drawing/2012/chart" uri="{02D57815-91ED-43cb-92C2-25804820EDAC}">
                        <c15:formulaRef>
                          <c15:sqref>'теор-факт график по базе'!$T$1</c15:sqref>
                        </c15:formulaRef>
                      </c:ext>
                    </c:extLst>
                    <c:strCache>
                      <c:ptCount val="1"/>
                      <c:pt idx="0">
                        <c:v>1σ</c:v>
                      </c:pt>
                    </c:strCache>
                  </c:strRef>
                </c:tx>
                <c:spPr>
                  <a:ln w="31750">
                    <a:prstDash val="dash"/>
                  </a:ln>
                </c:spPr>
                <c:marker>
                  <c:symbol val="circle"/>
                  <c:size val="6"/>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w="9525">
                      <a:solidFill>
                        <a:schemeClr val="accent6">
                          <a:lumMod val="60000"/>
                        </a:schemeClr>
                      </a:solidFill>
                      <a:round/>
                    </a:ln>
                    <a:effectLst>
                      <a:outerShdw blurRad="57150" dist="19050" dir="5400000" algn="ctr" rotWithShape="0">
                        <a:srgbClr val="000000">
                          <a:alpha val="63000"/>
                        </a:srgbClr>
                      </a:outerShdw>
                    </a:effectLst>
                  </c:spPr>
                </c:marker>
                <c:dLbls>
                  <c:dLbl>
                    <c:idx val="0"/>
                    <c:layout>
                      <c:manualLayout>
                        <c:x val="2.6894870703429556E-4"/>
                        <c:y val="-4.6820142166195941E-2"/>
                      </c:manualLayout>
                    </c:layout>
                    <c:tx>
                      <c:rich>
                        <a:bodyPr/>
                        <a:lstStyle/>
                        <a:p>
                          <a:fld id="{31D08EF8-FB7A-43C6-8483-9CF7706D7806}"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E-D38F-43FC-8376-56C1FAC45303}"/>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F-D38F-43FC-8376-56C1FAC45303}"/>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600"/>
                      </a:pPr>
                      <a:endParaRPr lang="ru-UA"/>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'теор-факт график по базе'!$Q$78:$Q$79</c15:sqref>
                        </c15:formulaRef>
                      </c:ext>
                    </c:extLst>
                    <c:numCache>
                      <c:formatCode>General</c:formatCode>
                      <c:ptCount val="2"/>
                      <c:pt idx="0">
                        <c:v>12.894743969299519</c:v>
                      </c:pt>
                      <c:pt idx="1">
                        <c:v>12.894743969299519</c:v>
                      </c:pt>
                    </c:numCache>
                  </c:numRef>
                </c:xVal>
                <c:yVal>
                  <c:numRef>
                    <c:extLst xmlns:c15="http://schemas.microsoft.com/office/drawing/2012/chart">
                      <c:ext xmlns:c15="http://schemas.microsoft.com/office/drawing/2012/chart" uri="{02D57815-91ED-43cb-92C2-25804820EDAC}">
                        <c15:formulaRef>
                          <c15:sqref>'теор-факт график по базе'!$Q$80:$Q$81</c15:sqref>
                        </c15:formulaRef>
                      </c:ext>
                    </c:extLst>
                    <c:numCache>
                      <c:formatCode>General</c:formatCode>
                      <c:ptCount val="2"/>
                      <c:pt idx="0">
                        <c:v>3716.7402328109429</c:v>
                      </c:pt>
                      <c:pt idx="1">
                        <c:v>0</c:v>
                      </c:pt>
                    </c:numCache>
                  </c:numRef>
                </c:yVal>
                <c:smooth val="0"/>
                <c:extLst xmlns:c15="http://schemas.microsoft.com/office/drawing/2012/chart">
                  <c:ext xmlns:c15="http://schemas.microsoft.com/office/drawing/2012/chart" uri="{02D57815-91ED-43cb-92C2-25804820EDAC}">
                    <c15:datalabelsRange>
                      <c15:f>'теор-факт график по базе'!$Q$76</c15:f>
                      <c15:dlblRangeCache>
                        <c:ptCount val="1"/>
                        <c:pt idx="0">
                          <c:v>789</c:v>
                        </c:pt>
                      </c15:dlblRangeCache>
                    </c15:datalabelsRange>
                  </c:ext>
                  <c:ext xmlns:c16="http://schemas.microsoft.com/office/drawing/2014/chart" uri="{C3380CC4-5D6E-409C-BE32-E72D297353CC}">
                    <c16:uniqueId val="{00000020-D38F-43FC-8376-56C1FAC45303}"/>
                  </c:ext>
                </c:extLst>
              </c15:ser>
            </c15:filteredScatterSeries>
            <c15:filteredScatterSeries>
              <c15:ser>
                <c:idx val="8"/>
                <c:order val="10"/>
                <c:tx>
                  <c:strRef>
                    <c:extLst xmlns:c15="http://schemas.microsoft.com/office/drawing/2012/chart">
                      <c:ext xmlns:c15="http://schemas.microsoft.com/office/drawing/2012/chart" uri="{02D57815-91ED-43cb-92C2-25804820EDAC}">
                        <c15:formulaRef>
                          <c15:sqref>'теор-факт график по базе'!$S$56</c15:sqref>
                        </c15:formulaRef>
                      </c:ext>
                    </c:extLst>
                    <c:strCache>
                      <c:ptCount val="1"/>
                      <c:pt idx="0">
                        <c:v>3σ</c:v>
                      </c:pt>
                    </c:strCache>
                  </c:strRef>
                </c:tx>
                <c:marker>
                  <c:symbol val="circle"/>
                  <c:size val="6"/>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9525">
                      <a:solidFill>
                        <a:schemeClr val="accent3">
                          <a:lumMod val="60000"/>
                        </a:schemeClr>
                      </a:solidFill>
                      <a:round/>
                    </a:ln>
                    <a:effectLst>
                      <a:outerShdw blurRad="57150" dist="19050" dir="5400000" algn="ctr" rotWithShape="0">
                        <a:srgbClr val="000000">
                          <a:alpha val="63000"/>
                        </a:srgbClr>
                      </a:outerShdw>
                    </a:effectLst>
                  </c:spPr>
                </c:marker>
                <c:dLbls>
                  <c:dLbl>
                    <c:idx val="0"/>
                    <c:layout>
                      <c:manualLayout>
                        <c:x val="-2.0038535645472175E-2"/>
                        <c:y val="-5.2249637155297603E-2"/>
                      </c:manualLayout>
                    </c:layout>
                    <c:tx>
                      <c:rich>
                        <a:bodyPr/>
                        <a:lstStyle/>
                        <a:p>
                          <a:fld id="{51E622EF-D184-4515-B1BC-91D3620B294E}"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1-D38F-43FC-8376-56C1FAC45303}"/>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2-D38F-43FC-8376-56C1FAC45303}"/>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600"/>
                      </a:pPr>
                      <a:endParaRPr lang="ru-UA"/>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'теор-факт график по базе'!$S$78:$S$79</c15:sqref>
                        </c15:formulaRef>
                      </c:ext>
                    </c:extLst>
                    <c:numCache>
                      <c:formatCode>General</c:formatCode>
                      <c:ptCount val="2"/>
                      <c:pt idx="0">
                        <c:v>19.99578228594299</c:v>
                      </c:pt>
                      <c:pt idx="1">
                        <c:v>19.99578228594299</c:v>
                      </c:pt>
                    </c:numCache>
                  </c:numRef>
                </c:xVal>
                <c:yVal>
                  <c:numRef>
                    <c:extLst xmlns:c15="http://schemas.microsoft.com/office/drawing/2012/chart">
                      <c:ext xmlns:c15="http://schemas.microsoft.com/office/drawing/2012/chart" uri="{02D57815-91ED-43cb-92C2-25804820EDAC}">
                        <c15:formulaRef>
                          <c15:sqref>'теор-факт график по базе'!$S$80:$S$81</c15:sqref>
                        </c15:formulaRef>
                      </c:ext>
                    </c:extLst>
                    <c:numCache>
                      <c:formatCode>General</c:formatCode>
                      <c:ptCount val="2"/>
                      <c:pt idx="0">
                        <c:v>68.074471947394073</c:v>
                      </c:pt>
                      <c:pt idx="1">
                        <c:v>0</c:v>
                      </c:pt>
                    </c:numCache>
                  </c:numRef>
                </c:yVal>
                <c:smooth val="0"/>
                <c:extLst xmlns:c15="http://schemas.microsoft.com/office/drawing/2012/chart">
                  <c:ext xmlns:c15="http://schemas.microsoft.com/office/drawing/2012/chart" uri="{02D57815-91ED-43cb-92C2-25804820EDAC}">
                    <c15:datalabelsRange>
                      <c15:f>'теор-факт график по базе'!$S$76</c15:f>
                      <c15:dlblRangeCache>
                        <c:ptCount val="1"/>
                        <c:pt idx="0">
                          <c:v>5837</c:v>
                        </c:pt>
                      </c15:dlblRangeCache>
                    </c15:datalabelsRange>
                  </c:ext>
                  <c:ext xmlns:c16="http://schemas.microsoft.com/office/drawing/2014/chart" uri="{C3380CC4-5D6E-409C-BE32-E72D297353CC}">
                    <c16:uniqueId val="{00000023-D38F-43FC-8376-56C1FAC45303}"/>
                  </c:ext>
                </c:extLst>
              </c15:ser>
            </c15:filteredScatterSeries>
            <c15:filteredScatterSeries>
              <c15:ser>
                <c:idx val="13"/>
                <c:order val="13"/>
                <c:tx>
                  <c:strRef>
                    <c:extLst xmlns:c15="http://schemas.microsoft.com/office/drawing/2012/chart">
                      <c:ext xmlns:c15="http://schemas.microsoft.com/office/drawing/2012/chart" uri="{02D57815-91ED-43cb-92C2-25804820EDAC}">
                        <c15:formulaRef>
                          <c15:sqref>'теор-факт график по базе'!$N$56</c15:sqref>
                        </c15:formulaRef>
                      </c:ext>
                    </c:extLst>
                    <c:strCache>
                      <c:ptCount val="1"/>
                      <c:pt idx="0">
                        <c:v>-3σ</c:v>
                      </c:pt>
                    </c:strCache>
                  </c:strRef>
                </c:tx>
                <c:marker>
                  <c:symbol val="circle"/>
                  <c:size val="6"/>
                  <c:spPr>
                    <a:solidFill>
                      <a:schemeClr val="accent2">
                        <a:lumMod val="50000"/>
                      </a:schemeClr>
                    </a:solidFill>
                    <a:ln w="9525">
                      <a:solidFill>
                        <a:schemeClr val="accent2">
                          <a:lumMod val="80000"/>
                          <a:lumOff val="20000"/>
                        </a:schemeClr>
                      </a:solidFill>
                      <a:round/>
                    </a:ln>
                    <a:effectLst>
                      <a:outerShdw blurRad="57150" dist="19050" dir="5400000" algn="ctr" rotWithShape="0">
                        <a:srgbClr val="000000">
                          <a:alpha val="63000"/>
                        </a:srgbClr>
                      </a:outerShdw>
                    </a:effectLst>
                  </c:spPr>
                </c:marker>
                <c:dLbls>
                  <c:dLbl>
                    <c:idx val="0"/>
                    <c:layout>
                      <c:manualLayout>
                        <c:x val="-4.3159922928709057E-2"/>
                        <c:y val="-5.2249637155297603E-2"/>
                      </c:manualLayout>
                    </c:layout>
                    <c:tx>
                      <c:rich>
                        <a:bodyPr/>
                        <a:lstStyle/>
                        <a:p>
                          <a:fld id="{3BBC2641-9825-4E0D-AF2E-0CA0CC7F3123}" type="CELLRANGE">
                            <a:rPr lang="en-US"/>
                            <a:pPr/>
                            <a:t>[ДИАПАЗОН ЯЧЕЕК]</a:t>
                          </a:fld>
                          <a:endParaRPr lang="ru-UA"/>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4-D38F-43FC-8376-56C1FAC45303}"/>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5-D38F-43FC-8376-56C1FAC45303}"/>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600"/>
                      </a:pPr>
                      <a:endParaRPr lang="ru-UA"/>
                    </a:p>
                  </c:txPr>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extLst xmlns:c15="http://schemas.microsoft.com/office/drawing/2012/chart">
                      <c:ext xmlns:c15="http://schemas.microsoft.com/office/drawing/2012/chart" uri="{02D57815-91ED-43cb-92C2-25804820EDAC}">
                        <c15:formulaRef>
                          <c15:sqref>'теор-факт график по базе'!$N$78:$N$79</c15:sqref>
                        </c15:formulaRef>
                      </c:ext>
                    </c:extLst>
                    <c:numCache>
                      <c:formatCode>General</c:formatCode>
                      <c:ptCount val="2"/>
                      <c:pt idx="0">
                        <c:v>-1.3073326639874292</c:v>
                      </c:pt>
                      <c:pt idx="1">
                        <c:v>-1.3073326639874292</c:v>
                      </c:pt>
                    </c:numCache>
                  </c:numRef>
                </c:xVal>
                <c:yVal>
                  <c:numRef>
                    <c:extLst xmlns:c15="http://schemas.microsoft.com/office/drawing/2012/chart">
                      <c:ext xmlns:c15="http://schemas.microsoft.com/office/drawing/2012/chart" uri="{02D57815-91ED-43cb-92C2-25804820EDAC}">
                        <c15:formulaRef>
                          <c15:sqref>'теор-факт график по базе'!$N$80:$N$81</c15:sqref>
                        </c15:formulaRef>
                      </c:ext>
                    </c:extLst>
                    <c:numCache>
                      <c:formatCode>General</c:formatCode>
                      <c:ptCount val="2"/>
                      <c:pt idx="0">
                        <c:v>68.07447194739504</c:v>
                      </c:pt>
                      <c:pt idx="1">
                        <c:v>0</c:v>
                      </c:pt>
                    </c:numCache>
                  </c:numRef>
                </c:yVal>
                <c:smooth val="0"/>
                <c:extLst xmlns:c15="http://schemas.microsoft.com/office/drawing/2012/chart">
                  <c:ext xmlns:c15="http://schemas.microsoft.com/office/drawing/2012/chart" uri="{02D57815-91ED-43cb-92C2-25804820EDAC}">
                    <c15:datalabelsRange>
                      <c15:f>'теор-факт график по базе'!$N$76</c15:f>
                      <c15:dlblRangeCache>
                        <c:ptCount val="1"/>
                        <c:pt idx="0">
                          <c:v>14</c:v>
                        </c:pt>
                      </c15:dlblRangeCache>
                    </c15:datalabelsRange>
                  </c:ext>
                  <c:ext xmlns:c16="http://schemas.microsoft.com/office/drawing/2014/chart" uri="{C3380CC4-5D6E-409C-BE32-E72D297353CC}">
                    <c16:uniqueId val="{00000026-D38F-43FC-8376-56C1FAC45303}"/>
                  </c:ext>
                </c:extLst>
              </c15:ser>
            </c15:filteredScatterSeries>
          </c:ext>
        </c:extLst>
      </c:scatterChart>
      <c:catAx>
        <c:axId val="319557632"/>
        <c:scaling>
          <c:orientation val="minMax"/>
        </c:scaling>
        <c:delete val="0"/>
        <c:axPos val="b"/>
        <c:title>
          <c:tx>
            <c:rich>
              <a:bodyPr rot="0" vert="horz"/>
              <a:lstStyle/>
              <a:p>
                <a:pPr>
                  <a:defRPr/>
                </a:pPr>
                <a:r>
                  <a:rPr lang="ru-RU"/>
                  <a:t>Вартість,</a:t>
                </a:r>
                <a:r>
                  <a:rPr lang="ru-RU" baseline="0"/>
                  <a:t> дол. США</a:t>
                </a:r>
                <a:r>
                  <a:rPr lang="en-US"/>
                  <a:t> </a:t>
                </a:r>
                <a:r>
                  <a:rPr lang="ru-RU"/>
                  <a:t>за кв. м.</a:t>
                </a:r>
                <a:endParaRPr lang="uk-UA"/>
              </a:p>
            </c:rich>
          </c:tx>
          <c:layout>
            <c:manualLayout>
              <c:xMode val="edge"/>
              <c:yMode val="edge"/>
              <c:x val="0.32259308020760308"/>
              <c:y val="0.64517135949280258"/>
            </c:manualLayout>
          </c:layout>
          <c:overlay val="0"/>
          <c:spPr>
            <a:noFill/>
            <a:ln>
              <a:noFill/>
            </a:ln>
            <a:effectLst/>
          </c:spPr>
        </c:title>
        <c:numFmt formatCode="#,##0" sourceLinked="0"/>
        <c:majorTickMark val="none"/>
        <c:minorTickMark val="none"/>
        <c:tickLblPos val="nextTo"/>
        <c:spPr>
          <a:noFill/>
          <a:ln w="12700" cap="flat" cmpd="sng" algn="ctr">
            <a:solidFill>
              <a:schemeClr val="tx1">
                <a:lumMod val="15000"/>
                <a:lumOff val="85000"/>
              </a:schemeClr>
            </a:solidFill>
            <a:round/>
          </a:ln>
          <a:effectLst/>
        </c:spPr>
        <c:txPr>
          <a:bodyPr rot="-5400000" vert="horz"/>
          <a:lstStyle/>
          <a:p>
            <a:pPr>
              <a:defRPr sz="900"/>
            </a:pPr>
            <a:endParaRPr lang="ru-UA"/>
          </a:p>
        </c:txPr>
        <c:crossAx val="319558784"/>
        <c:crosses val="autoZero"/>
        <c:auto val="1"/>
        <c:lblAlgn val="ctr"/>
        <c:lblOffset val="100"/>
        <c:tickMarkSkip val="1"/>
        <c:noMultiLvlLbl val="0"/>
      </c:catAx>
      <c:valAx>
        <c:axId val="319558784"/>
        <c:scaling>
          <c:orientation val="minMax"/>
        </c:scaling>
        <c:delete val="0"/>
        <c:axPos val="l"/>
        <c:majorGridlines>
          <c:spPr>
            <a:ln w="9525" cap="flat" cmpd="sng" algn="ctr">
              <a:solidFill>
                <a:sysClr val="window" lastClr="FFFFFF">
                  <a:lumMod val="75000"/>
                </a:sysClr>
              </a:solidFill>
              <a:round/>
            </a:ln>
            <a:effectLst/>
          </c:spPr>
        </c:majorGridlines>
        <c:title>
          <c:tx>
            <c:rich>
              <a:bodyPr rot="-5400000" vert="horz"/>
              <a:lstStyle/>
              <a:p>
                <a:pPr>
                  <a:defRPr/>
                </a:pPr>
                <a:r>
                  <a:rPr lang="uk-UA"/>
                  <a:t>Об</a:t>
                </a:r>
                <a:r>
                  <a:rPr lang="en-US"/>
                  <a:t>'</a:t>
                </a:r>
                <a:r>
                  <a:rPr lang="uk-UA"/>
                  <a:t>єм</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sz="1000"/>
            </a:pPr>
            <a:endParaRPr lang="ru-UA"/>
          </a:p>
        </c:txPr>
        <c:crossAx val="319557632"/>
        <c:crosses val="autoZero"/>
        <c:crossBetween val="between"/>
      </c:valAx>
      <c:spPr>
        <a:noFill/>
        <a:ln>
          <a:solidFill>
            <a:sysClr val="window" lastClr="FFFFFF">
              <a:lumMod val="75000"/>
            </a:sysClr>
          </a:solidFill>
        </a:ln>
        <a:effectLst/>
      </c:spPr>
    </c:plotArea>
    <c:legend>
      <c:legendPos val="b"/>
      <c:layout>
        <c:manualLayout>
          <c:xMode val="edge"/>
          <c:yMode val="edge"/>
          <c:x val="0"/>
          <c:y val="0.73870373650522481"/>
          <c:w val="0.99989630059592738"/>
          <c:h val="0.24164981912669678"/>
        </c:manualLayout>
      </c:layout>
      <c:overlay val="1"/>
      <c:spPr>
        <a:ln>
          <a:solidFill>
            <a:sysClr val="window" lastClr="FFFFFF">
              <a:lumMod val="75000"/>
            </a:sysClr>
          </a:solidFill>
        </a:ln>
      </c:spPr>
      <c:txPr>
        <a:bodyPr/>
        <a:lstStyle/>
        <a:p>
          <a:pPr>
            <a:defRPr sz="1000"/>
          </a:pPr>
          <a:endParaRPr lang="ru-U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ru-UA"/>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solidFill>
                  <a:srgbClr val="C00000"/>
                </a:solidFill>
              </a:defRPr>
            </a:pPr>
            <a:r>
              <a:rPr lang="uk-UA">
                <a:solidFill>
                  <a:srgbClr val="C00000"/>
                </a:solidFill>
              </a:rPr>
              <a:t>Гістограма густини розподілу вартості отриманої за порівняльним підходом</a:t>
            </a:r>
          </a:p>
        </c:rich>
      </c:tx>
      <c:layout>
        <c:manualLayout>
          <c:xMode val="edge"/>
          <c:yMode val="edge"/>
          <c:x val="0.11953224596925383"/>
          <c:y val="2.2058823529411766E-2"/>
        </c:manualLayout>
      </c:layout>
      <c:overlay val="0"/>
      <c:spPr>
        <a:noFill/>
        <a:ln>
          <a:noFill/>
        </a:ln>
        <a:effectLst/>
      </c:spPr>
    </c:title>
    <c:autoTitleDeleted val="0"/>
    <c:plotArea>
      <c:layout>
        <c:manualLayout>
          <c:layoutTarget val="inner"/>
          <c:xMode val="edge"/>
          <c:yMode val="edge"/>
          <c:x val="7.6895970486620083E-4"/>
          <c:y val="0.1447549019607843"/>
          <c:w val="0.99923104029513377"/>
          <c:h val="0.60593904928550602"/>
        </c:manualLayout>
      </c:layout>
      <c:barChart>
        <c:barDir val="col"/>
        <c:grouping val="clustered"/>
        <c:varyColors val="0"/>
        <c:ser>
          <c:idx val="0"/>
          <c:order val="3"/>
          <c:tx>
            <c:strRef>
              <c:f>'график без базы с нормалью (2)'!$F$89</c:f>
              <c:strCache>
                <c:ptCount val="1"/>
                <c:pt idx="0">
                  <c:v>Фактичний розподіл вибірки</c:v>
                </c:pt>
              </c:strCache>
            </c:strRef>
          </c:tx>
          <c:invertIfNegative val="0"/>
          <c:cat>
            <c:strRef>
              <c:f>'график без базы с нормалью (2)'!$D$34:$D$38</c:f>
              <c:strCache>
                <c:ptCount val="5"/>
                <c:pt idx="0">
                  <c:v>3,4737
2976</c:v>
                </c:pt>
                <c:pt idx="1">
                  <c:v>3,496
3133</c:v>
                </c:pt>
                <c:pt idx="2">
                  <c:v>3,5183
3299</c:v>
                </c:pt>
                <c:pt idx="3">
                  <c:v>3,5406
3472</c:v>
                </c:pt>
                <c:pt idx="4">
                  <c:v>3,563
3656</c:v>
                </c:pt>
              </c:strCache>
            </c:strRef>
          </c:cat>
          <c:val>
            <c:numRef>
              <c:f>'график без базы с нормалью (2)'!$H$12:$H$16</c:f>
              <c:numCache>
                <c:formatCode>General</c:formatCode>
                <c:ptCount val="5"/>
                <c:pt idx="0">
                  <c:v>3</c:v>
                </c:pt>
                <c:pt idx="1">
                  <c:v>1</c:v>
                </c:pt>
                <c:pt idx="2">
                  <c:v>4</c:v>
                </c:pt>
                <c:pt idx="3">
                  <c:v>4</c:v>
                </c:pt>
                <c:pt idx="4">
                  <c:v>1</c:v>
                </c:pt>
              </c:numCache>
            </c:numRef>
          </c:val>
          <c:extLst>
            <c:ext xmlns:c16="http://schemas.microsoft.com/office/drawing/2014/chart" uri="{C3380CC4-5D6E-409C-BE32-E72D297353CC}">
              <c16:uniqueId val="{00000000-08AA-4E78-A723-88F315B8E6E7}"/>
            </c:ext>
          </c:extLst>
        </c:ser>
        <c:dLbls>
          <c:showLegendKey val="0"/>
          <c:showVal val="0"/>
          <c:showCatName val="0"/>
          <c:showSerName val="0"/>
          <c:showPercent val="0"/>
          <c:showBubbleSize val="0"/>
        </c:dLbls>
        <c:gapWidth val="75"/>
        <c:overlap val="-25"/>
        <c:axId val="310883456"/>
        <c:axId val="310885760"/>
      </c:barChart>
      <c:scatterChart>
        <c:scatterStyle val="smoothMarker"/>
        <c:varyColors val="0"/>
        <c:ser>
          <c:idx val="2"/>
          <c:order val="0"/>
          <c:tx>
            <c:strRef>
              <c:f>'график без базы с нормалью (2)'!$I$56</c:f>
              <c:strCache>
                <c:ptCount val="1"/>
                <c:pt idx="0">
                  <c:v>Медіана</c:v>
                </c:pt>
              </c:strCache>
            </c:strRef>
          </c:tx>
          <c:spPr>
            <a:ln w="31750"/>
          </c:spPr>
          <c:marker>
            <c:symbol val="circle"/>
            <c:size val="7"/>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prstDash val="dash"/>
                <a:round/>
              </a:ln>
              <a:effectLst>
                <a:outerShdw blurRad="57150" dist="19050" dir="5400000" algn="ctr" rotWithShape="0">
                  <a:srgbClr val="000000">
                    <a:alpha val="63000"/>
                  </a:srgbClr>
                </a:outerShdw>
              </a:effectLst>
            </c:spPr>
          </c:marker>
          <c:dLbls>
            <c:dLbl>
              <c:idx val="0"/>
              <c:layout>
                <c:manualLayout>
                  <c:x val="-2.4180995232738828E-2"/>
                  <c:y val="-5.4207580670063302E-2"/>
                </c:manualLayout>
              </c:layout>
              <c:tx>
                <c:rich>
                  <a:bodyPr/>
                  <a:lstStyle/>
                  <a:p>
                    <a:fld id="{F2E62516-8605-4AF9-8C56-4AC654D8D621}"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02-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(2)'!$I$78:$I$79</c:f>
              <c:numCache>
                <c:formatCode>General</c:formatCode>
                <c:ptCount val="2"/>
                <c:pt idx="0">
                  <c:v>3.2835261198019952</c:v>
                </c:pt>
                <c:pt idx="1">
                  <c:v>3.2835261198019952</c:v>
                </c:pt>
              </c:numCache>
            </c:numRef>
          </c:xVal>
          <c:yVal>
            <c:numRef>
              <c:f>'график без базы с нормалью (2)'!$I$80:$I$81</c:f>
              <c:numCache>
                <c:formatCode>General</c:formatCode>
                <c:ptCount val="2"/>
                <c:pt idx="0" formatCode="0.0000000000">
                  <c:v>3.3854402838501607</c:v>
                </c:pt>
                <c:pt idx="1">
                  <c:v>0</c:v>
                </c:pt>
              </c:numCache>
            </c:numRef>
          </c:yVal>
          <c:smooth val="1"/>
          <c:extLst>
            <c:ext xmlns:c15="http://schemas.microsoft.com/office/drawing/2012/chart" uri="{02D57815-91ED-43cb-92C2-25804820EDAC}">
              <c15:datalabelsRange>
                <c15:f>'график без базы с нормалью (2)'!$I$76</c15:f>
                <c15:dlblRangeCache>
                  <c:ptCount val="1"/>
                  <c:pt idx="0">
                    <c:v>3,5247
3347</c:v>
                  </c:pt>
                </c15:dlblRangeCache>
              </c15:datalabelsRange>
            </c:ext>
            <c:ext xmlns:c16="http://schemas.microsoft.com/office/drawing/2014/chart" uri="{C3380CC4-5D6E-409C-BE32-E72D297353CC}">
              <c16:uniqueId val="{00000003-08AA-4E78-A723-88F315B8E6E7}"/>
            </c:ext>
          </c:extLst>
        </c:ser>
        <c:ser>
          <c:idx val="3"/>
          <c:order val="1"/>
          <c:tx>
            <c:strRef>
              <c:f>'график без базы с нормалью (2)'!$H$56</c:f>
              <c:strCache>
                <c:ptCount val="1"/>
                <c:pt idx="0">
                  <c:v>Середнє арифметичне</c:v>
                </c:pt>
              </c:strCache>
            </c:strRef>
          </c:tx>
          <c:spPr>
            <a:ln w="31750"/>
          </c:spPr>
          <c:marker>
            <c:symbol val="circle"/>
            <c:size val="7"/>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prstDash val="dash"/>
                <a:round/>
              </a:ln>
              <a:effectLst>
                <a:outerShdw blurRad="57150" dist="19050" dir="5400000" algn="ctr" rotWithShape="0">
                  <a:srgbClr val="000000">
                    <a:alpha val="63000"/>
                  </a:srgbClr>
                </a:outerShdw>
              </a:effectLst>
            </c:spPr>
          </c:marker>
          <c:dLbls>
            <c:dLbl>
              <c:idx val="0"/>
              <c:layout>
                <c:manualLayout>
                  <c:x val="-7.1682736086560603E-2"/>
                  <c:y val="-6.4789254284390918E-2"/>
                </c:manualLayout>
              </c:layout>
              <c:tx>
                <c:rich>
                  <a:bodyPr/>
                  <a:lstStyle/>
                  <a:p>
                    <a:fld id="{0318DC03-9B3A-4395-B424-CF5662F63905}"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05-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(2)'!$H$78:$H$79</c:f>
              <c:numCache>
                <c:formatCode>General</c:formatCode>
                <c:ptCount val="2"/>
                <c:pt idx="0">
                  <c:v>3.0130337774049236</c:v>
                </c:pt>
                <c:pt idx="1">
                  <c:v>3.0130337774049236</c:v>
                </c:pt>
              </c:numCache>
            </c:numRef>
          </c:xVal>
          <c:yVal>
            <c:numRef>
              <c:f>'график без базы с нормалью (2)'!$H$80:$H$81</c:f>
              <c:numCache>
                <c:formatCode>General</c:formatCode>
                <c:ptCount val="2"/>
                <c:pt idx="0">
                  <c:v>3.3262573943051459</c:v>
                </c:pt>
                <c:pt idx="1">
                  <c:v>0</c:v>
                </c:pt>
              </c:numCache>
            </c:numRef>
          </c:yVal>
          <c:smooth val="1"/>
          <c:extLst>
            <c:ext xmlns:c15="http://schemas.microsoft.com/office/drawing/2012/chart" uri="{02D57815-91ED-43cb-92C2-25804820EDAC}">
              <c15:datalabelsRange>
                <c15:f>'график без базы с нормалью (2)'!$H$76</c15:f>
                <c15:dlblRangeCache>
                  <c:ptCount val="1"/>
                  <c:pt idx="0">
                    <c:v>3,5186
3310</c:v>
                  </c:pt>
                </c15:dlblRangeCache>
              </c15:datalabelsRange>
            </c:ext>
            <c:ext xmlns:c16="http://schemas.microsoft.com/office/drawing/2014/chart" uri="{C3380CC4-5D6E-409C-BE32-E72D297353CC}">
              <c16:uniqueId val="{00000006-08AA-4E78-A723-88F315B8E6E7}"/>
            </c:ext>
          </c:extLst>
        </c:ser>
        <c:ser>
          <c:idx val="4"/>
          <c:order val="2"/>
          <c:tx>
            <c:strRef>
              <c:f>'график без базы с нормалью (2)'!$J$56</c:f>
              <c:strCache>
                <c:ptCount val="1"/>
                <c:pt idx="0">
                  <c:v>10 процентиль</c:v>
                </c:pt>
              </c:strCache>
            </c:strRef>
          </c:tx>
          <c:spPr>
            <a:ln w="31750">
              <a:solidFill>
                <a:schemeClr val="tx2">
                  <a:lumMod val="75000"/>
                </a:schemeClr>
              </a:solidFill>
            </a:ln>
          </c:spPr>
          <c:marker>
            <c:symbol val="circle"/>
            <c:size val="7"/>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prstDash val="dash"/>
                <a:round/>
              </a:ln>
              <a:effectLst>
                <a:outerShdw blurRad="57150" dist="19050" dir="5400000" algn="ctr" rotWithShape="0">
                  <a:srgbClr val="000000">
                    <a:alpha val="63000"/>
                  </a:srgbClr>
                </a:outerShdw>
              </a:effectLst>
            </c:spPr>
          </c:marker>
          <c:dLbls>
            <c:dLbl>
              <c:idx val="0"/>
              <c:layout>
                <c:manualLayout>
                  <c:x val="-8.3216026568107587E-2"/>
                  <c:y val="-3.918017600741093E-2"/>
                </c:manualLayout>
              </c:layout>
              <c:tx>
                <c:rich>
                  <a:bodyPr/>
                  <a:lstStyle/>
                  <a:p>
                    <a:fld id="{BA9B4695-FDAA-497B-99C3-7B8490F3B458}"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08-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(2)'!$J$78:$J$79</c:f>
              <c:numCache>
                <c:formatCode>General</c:formatCode>
                <c:ptCount val="2"/>
                <c:pt idx="0">
                  <c:v>1.3202818162940626</c:v>
                </c:pt>
                <c:pt idx="1">
                  <c:v>1.3202818162940626</c:v>
                </c:pt>
              </c:numCache>
            </c:numRef>
          </c:xVal>
          <c:yVal>
            <c:numRef>
              <c:f>'график без базы с нормалью (2)'!$J$80:$J$81</c:f>
              <c:numCache>
                <c:formatCode>General</c:formatCode>
                <c:ptCount val="2"/>
                <c:pt idx="0">
                  <c:v>1.4940328896226143</c:v>
                </c:pt>
                <c:pt idx="1">
                  <c:v>0</c:v>
                </c:pt>
              </c:numCache>
            </c:numRef>
          </c:yVal>
          <c:smooth val="1"/>
          <c:extLst>
            <c:ext xmlns:c15="http://schemas.microsoft.com/office/drawing/2012/chart" uri="{02D57815-91ED-43cb-92C2-25804820EDAC}">
              <c15:datalabelsRange>
                <c15:f>'график без базы с нормалью (2)'!$J$76</c15:f>
                <c15:dlblRangeCache>
                  <c:ptCount val="1"/>
                  <c:pt idx="0">
                    <c:v>3,4809
2950</c:v>
                  </c:pt>
                </c15:dlblRangeCache>
              </c15:datalabelsRange>
            </c:ext>
            <c:ext xmlns:c16="http://schemas.microsoft.com/office/drawing/2014/chart" uri="{C3380CC4-5D6E-409C-BE32-E72D297353CC}">
              <c16:uniqueId val="{00000009-08AA-4E78-A723-88F315B8E6E7}"/>
            </c:ext>
          </c:extLst>
        </c:ser>
        <c:ser>
          <c:idx val="5"/>
          <c:order val="4"/>
          <c:tx>
            <c:strRef>
              <c:f>'график без базы с нормалью (2)'!$K$56</c:f>
              <c:strCache>
                <c:ptCount val="1"/>
                <c:pt idx="0">
                  <c:v>25 процентиль</c:v>
                </c:pt>
              </c:strCache>
            </c:strRef>
          </c:tx>
          <c:spPr>
            <a:ln w="31750"/>
          </c:spPr>
          <c:marker>
            <c:symbol val="circle"/>
            <c:size val="7"/>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prstDash val="dash"/>
                <a:round/>
              </a:ln>
              <a:effectLst>
                <a:outerShdw blurRad="57150" dist="19050" dir="5400000" algn="ctr" rotWithShape="0">
                  <a:srgbClr val="000000">
                    <a:alpha val="63000"/>
                  </a:srgbClr>
                </a:outerShdw>
              </a:effectLst>
            </c:spPr>
          </c:marker>
          <c:dLbls>
            <c:dLbl>
              <c:idx val="0"/>
              <c:layout>
                <c:manualLayout>
                  <c:x val="-8.7575259989053092E-2"/>
                  <c:y val="-3.840385492539574E-2"/>
                </c:manualLayout>
              </c:layout>
              <c:tx>
                <c:rich>
                  <a:bodyPr/>
                  <a:lstStyle/>
                  <a:p>
                    <a:fld id="{4D51B0D3-B691-4CD0-B36B-AF54F17EC1F8}"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0B-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(2)'!$K$78:$K$79</c:f>
              <c:numCache>
                <c:formatCode>General</c:formatCode>
                <c:ptCount val="2"/>
                <c:pt idx="0">
                  <c:v>2.2502566084934545</c:v>
                </c:pt>
                <c:pt idx="1">
                  <c:v>2.2502566084934545</c:v>
                </c:pt>
              </c:numCache>
            </c:numRef>
          </c:xVal>
          <c:yVal>
            <c:numRef>
              <c:f>'график без базы с нормалью (2)'!$K$80:$K$81</c:f>
              <c:numCache>
                <c:formatCode>General</c:formatCode>
                <c:ptCount val="2"/>
                <c:pt idx="0">
                  <c:v>2.6901662049544401</c:v>
                </c:pt>
                <c:pt idx="1">
                  <c:v>0</c:v>
                </c:pt>
              </c:numCache>
            </c:numRef>
          </c:yVal>
          <c:smooth val="1"/>
          <c:extLst>
            <c:ext xmlns:c15="http://schemas.microsoft.com/office/drawing/2012/chart" uri="{02D57815-91ED-43cb-92C2-25804820EDAC}">
              <c15:datalabelsRange>
                <c15:f>'график без базы с нормалью (2)'!$K$76</c15:f>
                <c15:dlblRangeCache>
                  <c:ptCount val="1"/>
                  <c:pt idx="0">
                    <c:v>3,5016
3068</c:v>
                  </c:pt>
                </c15:dlblRangeCache>
              </c15:datalabelsRange>
            </c:ext>
            <c:ext xmlns:c16="http://schemas.microsoft.com/office/drawing/2014/chart" uri="{C3380CC4-5D6E-409C-BE32-E72D297353CC}">
              <c16:uniqueId val="{0000000C-08AA-4E78-A723-88F315B8E6E7}"/>
            </c:ext>
          </c:extLst>
        </c:ser>
        <c:ser>
          <c:idx val="6"/>
          <c:order val="5"/>
          <c:tx>
            <c:strRef>
              <c:f>'график без базы с нормалью (2)'!$L$56</c:f>
              <c:strCache>
                <c:ptCount val="1"/>
                <c:pt idx="0">
                  <c:v>75 процентиль</c:v>
                </c:pt>
              </c:strCache>
            </c:strRef>
          </c:tx>
          <c:spPr>
            <a:ln w="31750">
              <a:solidFill>
                <a:srgbClr val="7030A0"/>
              </a:solidFill>
            </a:ln>
          </c:spPr>
          <c:marker>
            <c:symbol val="circle"/>
            <c:size val="7"/>
            <c:spPr>
              <a:solidFill>
                <a:srgbClr val="7030A0"/>
              </a:solidFill>
              <a:ln w="9525">
                <a:solidFill>
                  <a:srgbClr val="7030A0"/>
                </a:solidFill>
                <a:prstDash val="dash"/>
                <a:round/>
              </a:ln>
              <a:effectLst>
                <a:outerShdw blurRad="57150" dist="19050" dir="5400000" algn="ctr" rotWithShape="0">
                  <a:srgbClr val="000000">
                    <a:alpha val="63000"/>
                  </a:srgbClr>
                </a:outerShdw>
              </a:effectLst>
            </c:spPr>
          </c:marker>
          <c:dLbls>
            <c:dLbl>
              <c:idx val="0"/>
              <c:layout>
                <c:manualLayout>
                  <c:x val="-8.7575259989053095E-3"/>
                  <c:y val="-3.574541237087181E-2"/>
                </c:manualLayout>
              </c:layout>
              <c:tx>
                <c:rich>
                  <a:bodyPr/>
                  <a:lstStyle/>
                  <a:p>
                    <a:fld id="{0D43A8DA-9FF7-4ED5-9281-F3B2E1ACBEC4}"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0E-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(2)'!$L$78:$L$79</c:f>
              <c:numCache>
                <c:formatCode>General</c:formatCode>
                <c:ptCount val="2"/>
                <c:pt idx="0">
                  <c:v>4.3167956311104954</c:v>
                </c:pt>
                <c:pt idx="1">
                  <c:v>4.3167956311104954</c:v>
                </c:pt>
              </c:numCache>
            </c:numRef>
          </c:xVal>
          <c:yVal>
            <c:numRef>
              <c:f>'график без базы с нормалью (2)'!$L$80:$L$81</c:f>
              <c:numCache>
                <c:formatCode>General</c:formatCode>
                <c:ptCount val="2"/>
                <c:pt idx="0">
                  <c:v>2.6901662049541635</c:v>
                </c:pt>
                <c:pt idx="1">
                  <c:v>0</c:v>
                </c:pt>
              </c:numCache>
            </c:numRef>
          </c:yVal>
          <c:smooth val="1"/>
          <c:extLst>
            <c:ext xmlns:c15="http://schemas.microsoft.com/office/drawing/2012/chart" uri="{02D57815-91ED-43cb-92C2-25804820EDAC}">
              <c15:datalabelsRange>
                <c15:f>'график без базы с нормалью (2)'!$L$76</c15:f>
                <c15:dlblRangeCache>
                  <c:ptCount val="1"/>
                  <c:pt idx="0">
                    <c:v>3,5477
3515</c:v>
                  </c:pt>
                </c15:dlblRangeCache>
              </c15:datalabelsRange>
            </c:ext>
            <c:ext xmlns:c16="http://schemas.microsoft.com/office/drawing/2014/chart" uri="{C3380CC4-5D6E-409C-BE32-E72D297353CC}">
              <c16:uniqueId val="{0000000F-08AA-4E78-A723-88F315B8E6E7}"/>
            </c:ext>
          </c:extLst>
        </c:ser>
        <c:ser>
          <c:idx val="7"/>
          <c:order val="6"/>
          <c:tx>
            <c:strRef>
              <c:f>'график без базы с нормалью (2)'!$M$56</c:f>
              <c:strCache>
                <c:ptCount val="1"/>
                <c:pt idx="0">
                  <c:v>90 процентиль</c:v>
                </c:pt>
              </c:strCache>
            </c:strRef>
          </c:tx>
          <c:spPr>
            <a:ln w="31750"/>
          </c:spPr>
          <c:marker>
            <c:symbol val="circle"/>
            <c:size val="7"/>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9525">
                <a:solidFill>
                  <a:schemeClr val="accent2">
                    <a:lumMod val="60000"/>
                  </a:schemeClr>
                </a:solidFill>
                <a:prstDash val="dash"/>
                <a:round/>
              </a:ln>
              <a:effectLst>
                <a:outerShdw blurRad="57150" dist="19050" dir="5400000" algn="ctr" rotWithShape="0">
                  <a:srgbClr val="000000">
                    <a:alpha val="63000"/>
                  </a:srgbClr>
                </a:outerShdw>
              </a:effectLst>
            </c:spPr>
          </c:marker>
          <c:dLbls>
            <c:dLbl>
              <c:idx val="0"/>
              <c:layout>
                <c:manualLayout>
                  <c:x val="6.5681444991789019E-3"/>
                  <c:y val="-1.9546870793644994E-2"/>
                </c:manualLayout>
              </c:layout>
              <c:tx>
                <c:rich>
                  <a:bodyPr/>
                  <a:lstStyle/>
                  <a:p>
                    <a:fld id="{628C63EC-4126-49DD-A277-768FE2215204}"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11-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(2)'!$M$78:$M$79</c:f>
              <c:numCache>
                <c:formatCode>General</c:formatCode>
                <c:ptCount val="2"/>
                <c:pt idx="0">
                  <c:v>5.2467704233099273</c:v>
                </c:pt>
                <c:pt idx="1">
                  <c:v>5.2467704233099273</c:v>
                </c:pt>
              </c:numCache>
            </c:numRef>
          </c:xVal>
          <c:yVal>
            <c:numRef>
              <c:f>'график без базы с нормалью (2)'!$M$80:$M$81</c:f>
              <c:numCache>
                <c:formatCode>General</c:formatCode>
                <c:ptCount val="2"/>
                <c:pt idx="0">
                  <c:v>1.4940328896222694</c:v>
                </c:pt>
                <c:pt idx="1">
                  <c:v>0</c:v>
                </c:pt>
              </c:numCache>
            </c:numRef>
          </c:yVal>
          <c:smooth val="1"/>
          <c:extLst>
            <c:ext xmlns:c15="http://schemas.microsoft.com/office/drawing/2012/chart" uri="{02D57815-91ED-43cb-92C2-25804820EDAC}">
              <c15:datalabelsRange>
                <c15:f>'график без базы с нормалью (2)'!$M$76</c15:f>
                <c15:dlblRangeCache>
                  <c:ptCount val="1"/>
                  <c:pt idx="0">
                    <c:v>3,5685
3559</c:v>
                  </c:pt>
                </c15:dlblRangeCache>
              </c15:datalabelsRange>
            </c:ext>
            <c:ext xmlns:c16="http://schemas.microsoft.com/office/drawing/2014/chart" uri="{C3380CC4-5D6E-409C-BE32-E72D297353CC}">
              <c16:uniqueId val="{00000012-08AA-4E78-A723-88F315B8E6E7}"/>
            </c:ext>
          </c:extLst>
        </c:ser>
        <c:dLbls>
          <c:showLegendKey val="0"/>
          <c:showVal val="0"/>
          <c:showCatName val="0"/>
          <c:showSerName val="0"/>
          <c:showPercent val="0"/>
          <c:showBubbleSize val="0"/>
        </c:dLbls>
        <c:axId val="310883456"/>
        <c:axId val="310885760"/>
      </c:scatterChart>
      <c:scatterChart>
        <c:scatterStyle val="lineMarker"/>
        <c:varyColors val="0"/>
        <c:ser>
          <c:idx val="10"/>
          <c:order val="7"/>
          <c:tx>
            <c:strRef>
              <c:f>'график без базы с нормалью (2)'!$R$1</c:f>
              <c:strCache>
                <c:ptCount val="1"/>
                <c:pt idx="0">
                  <c:v>-1σ</c:v>
                </c:pt>
              </c:strCache>
            </c:strRef>
          </c:tx>
          <c:spPr>
            <a:ln w="31750">
              <a:solidFill>
                <a:schemeClr val="accent5">
                  <a:lumMod val="60000"/>
                  <a:lumOff val="40000"/>
                </a:schemeClr>
              </a:solidFill>
              <a:prstDash val="sysDash"/>
            </a:ln>
          </c:spPr>
          <c:marker>
            <c:symbol val="circle"/>
            <c:size val="7"/>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w="9525">
                <a:solidFill>
                  <a:schemeClr val="accent5">
                    <a:lumMod val="60000"/>
                  </a:schemeClr>
                </a:solidFill>
                <a:round/>
              </a:ln>
              <a:effectLst>
                <a:outerShdw blurRad="57150" dist="19050" dir="5400000" algn="ctr" rotWithShape="0">
                  <a:srgbClr val="000000">
                    <a:alpha val="63000"/>
                  </a:srgbClr>
                </a:outerShdw>
              </a:effectLst>
            </c:spPr>
          </c:marker>
          <c:dLbls>
            <c:dLbl>
              <c:idx val="0"/>
              <c:layout>
                <c:manualLayout>
                  <c:x val="-7.7410279072258822E-2"/>
                  <c:y val="-4.6667245638412846E-2"/>
                </c:manualLayout>
              </c:layout>
              <c:tx>
                <c:rich>
                  <a:bodyPr/>
                  <a:lstStyle/>
                  <a:p>
                    <a:fld id="{EE0A75EB-DAF2-4945-9391-3E9D678726AD}"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14-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(2)'!$P$78:$P$79</c:f>
              <c:numCache>
                <c:formatCode>General</c:formatCode>
                <c:ptCount val="2"/>
                <c:pt idx="0">
                  <c:v>1.7515984500217625</c:v>
                </c:pt>
                <c:pt idx="1">
                  <c:v>1.7515984500217625</c:v>
                </c:pt>
              </c:numCache>
            </c:numRef>
          </c:xVal>
          <c:yVal>
            <c:numRef>
              <c:f>'график без базы с нормалью (2)'!$P$80:$P$81</c:f>
              <c:numCache>
                <c:formatCode>General</c:formatCode>
                <c:ptCount val="2"/>
                <c:pt idx="0">
                  <c:v>2.0533733287814853</c:v>
                </c:pt>
                <c:pt idx="1">
                  <c:v>0</c:v>
                </c:pt>
              </c:numCache>
            </c:numRef>
          </c:yVal>
          <c:smooth val="0"/>
          <c:extLst>
            <c:ext xmlns:c15="http://schemas.microsoft.com/office/drawing/2012/chart" uri="{02D57815-91ED-43cb-92C2-25804820EDAC}">
              <c15:datalabelsRange>
                <c15:f>'график без базы с нормалью (2)'!$P$76</c15:f>
                <c15:dlblRangeCache>
                  <c:ptCount val="1"/>
                  <c:pt idx="0">
                    <c:v>3,4905
3094</c:v>
                  </c:pt>
                </c15:dlblRangeCache>
              </c15:datalabelsRange>
            </c:ext>
            <c:ext xmlns:c16="http://schemas.microsoft.com/office/drawing/2014/chart" uri="{C3380CC4-5D6E-409C-BE32-E72D297353CC}">
              <c16:uniqueId val="{00000015-08AA-4E78-A723-88F315B8E6E7}"/>
            </c:ext>
          </c:extLst>
        </c:ser>
        <c:ser>
          <c:idx val="11"/>
          <c:order val="8"/>
          <c:tx>
            <c:strRef>
              <c:f>'график без базы с нормалью (2)'!$T$1</c:f>
              <c:strCache>
                <c:ptCount val="1"/>
                <c:pt idx="0">
                  <c:v>1σ</c:v>
                </c:pt>
              </c:strCache>
            </c:strRef>
          </c:tx>
          <c:spPr>
            <a:ln w="31750">
              <a:prstDash val="sysDash"/>
            </a:ln>
          </c:spPr>
          <c:marker>
            <c:symbol val="circle"/>
            <c:size val="7"/>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w="9525">
                <a:solidFill>
                  <a:schemeClr val="accent6">
                    <a:lumMod val="60000"/>
                  </a:schemeClr>
                </a:solidFill>
                <a:round/>
              </a:ln>
              <a:effectLst>
                <a:outerShdw blurRad="57150" dist="19050" dir="5400000" algn="ctr" rotWithShape="0">
                  <a:srgbClr val="000000">
                    <a:alpha val="63000"/>
                  </a:srgbClr>
                </a:outerShdw>
              </a:effectLst>
            </c:spPr>
          </c:marker>
          <c:dLbls>
            <c:dLbl>
              <c:idx val="0"/>
              <c:layout>
                <c:manualLayout>
                  <c:x val="-1.6055278859374966E-16"/>
                  <c:y val="-1.3265567116706498E-2"/>
                </c:manualLayout>
              </c:layout>
              <c:tx>
                <c:rich>
                  <a:bodyPr/>
                  <a:lstStyle/>
                  <a:p>
                    <a:fld id="{E0FCAD95-3E9A-47AF-B425-B8EC5F10F238}"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17-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(2)'!$Q$78:$Q$79</c:f>
              <c:numCache>
                <c:formatCode>General</c:formatCode>
                <c:ptCount val="2"/>
                <c:pt idx="0">
                  <c:v>4.8154537895822003</c:v>
                </c:pt>
                <c:pt idx="1">
                  <c:v>4.8154537895822003</c:v>
                </c:pt>
              </c:numCache>
            </c:numRef>
          </c:xVal>
          <c:yVal>
            <c:numRef>
              <c:f>'график без базы с нормалью (2)'!$Q$80:$Q$81</c:f>
              <c:numCache>
                <c:formatCode>General</c:formatCode>
                <c:ptCount val="2"/>
                <c:pt idx="0">
                  <c:v>2.0533733287811118</c:v>
                </c:pt>
                <c:pt idx="1">
                  <c:v>0</c:v>
                </c:pt>
              </c:numCache>
            </c:numRef>
          </c:yVal>
          <c:smooth val="0"/>
          <c:extLst>
            <c:ext xmlns:c15="http://schemas.microsoft.com/office/drawing/2012/chart" uri="{02D57815-91ED-43cb-92C2-25804820EDAC}">
              <c15:datalabelsRange>
                <c15:f>'график без базы с нормалью (2)'!$Q$76</c15:f>
                <c15:dlblRangeCache>
                  <c:ptCount val="1"/>
                  <c:pt idx="0">
                    <c:v>3,5588
3621</c:v>
                  </c:pt>
                </c15:dlblRangeCache>
              </c15:datalabelsRange>
            </c:ext>
            <c:ext xmlns:c16="http://schemas.microsoft.com/office/drawing/2014/chart" uri="{C3380CC4-5D6E-409C-BE32-E72D297353CC}">
              <c16:uniqueId val="{00000018-08AA-4E78-A723-88F315B8E6E7}"/>
            </c:ext>
          </c:extLst>
        </c:ser>
        <c:ser>
          <c:idx val="1"/>
          <c:order val="9"/>
          <c:tx>
            <c:strRef>
              <c:f>'график без базы с нормалью (2)'!$F$90</c:f>
              <c:strCache>
                <c:ptCount val="1"/>
                <c:pt idx="0">
                  <c:v>Теоретичний розподіл вибірки</c:v>
                </c:pt>
              </c:strCache>
            </c:strRef>
          </c:tx>
          <c:spPr>
            <a:ln w="63500"/>
          </c:spPr>
          <c:marker>
            <c:symbol val="none"/>
          </c:marker>
          <c:xVal>
            <c:numRef>
              <c:f>'график без базы с нормалью (2)'!$AH$3:$AH$33</c:f>
              <c:numCache>
                <c:formatCode>General</c:formatCode>
                <c:ptCount val="31"/>
                <c:pt idx="0">
                  <c:v>-1.3122568895387028</c:v>
                </c:pt>
                <c:pt idx="1">
                  <c:v>-1.0058713555826562</c:v>
                </c:pt>
                <c:pt idx="2">
                  <c:v>-0.69948582162660966</c:v>
                </c:pt>
                <c:pt idx="3">
                  <c:v>-0.39310028767056315</c:v>
                </c:pt>
                <c:pt idx="4">
                  <c:v>-8.6714753714516646E-2</c:v>
                </c:pt>
                <c:pt idx="5">
                  <c:v>0.21967078024152986</c:v>
                </c:pt>
                <c:pt idx="6">
                  <c:v>0.52605631419757637</c:v>
                </c:pt>
                <c:pt idx="7">
                  <c:v>0.83244184815362288</c:v>
                </c:pt>
                <c:pt idx="8">
                  <c:v>1.1388273821096693</c:v>
                </c:pt>
                <c:pt idx="9">
                  <c:v>1.4452129160657159</c:v>
                </c:pt>
                <c:pt idx="10">
                  <c:v>1.7515984500217625</c:v>
                </c:pt>
                <c:pt idx="11">
                  <c:v>2.0579839839778091</c:v>
                </c:pt>
                <c:pt idx="12">
                  <c:v>2.3643695179338557</c:v>
                </c:pt>
                <c:pt idx="13">
                  <c:v>2.6707550518899024</c:v>
                </c:pt>
                <c:pt idx="14">
                  <c:v>2.977140585845949</c:v>
                </c:pt>
                <c:pt idx="15">
                  <c:v>3.2835261198019956</c:v>
                </c:pt>
                <c:pt idx="16">
                  <c:v>3.5899116537580422</c:v>
                </c:pt>
                <c:pt idx="17">
                  <c:v>3.8962971877140888</c:v>
                </c:pt>
                <c:pt idx="18">
                  <c:v>4.2026827216701355</c:v>
                </c:pt>
                <c:pt idx="19">
                  <c:v>4.5090682556261816</c:v>
                </c:pt>
                <c:pt idx="20">
                  <c:v>4.8154537895822278</c:v>
                </c:pt>
                <c:pt idx="21">
                  <c:v>5.121839323538274</c:v>
                </c:pt>
                <c:pt idx="22">
                  <c:v>5.4282248574943202</c:v>
                </c:pt>
                <c:pt idx="23">
                  <c:v>5.7346103914503663</c:v>
                </c:pt>
                <c:pt idx="24">
                  <c:v>6.0409959254064125</c:v>
                </c:pt>
                <c:pt idx="25">
                  <c:v>6.3473814593624587</c:v>
                </c:pt>
                <c:pt idx="26">
                  <c:v>6.6537669933185049</c:v>
                </c:pt>
                <c:pt idx="27">
                  <c:v>6.960152527274551</c:v>
                </c:pt>
                <c:pt idx="28">
                  <c:v>7.2665380612305972</c:v>
                </c:pt>
                <c:pt idx="29">
                  <c:v>7.5729235951866434</c:v>
                </c:pt>
                <c:pt idx="30">
                  <c:v>7.8793091291426895</c:v>
                </c:pt>
              </c:numCache>
            </c:numRef>
          </c:xVal>
          <c:yVal>
            <c:numRef>
              <c:f>'график без базы с нормалью (2)'!$AM$3:$AM$33</c:f>
              <c:numCache>
                <c:formatCode>General</c:formatCode>
                <c:ptCount val="31"/>
                <c:pt idx="0">
                  <c:v>3.7608844393717082E-2</c:v>
                </c:pt>
                <c:pt idx="1">
                  <c:v>6.717084142327942E-2</c:v>
                </c:pt>
                <c:pt idx="2">
                  <c:v>0.11526562482108028</c:v>
                </c:pt>
                <c:pt idx="3">
                  <c:v>0.19004088742305822</c:v>
                </c:pt>
                <c:pt idx="4">
                  <c:v>0.30103882585213459</c:v>
                </c:pt>
                <c:pt idx="5">
                  <c:v>0.45816951969552566</c:v>
                </c:pt>
                <c:pt idx="6">
                  <c:v>0.66997422799925144</c:v>
                </c:pt>
                <c:pt idx="7">
                  <c:v>0.9412786773672549</c:v>
                </c:pt>
                <c:pt idx="8">
                  <c:v>1.2705933130276814</c:v>
                </c:pt>
                <c:pt idx="9">
                  <c:v>1.6478706955819376</c:v>
                </c:pt>
                <c:pt idx="10">
                  <c:v>2.0533733287814853</c:v>
                </c:pt>
                <c:pt idx="11">
                  <c:v>2.4583342021884063</c:v>
                </c:pt>
                <c:pt idx="12">
                  <c:v>2.8277574216118828</c:v>
                </c:pt>
                <c:pt idx="13">
                  <c:v>3.1251552657379933</c:v>
                </c:pt>
                <c:pt idx="14">
                  <c:v>3.3184040747892296</c:v>
                </c:pt>
                <c:pt idx="15">
                  <c:v>3.3854402838501607</c:v>
                </c:pt>
                <c:pt idx="16">
                  <c:v>3.3184040747891079</c:v>
                </c:pt>
                <c:pt idx="17">
                  <c:v>3.1251552657377655</c:v>
                </c:pt>
                <c:pt idx="18">
                  <c:v>2.8277574216115746</c:v>
                </c:pt>
                <c:pt idx="19">
                  <c:v>2.4583342021880483</c:v>
                </c:pt>
                <c:pt idx="20">
                  <c:v>2.0533733287811118</c:v>
                </c:pt>
                <c:pt idx="21">
                  <c:v>1.6478706955815778</c:v>
                </c:pt>
                <c:pt idx="22">
                  <c:v>1.2705933130273577</c:v>
                </c:pt>
                <c:pt idx="23">
                  <c:v>0.94127867736698123</c:v>
                </c:pt>
                <c:pt idx="24">
                  <c:v>0.66997422799903217</c:v>
                </c:pt>
                <c:pt idx="25">
                  <c:v>0.45816951969535913</c:v>
                </c:pt>
                <c:pt idx="26">
                  <c:v>0.30103882585201425</c:v>
                </c:pt>
                <c:pt idx="27">
                  <c:v>0.1900408874229752</c:v>
                </c:pt>
                <c:pt idx="28">
                  <c:v>0.1152656248210257</c:v>
                </c:pt>
                <c:pt idx="29">
                  <c:v>6.7170841423245184E-2</c:v>
                </c:pt>
                <c:pt idx="30">
                  <c:v>3.7608844393696578E-2</c:v>
                </c:pt>
              </c:numCache>
            </c:numRef>
          </c:yVal>
          <c:smooth val="1"/>
          <c:extLst>
            <c:ext xmlns:c16="http://schemas.microsoft.com/office/drawing/2014/chart" uri="{C3380CC4-5D6E-409C-BE32-E72D297353CC}">
              <c16:uniqueId val="{00000019-08AA-4E78-A723-88F315B8E6E7}"/>
            </c:ext>
          </c:extLst>
        </c:ser>
        <c:ser>
          <c:idx val="9"/>
          <c:order val="11"/>
          <c:tx>
            <c:strRef>
              <c:f>'график без базы с нормалью (2)'!$Q$1</c:f>
              <c:strCache>
                <c:ptCount val="1"/>
                <c:pt idx="0">
                  <c:v>-2σ</c:v>
                </c:pt>
              </c:strCache>
            </c:strRef>
          </c:tx>
          <c:spPr>
            <a:ln w="31750">
              <a:prstDash val="sysDash"/>
            </a:ln>
          </c:spPr>
          <c:marker>
            <c:symbol val="circle"/>
            <c:size val="7"/>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w="9525">
                <a:solidFill>
                  <a:schemeClr val="accent4">
                    <a:lumMod val="60000"/>
                  </a:schemeClr>
                </a:solidFill>
                <a:round/>
              </a:ln>
              <a:effectLst>
                <a:outerShdw blurRad="57150" dist="19050" dir="5400000" algn="ctr" rotWithShape="0">
                  <a:srgbClr val="000000">
                    <a:alpha val="63000"/>
                  </a:srgbClr>
                </a:outerShdw>
              </a:effectLst>
            </c:spPr>
          </c:marker>
          <c:dLbls>
            <c:dLbl>
              <c:idx val="0"/>
              <c:layout>
                <c:manualLayout>
                  <c:x val="-5.7148615351652471E-2"/>
                  <c:y val="-5.6664929751428131E-2"/>
                </c:manualLayout>
              </c:layout>
              <c:tx>
                <c:rich>
                  <a:bodyPr/>
                  <a:lstStyle/>
                  <a:p>
                    <a:fld id="{63294209-DB8B-48B0-9DE8-CAA0B9B6D8EF}"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layout>
                    <c:manualLayout>
                      <c:w val="6.5153730783652053E-2"/>
                      <c:h val="6.8057163810406052E-2"/>
                    </c:manualLayout>
                  </c15:layout>
                  <c15:dlblFieldTable/>
                  <c15:showDataLabelsRange val="1"/>
                </c:ext>
                <c:ext xmlns:c16="http://schemas.microsoft.com/office/drawing/2014/chart" uri="{C3380CC4-5D6E-409C-BE32-E72D297353CC}">
                  <c16:uniqueId val="{0000001A-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1B-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(2)'!$O$78:$O$79</c:f>
              <c:numCache>
                <c:formatCode>General</c:formatCode>
                <c:ptCount val="2"/>
                <c:pt idx="0">
                  <c:v>0.21967078024157752</c:v>
                </c:pt>
                <c:pt idx="1">
                  <c:v>0.21967078024157752</c:v>
                </c:pt>
              </c:numCache>
            </c:numRef>
          </c:xVal>
          <c:yVal>
            <c:numRef>
              <c:f>'график без базы с нормалью (2)'!$O$80:$O$81</c:f>
              <c:numCache>
                <c:formatCode>General</c:formatCode>
                <c:ptCount val="2"/>
                <c:pt idx="0">
                  <c:v>0.45816951969552566</c:v>
                </c:pt>
                <c:pt idx="1">
                  <c:v>0</c:v>
                </c:pt>
              </c:numCache>
            </c:numRef>
          </c:yVal>
          <c:smooth val="0"/>
          <c:extLst>
            <c:ext xmlns:c15="http://schemas.microsoft.com/office/drawing/2012/chart" uri="{02D57815-91ED-43cb-92C2-25804820EDAC}">
              <c15:datalabelsRange>
                <c15:f>'график без базы с нормалью (2)'!$O$76</c15:f>
                <c15:dlblRangeCache>
                  <c:ptCount val="1"/>
                  <c:pt idx="0">
                    <c:v>3,4563
2860</c:v>
                  </c:pt>
                </c15:dlblRangeCache>
              </c15:datalabelsRange>
            </c:ext>
            <c:ext xmlns:c16="http://schemas.microsoft.com/office/drawing/2014/chart" uri="{C3380CC4-5D6E-409C-BE32-E72D297353CC}">
              <c16:uniqueId val="{0000001C-08AA-4E78-A723-88F315B8E6E7}"/>
            </c:ext>
          </c:extLst>
        </c:ser>
        <c:ser>
          <c:idx val="12"/>
          <c:order val="12"/>
          <c:tx>
            <c:strRef>
              <c:f>'график без базы с нормалью (2)'!$U$1</c:f>
              <c:strCache>
                <c:ptCount val="1"/>
                <c:pt idx="0">
                  <c:v>2σ</c:v>
                </c:pt>
              </c:strCache>
            </c:strRef>
          </c:tx>
          <c:spPr>
            <a:ln w="31750">
              <a:prstDash val="sysDash"/>
            </a:ln>
          </c:spPr>
          <c:marker>
            <c:symbol val="circle"/>
            <c:size val="7"/>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w="9525">
                <a:solidFill>
                  <a:schemeClr val="accent1">
                    <a:lumMod val="80000"/>
                    <a:lumOff val="20000"/>
                  </a:schemeClr>
                </a:solidFill>
                <a:round/>
              </a:ln>
              <a:effectLst>
                <a:outerShdw blurRad="57150" dist="19050" dir="5400000" algn="ctr" rotWithShape="0">
                  <a:srgbClr val="000000">
                    <a:alpha val="63000"/>
                  </a:srgbClr>
                </a:outerShdw>
              </a:effectLst>
            </c:spPr>
          </c:marker>
          <c:dLbls>
            <c:dLbl>
              <c:idx val="0"/>
              <c:layout>
                <c:manualLayout>
                  <c:x val="-2.1893814997263273E-2"/>
                  <c:y val="-3.7430854211541603E-2"/>
                </c:manualLayout>
              </c:layout>
              <c:tx>
                <c:rich>
                  <a:bodyPr/>
                  <a:lstStyle/>
                  <a:p>
                    <a:fld id="{590F1BDF-9169-46EB-9D8D-2486EF8CD106}" type="CELLRANGE">
                      <a:rPr lang="en-US"/>
                      <a:pPr/>
                      <a:t>[ДИАПАЗОН ЯЧЕЕК]</a:t>
                    </a:fld>
                    <a:endParaRPr lang="ru-U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08AA-4E78-A723-88F315B8E6E7}"/>
                </c:ext>
              </c:extLst>
            </c:dLbl>
            <c:dLbl>
              <c:idx val="1"/>
              <c:delete val="1"/>
              <c:extLst>
                <c:ext xmlns:c15="http://schemas.microsoft.com/office/drawing/2012/chart" uri="{CE6537A1-D6FC-4f65-9D91-7224C49458BB}"/>
                <c:ext xmlns:c16="http://schemas.microsoft.com/office/drawing/2014/chart" uri="{C3380CC4-5D6E-409C-BE32-E72D297353CC}">
                  <c16:uniqueId val="{0000001E-08AA-4E78-A723-88F315B8E6E7}"/>
                </c:ext>
              </c:extLst>
            </c:dLbl>
            <c:spPr>
              <a:solidFill>
                <a:sysClr val="window" lastClr="FFFFFF"/>
              </a:solidFill>
              <a:ln>
                <a:solidFill>
                  <a:sysClr val="windowText" lastClr="000000">
                    <a:lumMod val="65000"/>
                    <a:lumOff val="35000"/>
                  </a:sys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'график без базы с нормалью (2)'!$R$78:$R$79</c:f>
              <c:numCache>
                <c:formatCode>General</c:formatCode>
                <c:ptCount val="2"/>
                <c:pt idx="0">
                  <c:v>6.3473814593624125</c:v>
                </c:pt>
                <c:pt idx="1">
                  <c:v>6.3473814593624125</c:v>
                </c:pt>
              </c:numCache>
            </c:numRef>
          </c:xVal>
          <c:yVal>
            <c:numRef>
              <c:f>'график без базы с нормалью (2)'!$R$80:$R$81</c:f>
              <c:numCache>
                <c:formatCode>General</c:formatCode>
                <c:ptCount val="2"/>
                <c:pt idx="0">
                  <c:v>0.45816951969535913</c:v>
                </c:pt>
                <c:pt idx="1">
                  <c:v>0</c:v>
                </c:pt>
              </c:numCache>
            </c:numRef>
          </c:yVal>
          <c:smooth val="0"/>
          <c:extLst>
            <c:ext xmlns:c15="http://schemas.microsoft.com/office/drawing/2012/chart" uri="{02D57815-91ED-43cb-92C2-25804820EDAC}">
              <c15:datalabelsRange>
                <c15:f>'график без базы с нормалью (2)'!$R$76</c15:f>
                <c15:dlblRangeCache>
                  <c:ptCount val="1"/>
                  <c:pt idx="0">
                    <c:v>3,593
3918</c:v>
                  </c:pt>
                </c15:dlblRangeCache>
              </c15:datalabelsRange>
            </c:ext>
            <c:ext xmlns:c16="http://schemas.microsoft.com/office/drawing/2014/chart" uri="{C3380CC4-5D6E-409C-BE32-E72D297353CC}">
              <c16:uniqueId val="{0000001F-08AA-4E78-A723-88F315B8E6E7}"/>
            </c:ext>
          </c:extLst>
        </c:ser>
        <c:ser>
          <c:idx val="14"/>
          <c:order val="14"/>
          <c:tx>
            <c:v>© Copyright 2020 Veritexgroup</c:v>
          </c:tx>
          <c:spPr>
            <a:ln w="25400" cap="rnd">
              <a:noFill/>
              <a:round/>
            </a:ln>
            <a:effectLst>
              <a:outerShdw blurRad="57150" dist="19050" dir="5400000" algn="ctr" rotWithShape="0">
                <a:srgbClr val="000000">
                  <a:alpha val="63000"/>
                </a:srgbClr>
              </a:outerShdw>
            </a:effectLst>
          </c:spPr>
          <c:marker>
            <c:symbol val="circle"/>
            <c:size val="6"/>
            <c:spPr>
              <a:noFill/>
              <a:ln w="9525">
                <a:noFill/>
                <a:round/>
              </a:ln>
              <a:effectLst/>
            </c:spPr>
          </c:marker>
          <c:xVal>
            <c:numLit>
              <c:formatCode>General</c:formatCode>
              <c:ptCount val="1"/>
              <c:pt idx="0">
                <c:v>-2</c:v>
              </c:pt>
            </c:numLit>
          </c:xVal>
          <c:yVal>
            <c:numLit>
              <c:formatCode>General</c:formatCode>
              <c:ptCount val="1"/>
              <c:pt idx="0">
                <c:v>0</c:v>
              </c:pt>
            </c:numLit>
          </c:yVal>
          <c:smooth val="0"/>
          <c:extLst>
            <c:ext xmlns:c16="http://schemas.microsoft.com/office/drawing/2014/chart" uri="{C3380CC4-5D6E-409C-BE32-E72D297353CC}">
              <c16:uniqueId val="{00000020-08AA-4E78-A723-88F315B8E6E7}"/>
            </c:ext>
          </c:extLst>
        </c:ser>
        <c:dLbls>
          <c:showLegendKey val="0"/>
          <c:showVal val="0"/>
          <c:showCatName val="0"/>
          <c:showSerName val="0"/>
          <c:showPercent val="0"/>
          <c:showBubbleSize val="0"/>
        </c:dLbls>
        <c:axId val="310883456"/>
        <c:axId val="310885760"/>
        <c:extLst>
          <c:ext xmlns:c15="http://schemas.microsoft.com/office/drawing/2012/chart" uri="{02D57815-91ED-43cb-92C2-25804820EDAC}">
            <c15:filteredScatterSeries>
              <c15:ser>
                <c:idx val="8"/>
                <c:order val="10"/>
                <c:tx>
                  <c:strRef>
                    <c:extLst>
                      <c:ext uri="{02D57815-91ED-43cb-92C2-25804820EDAC}">
                        <c15:formulaRef>
                          <c15:sqref>'график без базы с нормалью (2)'!$S$56</c15:sqref>
                        </c15:formulaRef>
                      </c:ext>
                    </c:extLst>
                    <c:strCache>
                      <c:ptCount val="1"/>
                      <c:pt idx="0">
                        <c:v>3σ</c:v>
                      </c:pt>
                    </c:strCache>
                  </c:strRef>
                </c:tx>
                <c:marker>
                  <c:symbol val="circle"/>
                  <c:size val="6"/>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9525">
                      <a:solidFill>
                        <a:schemeClr val="accent3">
                          <a:lumMod val="60000"/>
                        </a:schemeClr>
                      </a:solidFill>
                      <a:round/>
                    </a:ln>
                    <a:effectLst>
                      <a:outerShdw blurRad="57150" dist="19050" dir="5400000" algn="ctr" rotWithShape="0">
                        <a:srgbClr val="000000">
                          <a:alpha val="63000"/>
                        </a:srgbClr>
                      </a:outerShdw>
                    </a:effectLst>
                  </c:spPr>
                </c:marker>
                <c:xVal>
                  <c:numRef>
                    <c:extLst>
                      <c:ext uri="{02D57815-91ED-43cb-92C2-25804820EDAC}">
                        <c15:formulaRef>
                          <c15:sqref>'график без базы с нормалью (2)'!$S$78:$S$79</c15:sqref>
                        </c15:formulaRef>
                      </c:ext>
                    </c:extLst>
                    <c:numCache>
                      <c:formatCode>General</c:formatCode>
                      <c:ptCount val="2"/>
                      <c:pt idx="0">
                        <c:v>7.8793091291426176</c:v>
                      </c:pt>
                      <c:pt idx="1">
                        <c:v>7.8793091291426176</c:v>
                      </c:pt>
                    </c:numCache>
                  </c:numRef>
                </c:xVal>
                <c:yVal>
                  <c:numRef>
                    <c:extLst>
                      <c:ext uri="{02D57815-91ED-43cb-92C2-25804820EDAC}">
                        <c15:formulaRef>
                          <c15:sqref>'график без базы с нормалью (2)'!$S$80:$S$81</c15:sqref>
                        </c15:formulaRef>
                      </c:ext>
                    </c:extLst>
                    <c:numCache>
                      <c:formatCode>General</c:formatCode>
                      <c:ptCount val="2"/>
                      <c:pt idx="0">
                        <c:v>3.7608844393696578E-2</c:v>
                      </c:pt>
                      <c:pt idx="1">
                        <c:v>0</c:v>
                      </c:pt>
                    </c:numCache>
                  </c:numRef>
                </c:yVal>
                <c:smooth val="0"/>
                <c:extLst>
                  <c:ext xmlns:c16="http://schemas.microsoft.com/office/drawing/2014/chart" uri="{C3380CC4-5D6E-409C-BE32-E72D297353CC}">
                    <c16:uniqueId val="{00000021-08AA-4E78-A723-88F315B8E6E7}"/>
                  </c:ext>
                </c:extLst>
              </c15:ser>
            </c15:filteredScatterSeries>
            <c15:filteredScatterSeries>
              <c15:ser>
                <c:idx val="13"/>
                <c:order val="13"/>
                <c:tx>
                  <c:strRef>
                    <c:extLst xmlns:c15="http://schemas.microsoft.com/office/drawing/2012/chart">
                      <c:ext xmlns:c15="http://schemas.microsoft.com/office/drawing/2012/chart" uri="{02D57815-91ED-43cb-92C2-25804820EDAC}">
                        <c15:formulaRef>
                          <c15:sqref>'график без базы с нормалью (2)'!$N$56</c15:sqref>
                        </c15:formulaRef>
                      </c:ext>
                    </c:extLst>
                    <c:strCache>
                      <c:ptCount val="1"/>
                      <c:pt idx="0">
                        <c:v>-3σ</c:v>
                      </c:pt>
                    </c:strCache>
                  </c:strRef>
                </c:tx>
                <c:marker>
                  <c:symbol val="circle"/>
                  <c:size val="6"/>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w="9525">
                      <a:solidFill>
                        <a:schemeClr val="accent2">
                          <a:lumMod val="80000"/>
                          <a:lumOff val="20000"/>
                        </a:schemeClr>
                      </a:solidFill>
                      <a:round/>
                    </a:ln>
                    <a:effectLst>
                      <a:outerShdw blurRad="57150" dist="19050" dir="5400000" algn="ctr" rotWithShape="0">
                        <a:srgbClr val="000000">
                          <a:alpha val="63000"/>
                        </a:srgbClr>
                      </a:outerShdw>
                    </a:effectLst>
                  </c:spPr>
                </c:marker>
                <c:xVal>
                  <c:numRef>
                    <c:extLst xmlns:c15="http://schemas.microsoft.com/office/drawing/2012/chart">
                      <c:ext xmlns:c15="http://schemas.microsoft.com/office/drawing/2012/chart" uri="{02D57815-91ED-43cb-92C2-25804820EDAC}">
                        <c15:formulaRef>
                          <c15:sqref>'график без базы с нормалью (2)'!$N$78:$N$79</c15:sqref>
                        </c15:formulaRef>
                      </c:ext>
                    </c:extLst>
                    <c:numCache>
                      <c:formatCode>General</c:formatCode>
                      <c:ptCount val="2"/>
                      <c:pt idx="0">
                        <c:v>-1.3122568895386151</c:v>
                      </c:pt>
                      <c:pt idx="1">
                        <c:v>-1.3122568895386151</c:v>
                      </c:pt>
                    </c:numCache>
                  </c:numRef>
                </c:xVal>
                <c:yVal>
                  <c:numRef>
                    <c:extLst xmlns:c15="http://schemas.microsoft.com/office/drawing/2012/chart">
                      <c:ext xmlns:c15="http://schemas.microsoft.com/office/drawing/2012/chart" uri="{02D57815-91ED-43cb-92C2-25804820EDAC}">
                        <c15:formulaRef>
                          <c15:sqref>'график без базы с нормалью (2)'!$N$80:$N$81</c15:sqref>
                        </c15:formulaRef>
                      </c:ext>
                    </c:extLst>
                    <c:numCache>
                      <c:formatCode>General</c:formatCode>
                      <c:ptCount val="2"/>
                      <c:pt idx="0">
                        <c:v>3.7608844393717082E-2</c:v>
                      </c:pt>
                      <c:pt idx="1">
                        <c:v>0</c:v>
                      </c:pt>
                    </c:numCache>
                  </c:numRef>
                </c:yVal>
                <c:smooth val="0"/>
                <c:extLst xmlns:c15="http://schemas.microsoft.com/office/drawing/2012/chart">
                  <c:ext xmlns:c16="http://schemas.microsoft.com/office/drawing/2014/chart" uri="{C3380CC4-5D6E-409C-BE32-E72D297353CC}">
                    <c16:uniqueId val="{00000022-08AA-4E78-A723-88F315B8E6E7}"/>
                  </c:ext>
                </c:extLst>
              </c15:ser>
            </c15:filteredScatterSeries>
          </c:ext>
        </c:extLst>
      </c:scatterChart>
      <c:catAx>
        <c:axId val="310883456"/>
        <c:scaling>
          <c:orientation val="minMax"/>
        </c:scaling>
        <c:delete val="0"/>
        <c:axPos val="b"/>
        <c:title>
          <c:tx>
            <c:rich>
              <a:bodyPr rot="0" vert="horz"/>
              <a:lstStyle/>
              <a:p>
                <a:pPr>
                  <a:defRPr/>
                </a:pPr>
                <a:r>
                  <a:rPr lang="uk-UA" dirty="0"/>
                  <a:t>Вартість</a:t>
                </a:r>
                <a:r>
                  <a:rPr lang="ru-RU" dirty="0"/>
                  <a:t>,</a:t>
                </a:r>
                <a:br>
                  <a:rPr lang="ru-RU" dirty="0"/>
                </a:br>
                <a:r>
                  <a:rPr lang="en-US" dirty="0"/>
                  <a:t>$ </a:t>
                </a:r>
                <a:r>
                  <a:rPr lang="ru-RU" dirty="0"/>
                  <a:t>за </a:t>
                </a:r>
                <a:r>
                  <a:rPr lang="ru-RU" dirty="0" err="1"/>
                  <a:t>кв.м</a:t>
                </a:r>
                <a:r>
                  <a:rPr lang="ru-RU" dirty="0"/>
                  <a:t>.</a:t>
                </a:r>
                <a:endParaRPr lang="uk-UA" dirty="0"/>
              </a:p>
            </c:rich>
          </c:tx>
          <c:overlay val="0"/>
          <c:spPr>
            <a:noFill/>
            <a:ln>
              <a:noFill/>
            </a:ln>
            <a:effectLst/>
          </c:spPr>
        </c:title>
        <c:numFmt formatCode="#,##0.00000" sourceLinked="0"/>
        <c:majorTickMark val="none"/>
        <c:minorTickMark val="none"/>
        <c:tickLblPos val="nextTo"/>
        <c:spPr>
          <a:noFill/>
          <a:ln w="12700" cap="flat" cmpd="sng" algn="ctr">
            <a:solidFill>
              <a:schemeClr val="tx1">
                <a:lumMod val="15000"/>
                <a:lumOff val="85000"/>
              </a:schemeClr>
            </a:solidFill>
            <a:round/>
          </a:ln>
          <a:effectLst/>
        </c:spPr>
        <c:txPr>
          <a:bodyPr rot="-5400000" vert="horz"/>
          <a:lstStyle/>
          <a:p>
            <a:pPr>
              <a:defRPr/>
            </a:pPr>
            <a:endParaRPr lang="ru-UA"/>
          </a:p>
        </c:txPr>
        <c:crossAx val="310885760"/>
        <c:crosses val="autoZero"/>
        <c:auto val="1"/>
        <c:lblAlgn val="ctr"/>
        <c:lblOffset val="100"/>
        <c:tickMarkSkip val="1"/>
        <c:noMultiLvlLbl val="0"/>
      </c:catAx>
      <c:valAx>
        <c:axId val="3108857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uk-UA"/>
                  <a:t>Частота</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ru-UA"/>
          </a:p>
        </c:txPr>
        <c:crossAx val="310883456"/>
        <c:crosses val="autoZero"/>
        <c:crossBetween val="between"/>
        <c:majorUnit val="0.5"/>
      </c:valAx>
      <c:spPr>
        <a:noFill/>
        <a:ln>
          <a:noFill/>
        </a:ln>
        <a:effectLst/>
      </c:spPr>
    </c:plotArea>
    <c:legend>
      <c:legendPos val="b"/>
      <c:layout>
        <c:manualLayout>
          <c:xMode val="edge"/>
          <c:yMode val="edge"/>
          <c:x val="0"/>
          <c:y val="0.88299052201808104"/>
          <c:w val="1"/>
          <c:h val="0.11700947798191892"/>
        </c:manualLayout>
      </c:layout>
      <c:overlay val="0"/>
      <c:spPr>
        <a:noFill/>
        <a:ln>
          <a:noFill/>
        </a:ln>
        <a:effectLst/>
      </c:spPr>
      <c:txPr>
        <a:bodyPr rot="0" vert="horz"/>
        <a:lstStyle/>
        <a:p>
          <a:pPr>
            <a:defRPr/>
          </a:pPr>
          <a:endParaRPr lang="ru-U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solidFill>
            <a:srgbClr val="002060"/>
          </a:solidFill>
          <a:latin typeface="Ubuntu" panose="020B0504030602030204" pitchFamily="34" charset="0"/>
          <a:cs typeface="Times New Roman" panose="02020603050405020304" pitchFamily="18" charset="0"/>
        </a:defRPr>
      </a:pPr>
      <a:endParaRPr lang="ru-UA"/>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gif"/></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gif"/></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2557AA-A441-4ECA-8D8D-BD3C1E0DC23A}" type="doc">
      <dgm:prSet loTypeId="urn:microsoft.com/office/officeart/2008/layout/HexagonCluster" loCatId="relationship" qsTypeId="urn:microsoft.com/office/officeart/2005/8/quickstyle/simple1" qsCatId="simple" csTypeId="urn:microsoft.com/office/officeart/2005/8/colors/colorful1" csCatId="colorful" phldr="1"/>
      <dgm:spPr/>
      <dgm:t>
        <a:bodyPr/>
        <a:lstStyle/>
        <a:p>
          <a:endParaRPr lang="ru-RU"/>
        </a:p>
      </dgm:t>
    </dgm:pt>
    <dgm:pt modelId="{E456B5CB-F2FB-40DF-9228-25ED7AF8BF34}">
      <dgm:prSet phldrT="[Текст]"/>
      <dgm:spPr/>
      <dgm:t>
        <a:bodyPr/>
        <a:lstStyle/>
        <a:p>
          <a:r>
            <a:rPr lang="uk-UA" dirty="0"/>
            <a:t>База даних</a:t>
          </a:r>
          <a:endParaRPr lang="ru-RU" dirty="0"/>
        </a:p>
      </dgm:t>
    </dgm:pt>
    <dgm:pt modelId="{CBBFC4F7-FE0A-4C73-8D32-033CF825B437}" type="parTrans" cxnId="{E30F0E00-743D-4180-9C16-622217917D67}">
      <dgm:prSet/>
      <dgm:spPr/>
      <dgm:t>
        <a:bodyPr/>
        <a:lstStyle/>
        <a:p>
          <a:endParaRPr lang="ru-RU"/>
        </a:p>
      </dgm:t>
    </dgm:pt>
    <dgm:pt modelId="{21B468CB-26B8-4681-8B57-55E21C861F51}" type="sibTrans" cxnId="{E30F0E00-743D-4180-9C16-622217917D6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t>
        <a:bodyPr/>
        <a:lstStyle/>
        <a:p>
          <a:endParaRPr lang="ru-RU"/>
        </a:p>
      </dgm:t>
    </dgm:pt>
    <dgm:pt modelId="{284DBF5A-2548-4E48-9711-0726FA48F1DE}">
      <dgm:prSet phldrT="[Текст]"/>
      <dgm:spPr/>
      <dgm:t>
        <a:bodyPr/>
        <a:lstStyle/>
        <a:p>
          <a:r>
            <a:rPr lang="uk-UA" dirty="0"/>
            <a:t>Коригування</a:t>
          </a:r>
          <a:endParaRPr lang="ru-RU" dirty="0"/>
        </a:p>
      </dgm:t>
    </dgm:pt>
    <dgm:pt modelId="{A3CA9A50-028C-4054-BCE3-FCC9AFAB5A1F}" type="parTrans" cxnId="{AF167630-28E8-44DB-8643-55E9504EB90C}">
      <dgm:prSet/>
      <dgm:spPr/>
      <dgm:t>
        <a:bodyPr/>
        <a:lstStyle/>
        <a:p>
          <a:endParaRPr lang="ru-RU"/>
        </a:p>
      </dgm:t>
    </dgm:pt>
    <dgm:pt modelId="{053C3753-026C-4325-B8AE-655BB8F0C94B}" type="sibTrans" cxnId="{AF167630-28E8-44DB-8643-55E9504EB90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t>
        <a:bodyPr/>
        <a:lstStyle/>
        <a:p>
          <a:endParaRPr lang="ru-RU"/>
        </a:p>
      </dgm:t>
    </dgm:pt>
    <dgm:pt modelId="{B9D09B2B-2A99-4FDD-9E45-60C03479CF24}">
      <dgm:prSet phldrT="[Текст]"/>
      <dgm:spPr/>
      <dgm:t>
        <a:bodyPr/>
        <a:lstStyle/>
        <a:p>
          <a:r>
            <a:rPr lang="uk-UA" dirty="0"/>
            <a:t>Програмний модуль</a:t>
          </a:r>
          <a:endParaRPr lang="ru-RU" dirty="0"/>
        </a:p>
      </dgm:t>
    </dgm:pt>
    <dgm:pt modelId="{EB011C91-B425-4D23-9521-54D39F6F41A9}" type="parTrans" cxnId="{D9609F79-3CA4-420C-B0B7-D673A9E71ABC}">
      <dgm:prSet/>
      <dgm:spPr/>
      <dgm:t>
        <a:bodyPr/>
        <a:lstStyle/>
        <a:p>
          <a:endParaRPr lang="ru-RU"/>
        </a:p>
      </dgm:t>
    </dgm:pt>
    <dgm:pt modelId="{6CCA0A01-2F52-4203-9AC6-2AA0F8491CBB}" type="sibTrans" cxnId="{D9609F79-3CA4-420C-B0B7-D673A9E71ABC}">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t>
        <a:bodyPr/>
        <a:lstStyle/>
        <a:p>
          <a:endParaRPr lang="ru-RU"/>
        </a:p>
      </dgm:t>
    </dgm:pt>
    <dgm:pt modelId="{9235DAD6-3A60-4090-BE3A-E23B4A5E5289}" type="pres">
      <dgm:prSet presAssocID="{8E2557AA-A441-4ECA-8D8D-BD3C1E0DC23A}" presName="Name0" presStyleCnt="0">
        <dgm:presLayoutVars>
          <dgm:chMax val="21"/>
          <dgm:chPref val="21"/>
        </dgm:presLayoutVars>
      </dgm:prSet>
      <dgm:spPr/>
    </dgm:pt>
    <dgm:pt modelId="{8C86F698-E8EF-4CB4-B95B-7F99B192F566}" type="pres">
      <dgm:prSet presAssocID="{E456B5CB-F2FB-40DF-9228-25ED7AF8BF34}" presName="text1" presStyleCnt="0"/>
      <dgm:spPr/>
    </dgm:pt>
    <dgm:pt modelId="{7C330B1D-416C-4E4B-B4F2-7E8AED57D150}" type="pres">
      <dgm:prSet presAssocID="{E456B5CB-F2FB-40DF-9228-25ED7AF8BF34}" presName="textRepeatNode" presStyleLbl="alignNode1" presStyleIdx="0" presStyleCnt="3">
        <dgm:presLayoutVars>
          <dgm:chMax val="0"/>
          <dgm:chPref val="0"/>
          <dgm:bulletEnabled val="1"/>
        </dgm:presLayoutVars>
      </dgm:prSet>
      <dgm:spPr/>
    </dgm:pt>
    <dgm:pt modelId="{62C3E5A7-7ABF-465E-97B1-D873F1FBE395}" type="pres">
      <dgm:prSet presAssocID="{E456B5CB-F2FB-40DF-9228-25ED7AF8BF34}" presName="textaccent1" presStyleCnt="0"/>
      <dgm:spPr/>
    </dgm:pt>
    <dgm:pt modelId="{3DA0FCD3-B096-4918-89DF-C0488CFDF189}" type="pres">
      <dgm:prSet presAssocID="{E456B5CB-F2FB-40DF-9228-25ED7AF8BF34}" presName="accentRepeatNode" presStyleLbl="solidAlignAcc1" presStyleIdx="0" presStyleCnt="6"/>
      <dgm:spPr/>
    </dgm:pt>
    <dgm:pt modelId="{884ECADE-0AFC-4F36-A743-46E636C55A64}" type="pres">
      <dgm:prSet presAssocID="{21B468CB-26B8-4681-8B57-55E21C861F51}" presName="image1" presStyleCnt="0"/>
      <dgm:spPr/>
    </dgm:pt>
    <dgm:pt modelId="{6B72E919-869E-4C38-ACCF-CF5E8D4E1EFA}" type="pres">
      <dgm:prSet presAssocID="{21B468CB-26B8-4681-8B57-55E21C861F51}" presName="imageRepeatNode" presStyleLbl="alignAcc1" presStyleIdx="0" presStyleCnt="3"/>
      <dgm:spPr/>
    </dgm:pt>
    <dgm:pt modelId="{2DC1A69D-0782-4A8D-BA95-1CA7F37C6CBE}" type="pres">
      <dgm:prSet presAssocID="{21B468CB-26B8-4681-8B57-55E21C861F51}" presName="imageaccent1" presStyleCnt="0"/>
      <dgm:spPr/>
    </dgm:pt>
    <dgm:pt modelId="{7C032C72-E9E8-4C87-89BE-5B7ADFB338D1}" type="pres">
      <dgm:prSet presAssocID="{21B468CB-26B8-4681-8B57-55E21C861F51}" presName="accentRepeatNode" presStyleLbl="solidAlignAcc1" presStyleIdx="1" presStyleCnt="6"/>
      <dgm:spPr/>
    </dgm:pt>
    <dgm:pt modelId="{FF42C4B8-34C7-4783-A6C9-9079F4FADC29}" type="pres">
      <dgm:prSet presAssocID="{284DBF5A-2548-4E48-9711-0726FA48F1DE}" presName="text2" presStyleCnt="0"/>
      <dgm:spPr/>
    </dgm:pt>
    <dgm:pt modelId="{3110CD71-703D-4107-BD83-64865E878F9C}" type="pres">
      <dgm:prSet presAssocID="{284DBF5A-2548-4E48-9711-0726FA48F1DE}" presName="textRepeatNode" presStyleLbl="alignNode1" presStyleIdx="1" presStyleCnt="3">
        <dgm:presLayoutVars>
          <dgm:chMax val="0"/>
          <dgm:chPref val="0"/>
          <dgm:bulletEnabled val="1"/>
        </dgm:presLayoutVars>
      </dgm:prSet>
      <dgm:spPr/>
    </dgm:pt>
    <dgm:pt modelId="{F8264F7E-EECE-4224-BC28-B9400858CDB9}" type="pres">
      <dgm:prSet presAssocID="{284DBF5A-2548-4E48-9711-0726FA48F1DE}" presName="textaccent2" presStyleCnt="0"/>
      <dgm:spPr/>
    </dgm:pt>
    <dgm:pt modelId="{6D0207EC-DA29-4278-8056-CECA3F671D5B}" type="pres">
      <dgm:prSet presAssocID="{284DBF5A-2548-4E48-9711-0726FA48F1DE}" presName="accentRepeatNode" presStyleLbl="solidAlignAcc1" presStyleIdx="2" presStyleCnt="6"/>
      <dgm:spPr/>
    </dgm:pt>
    <dgm:pt modelId="{61C9BF61-2C52-4501-B26E-6DC6578F9196}" type="pres">
      <dgm:prSet presAssocID="{053C3753-026C-4325-B8AE-655BB8F0C94B}" presName="image2" presStyleCnt="0"/>
      <dgm:spPr/>
    </dgm:pt>
    <dgm:pt modelId="{A0D16694-C4E3-46F0-A001-1FF44BE060CB}" type="pres">
      <dgm:prSet presAssocID="{053C3753-026C-4325-B8AE-655BB8F0C94B}" presName="imageRepeatNode" presStyleLbl="alignAcc1" presStyleIdx="1" presStyleCnt="3"/>
      <dgm:spPr/>
    </dgm:pt>
    <dgm:pt modelId="{021FDFC1-97F6-4BC7-9AAC-646776ACC89E}" type="pres">
      <dgm:prSet presAssocID="{053C3753-026C-4325-B8AE-655BB8F0C94B}" presName="imageaccent2" presStyleCnt="0"/>
      <dgm:spPr/>
    </dgm:pt>
    <dgm:pt modelId="{6A2D47F2-AD14-47C5-B1A3-EB49CED6DD3A}" type="pres">
      <dgm:prSet presAssocID="{053C3753-026C-4325-B8AE-655BB8F0C94B}" presName="accentRepeatNode" presStyleLbl="solidAlignAcc1" presStyleIdx="3" presStyleCnt="6"/>
      <dgm:spPr/>
    </dgm:pt>
    <dgm:pt modelId="{F7DA2FB8-0566-4B9A-B781-E501DD182BE1}" type="pres">
      <dgm:prSet presAssocID="{B9D09B2B-2A99-4FDD-9E45-60C03479CF24}" presName="text3" presStyleCnt="0"/>
      <dgm:spPr/>
    </dgm:pt>
    <dgm:pt modelId="{73825BC7-7733-412A-865F-41175FA2009D}" type="pres">
      <dgm:prSet presAssocID="{B9D09B2B-2A99-4FDD-9E45-60C03479CF24}" presName="textRepeatNode" presStyleLbl="alignNode1" presStyleIdx="2" presStyleCnt="3">
        <dgm:presLayoutVars>
          <dgm:chMax val="0"/>
          <dgm:chPref val="0"/>
          <dgm:bulletEnabled val="1"/>
        </dgm:presLayoutVars>
      </dgm:prSet>
      <dgm:spPr/>
    </dgm:pt>
    <dgm:pt modelId="{64D5EF19-34D6-45C2-8FFF-6C4E55822A37}" type="pres">
      <dgm:prSet presAssocID="{B9D09B2B-2A99-4FDD-9E45-60C03479CF24}" presName="textaccent3" presStyleCnt="0"/>
      <dgm:spPr/>
    </dgm:pt>
    <dgm:pt modelId="{4E89AE33-09F0-40C3-8A39-97280E5E6640}" type="pres">
      <dgm:prSet presAssocID="{B9D09B2B-2A99-4FDD-9E45-60C03479CF24}" presName="accentRepeatNode" presStyleLbl="solidAlignAcc1" presStyleIdx="4" presStyleCnt="6"/>
      <dgm:spPr/>
    </dgm:pt>
    <dgm:pt modelId="{B1BFDFF5-B08A-4B4E-937D-600EA21CA099}" type="pres">
      <dgm:prSet presAssocID="{6CCA0A01-2F52-4203-9AC6-2AA0F8491CBB}" presName="image3" presStyleCnt="0"/>
      <dgm:spPr/>
    </dgm:pt>
    <dgm:pt modelId="{321EA0DE-89EC-4B67-A017-6ED9F04BA0D0}" type="pres">
      <dgm:prSet presAssocID="{6CCA0A01-2F52-4203-9AC6-2AA0F8491CBB}" presName="imageRepeatNode" presStyleLbl="alignAcc1" presStyleIdx="2" presStyleCnt="3"/>
      <dgm:spPr/>
    </dgm:pt>
    <dgm:pt modelId="{AA395CCB-CC6F-41B3-A001-95B5448AE9FB}" type="pres">
      <dgm:prSet presAssocID="{6CCA0A01-2F52-4203-9AC6-2AA0F8491CBB}" presName="imageaccent3" presStyleCnt="0"/>
      <dgm:spPr/>
    </dgm:pt>
    <dgm:pt modelId="{80EE4AAD-0786-415A-8A43-22775172F673}" type="pres">
      <dgm:prSet presAssocID="{6CCA0A01-2F52-4203-9AC6-2AA0F8491CBB}" presName="accentRepeatNode" presStyleLbl="solidAlignAcc1" presStyleIdx="5" presStyleCnt="6"/>
      <dgm:spPr/>
    </dgm:pt>
  </dgm:ptLst>
  <dgm:cxnLst>
    <dgm:cxn modelId="{E30F0E00-743D-4180-9C16-622217917D67}" srcId="{8E2557AA-A441-4ECA-8D8D-BD3C1E0DC23A}" destId="{E456B5CB-F2FB-40DF-9228-25ED7AF8BF34}" srcOrd="0" destOrd="0" parTransId="{CBBFC4F7-FE0A-4C73-8D32-033CF825B437}" sibTransId="{21B468CB-26B8-4681-8B57-55E21C861F51}"/>
    <dgm:cxn modelId="{E4749328-EB36-4D19-B475-F18C8FAF62BF}" type="presOf" srcId="{053C3753-026C-4325-B8AE-655BB8F0C94B}" destId="{A0D16694-C4E3-46F0-A001-1FF44BE060CB}" srcOrd="0" destOrd="0" presId="urn:microsoft.com/office/officeart/2008/layout/HexagonCluster"/>
    <dgm:cxn modelId="{AF167630-28E8-44DB-8643-55E9504EB90C}" srcId="{8E2557AA-A441-4ECA-8D8D-BD3C1E0DC23A}" destId="{284DBF5A-2548-4E48-9711-0726FA48F1DE}" srcOrd="1" destOrd="0" parTransId="{A3CA9A50-028C-4054-BCE3-FCC9AFAB5A1F}" sibTransId="{053C3753-026C-4325-B8AE-655BB8F0C94B}"/>
    <dgm:cxn modelId="{2AE6E661-A55B-45D8-B875-AABC77CBBA39}" type="presOf" srcId="{E456B5CB-F2FB-40DF-9228-25ED7AF8BF34}" destId="{7C330B1D-416C-4E4B-B4F2-7E8AED57D150}" srcOrd="0" destOrd="0" presId="urn:microsoft.com/office/officeart/2008/layout/HexagonCluster"/>
    <dgm:cxn modelId="{C4625A67-AD0B-4DB9-8C81-0633DD00A7AB}" type="presOf" srcId="{8E2557AA-A441-4ECA-8D8D-BD3C1E0DC23A}" destId="{9235DAD6-3A60-4090-BE3A-E23B4A5E5289}" srcOrd="0" destOrd="0" presId="urn:microsoft.com/office/officeart/2008/layout/HexagonCluster"/>
    <dgm:cxn modelId="{D9609F79-3CA4-420C-B0B7-D673A9E71ABC}" srcId="{8E2557AA-A441-4ECA-8D8D-BD3C1E0DC23A}" destId="{B9D09B2B-2A99-4FDD-9E45-60C03479CF24}" srcOrd="2" destOrd="0" parTransId="{EB011C91-B425-4D23-9521-54D39F6F41A9}" sibTransId="{6CCA0A01-2F52-4203-9AC6-2AA0F8491CBB}"/>
    <dgm:cxn modelId="{60BAA486-4573-4B89-8583-16A769B275DA}" type="presOf" srcId="{21B468CB-26B8-4681-8B57-55E21C861F51}" destId="{6B72E919-869E-4C38-ACCF-CF5E8D4E1EFA}" srcOrd="0" destOrd="0" presId="urn:microsoft.com/office/officeart/2008/layout/HexagonCluster"/>
    <dgm:cxn modelId="{E6652190-CC30-4905-B03C-0523B4D897EE}" type="presOf" srcId="{284DBF5A-2548-4E48-9711-0726FA48F1DE}" destId="{3110CD71-703D-4107-BD83-64865E878F9C}" srcOrd="0" destOrd="0" presId="urn:microsoft.com/office/officeart/2008/layout/HexagonCluster"/>
    <dgm:cxn modelId="{F23AFFEE-36B7-43F3-AE67-1392A0C10DBF}" type="presOf" srcId="{B9D09B2B-2A99-4FDD-9E45-60C03479CF24}" destId="{73825BC7-7733-412A-865F-41175FA2009D}" srcOrd="0" destOrd="0" presId="urn:microsoft.com/office/officeart/2008/layout/HexagonCluster"/>
    <dgm:cxn modelId="{70ED0FF8-B9E5-4C12-BED9-1D1146997767}" type="presOf" srcId="{6CCA0A01-2F52-4203-9AC6-2AA0F8491CBB}" destId="{321EA0DE-89EC-4B67-A017-6ED9F04BA0D0}" srcOrd="0" destOrd="0" presId="urn:microsoft.com/office/officeart/2008/layout/HexagonCluster"/>
    <dgm:cxn modelId="{EC61A5F6-B73D-4183-A755-2C781F0B59AD}" type="presParOf" srcId="{9235DAD6-3A60-4090-BE3A-E23B4A5E5289}" destId="{8C86F698-E8EF-4CB4-B95B-7F99B192F566}" srcOrd="0" destOrd="0" presId="urn:microsoft.com/office/officeart/2008/layout/HexagonCluster"/>
    <dgm:cxn modelId="{CB95460A-0F24-46F2-A65A-BDB474AFDA09}" type="presParOf" srcId="{8C86F698-E8EF-4CB4-B95B-7F99B192F566}" destId="{7C330B1D-416C-4E4B-B4F2-7E8AED57D150}" srcOrd="0" destOrd="0" presId="urn:microsoft.com/office/officeart/2008/layout/HexagonCluster"/>
    <dgm:cxn modelId="{FFADC5AA-38AC-43C9-A691-C8B7182ED600}" type="presParOf" srcId="{9235DAD6-3A60-4090-BE3A-E23B4A5E5289}" destId="{62C3E5A7-7ABF-465E-97B1-D873F1FBE395}" srcOrd="1" destOrd="0" presId="urn:microsoft.com/office/officeart/2008/layout/HexagonCluster"/>
    <dgm:cxn modelId="{69539AAA-E204-4A07-9BC3-044B133EEDA8}" type="presParOf" srcId="{62C3E5A7-7ABF-465E-97B1-D873F1FBE395}" destId="{3DA0FCD3-B096-4918-89DF-C0488CFDF189}" srcOrd="0" destOrd="0" presId="urn:microsoft.com/office/officeart/2008/layout/HexagonCluster"/>
    <dgm:cxn modelId="{EE5A7F03-2631-49AF-9CFA-C7A8E43BFA41}" type="presParOf" srcId="{9235DAD6-3A60-4090-BE3A-E23B4A5E5289}" destId="{884ECADE-0AFC-4F36-A743-46E636C55A64}" srcOrd="2" destOrd="0" presId="urn:microsoft.com/office/officeart/2008/layout/HexagonCluster"/>
    <dgm:cxn modelId="{CEF69638-57B6-4220-80EC-6FC88C05D773}" type="presParOf" srcId="{884ECADE-0AFC-4F36-A743-46E636C55A64}" destId="{6B72E919-869E-4C38-ACCF-CF5E8D4E1EFA}" srcOrd="0" destOrd="0" presId="urn:microsoft.com/office/officeart/2008/layout/HexagonCluster"/>
    <dgm:cxn modelId="{17B10219-3CEE-4A4C-B84D-1478D51168FD}" type="presParOf" srcId="{9235DAD6-3A60-4090-BE3A-E23B4A5E5289}" destId="{2DC1A69D-0782-4A8D-BA95-1CA7F37C6CBE}" srcOrd="3" destOrd="0" presId="urn:microsoft.com/office/officeart/2008/layout/HexagonCluster"/>
    <dgm:cxn modelId="{93A52836-4D5A-4A28-B095-17DA294D4327}" type="presParOf" srcId="{2DC1A69D-0782-4A8D-BA95-1CA7F37C6CBE}" destId="{7C032C72-E9E8-4C87-89BE-5B7ADFB338D1}" srcOrd="0" destOrd="0" presId="urn:microsoft.com/office/officeart/2008/layout/HexagonCluster"/>
    <dgm:cxn modelId="{FC6F8969-E91E-4BDE-849F-4DB1D4E2291D}" type="presParOf" srcId="{9235DAD6-3A60-4090-BE3A-E23B4A5E5289}" destId="{FF42C4B8-34C7-4783-A6C9-9079F4FADC29}" srcOrd="4" destOrd="0" presId="urn:microsoft.com/office/officeart/2008/layout/HexagonCluster"/>
    <dgm:cxn modelId="{7C4AF679-BAD1-46A5-97E5-9C9AA137CA44}" type="presParOf" srcId="{FF42C4B8-34C7-4783-A6C9-9079F4FADC29}" destId="{3110CD71-703D-4107-BD83-64865E878F9C}" srcOrd="0" destOrd="0" presId="urn:microsoft.com/office/officeart/2008/layout/HexagonCluster"/>
    <dgm:cxn modelId="{956176DC-1D76-4B3B-9B85-DF835A018048}" type="presParOf" srcId="{9235DAD6-3A60-4090-BE3A-E23B4A5E5289}" destId="{F8264F7E-EECE-4224-BC28-B9400858CDB9}" srcOrd="5" destOrd="0" presId="urn:microsoft.com/office/officeart/2008/layout/HexagonCluster"/>
    <dgm:cxn modelId="{32A06373-D856-4D8A-A19B-CDE46A8AF29C}" type="presParOf" srcId="{F8264F7E-EECE-4224-BC28-B9400858CDB9}" destId="{6D0207EC-DA29-4278-8056-CECA3F671D5B}" srcOrd="0" destOrd="0" presId="urn:microsoft.com/office/officeart/2008/layout/HexagonCluster"/>
    <dgm:cxn modelId="{5FF1FE77-F5FA-45C0-8F28-9784D936141F}" type="presParOf" srcId="{9235DAD6-3A60-4090-BE3A-E23B4A5E5289}" destId="{61C9BF61-2C52-4501-B26E-6DC6578F9196}" srcOrd="6" destOrd="0" presId="urn:microsoft.com/office/officeart/2008/layout/HexagonCluster"/>
    <dgm:cxn modelId="{28792ECD-B629-4F4E-89B8-69778A14780A}" type="presParOf" srcId="{61C9BF61-2C52-4501-B26E-6DC6578F9196}" destId="{A0D16694-C4E3-46F0-A001-1FF44BE060CB}" srcOrd="0" destOrd="0" presId="urn:microsoft.com/office/officeart/2008/layout/HexagonCluster"/>
    <dgm:cxn modelId="{DB242A64-B63E-4B6E-A04C-C0E727FDBA9E}" type="presParOf" srcId="{9235DAD6-3A60-4090-BE3A-E23B4A5E5289}" destId="{021FDFC1-97F6-4BC7-9AAC-646776ACC89E}" srcOrd="7" destOrd="0" presId="urn:microsoft.com/office/officeart/2008/layout/HexagonCluster"/>
    <dgm:cxn modelId="{9A26A5BD-F76F-48E9-965C-DF6E66C5C93B}" type="presParOf" srcId="{021FDFC1-97F6-4BC7-9AAC-646776ACC89E}" destId="{6A2D47F2-AD14-47C5-B1A3-EB49CED6DD3A}" srcOrd="0" destOrd="0" presId="urn:microsoft.com/office/officeart/2008/layout/HexagonCluster"/>
    <dgm:cxn modelId="{BB3C8270-37A9-4E81-882F-7C7D05A1A60C}" type="presParOf" srcId="{9235DAD6-3A60-4090-BE3A-E23B4A5E5289}" destId="{F7DA2FB8-0566-4B9A-B781-E501DD182BE1}" srcOrd="8" destOrd="0" presId="urn:microsoft.com/office/officeart/2008/layout/HexagonCluster"/>
    <dgm:cxn modelId="{957A1AEB-5B60-4710-84FB-2747648791C3}" type="presParOf" srcId="{F7DA2FB8-0566-4B9A-B781-E501DD182BE1}" destId="{73825BC7-7733-412A-865F-41175FA2009D}" srcOrd="0" destOrd="0" presId="urn:microsoft.com/office/officeart/2008/layout/HexagonCluster"/>
    <dgm:cxn modelId="{BBCD44C3-C064-4298-AFD0-E7C33130C83B}" type="presParOf" srcId="{9235DAD6-3A60-4090-BE3A-E23B4A5E5289}" destId="{64D5EF19-34D6-45C2-8FFF-6C4E55822A37}" srcOrd="9" destOrd="0" presId="urn:microsoft.com/office/officeart/2008/layout/HexagonCluster"/>
    <dgm:cxn modelId="{AFD7C3CA-EE0D-4094-AAC8-BA3929DCB7E9}" type="presParOf" srcId="{64D5EF19-34D6-45C2-8FFF-6C4E55822A37}" destId="{4E89AE33-09F0-40C3-8A39-97280E5E6640}" srcOrd="0" destOrd="0" presId="urn:microsoft.com/office/officeart/2008/layout/HexagonCluster"/>
    <dgm:cxn modelId="{EDE18823-CA1C-4A16-9EBD-26D7027B4E7E}" type="presParOf" srcId="{9235DAD6-3A60-4090-BE3A-E23B4A5E5289}" destId="{B1BFDFF5-B08A-4B4E-937D-600EA21CA099}" srcOrd="10" destOrd="0" presId="urn:microsoft.com/office/officeart/2008/layout/HexagonCluster"/>
    <dgm:cxn modelId="{7CC326DC-054B-4F83-9349-FD2F26C51DDA}" type="presParOf" srcId="{B1BFDFF5-B08A-4B4E-937D-600EA21CA099}" destId="{321EA0DE-89EC-4B67-A017-6ED9F04BA0D0}" srcOrd="0" destOrd="0" presId="urn:microsoft.com/office/officeart/2008/layout/HexagonCluster"/>
    <dgm:cxn modelId="{F32F9308-9F6A-4ADB-8E62-ADAE39680551}" type="presParOf" srcId="{9235DAD6-3A60-4090-BE3A-E23B4A5E5289}" destId="{AA395CCB-CC6F-41B3-A001-95B5448AE9FB}" srcOrd="11" destOrd="0" presId="urn:microsoft.com/office/officeart/2008/layout/HexagonCluster"/>
    <dgm:cxn modelId="{7B8B7647-2D47-4D18-8C8B-DBE98CEE2997}" type="presParOf" srcId="{AA395CCB-CC6F-41B3-A001-95B5448AE9FB}" destId="{80EE4AAD-0786-415A-8A43-22775172F673}"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CE014E-DB2D-47A6-86F4-700744BA19E2}" type="doc">
      <dgm:prSet loTypeId="urn:microsoft.com/office/officeart/2008/layout/AscendingPictureAccentProcess" loCatId="process" qsTypeId="urn:microsoft.com/office/officeart/2005/8/quickstyle/simple4" qsCatId="simple" csTypeId="urn:microsoft.com/office/officeart/2005/8/colors/colorful4" csCatId="colorful" phldr="1"/>
      <dgm:spPr/>
      <dgm:t>
        <a:bodyPr rtlCol="0"/>
        <a:lstStyle/>
        <a:p>
          <a:pPr rtl="0"/>
          <a:endParaRPr lang="en-US"/>
        </a:p>
      </dgm:t>
    </dgm:pt>
    <dgm:pt modelId="{D5E789D9-D9A2-45AC-BAF9-1308191BA789}">
      <dgm:prSet/>
      <dgm:spPr>
        <a:xfrm>
          <a:off x="252682" y="1607734"/>
          <a:ext cx="1293870" cy="438472"/>
        </a:xfrm>
      </dgm:spPr>
      <dgm:t>
        <a:bodyPr rtlCol="0"/>
        <a:lstStyle/>
        <a:p>
          <a:pPr rtl="0"/>
          <a:r>
            <a:rPr lang="uk-UA" noProof="1">
              <a:latin typeface="Ubuntu"/>
              <a:ea typeface="+mn-ea"/>
              <a:cs typeface="+mn-cs"/>
            </a:rPr>
            <a:t>1 крок</a:t>
          </a:r>
          <a:endParaRPr lang="ru-RU" noProof="1">
            <a:latin typeface="Ubuntu"/>
            <a:ea typeface="+mn-ea"/>
            <a:cs typeface="+mn-cs"/>
          </a:endParaRPr>
        </a:p>
      </dgm:t>
    </dgm:pt>
    <dgm:pt modelId="{6D2538D1-07F6-4AD0-A180-0652C7ED8A0F}" type="parTrans" cxnId="{D2E2B977-38C3-4B6F-ABF6-6DF60DD5A34A}">
      <dgm:prSet/>
      <dgm:spPr/>
      <dgm:t>
        <a:bodyPr rtlCol="0"/>
        <a:lstStyle/>
        <a:p>
          <a:pPr rtl="0"/>
          <a:endParaRPr lang="ru-RU" noProof="1"/>
        </a:p>
      </dgm:t>
    </dgm:pt>
    <dgm:pt modelId="{A9AFE83E-6D8C-4421-B047-95AE8E9BCF60}" type="sibTrans" cxnId="{D2E2B977-38C3-4B6F-ABF6-6DF60DD5A34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glow rad="63500">
            <a:schemeClr val="accent3">
              <a:satMod val="175000"/>
              <a:alpha val="40000"/>
            </a:schemeClr>
          </a:glow>
        </a:effectLst>
      </dgm:spPr>
      <dgm:t>
        <a:bodyPr rtlCol="0"/>
        <a:lstStyle/>
        <a:p>
          <a:pPr rtl="0"/>
          <a:endParaRPr lang="ru-RU" noProof="1"/>
        </a:p>
      </dgm:t>
    </dgm:pt>
    <dgm:pt modelId="{8995164A-B2E1-4D50-9BDF-8B1F485C4209}">
      <dgm:prSet/>
      <dgm:spPr>
        <a:xfrm>
          <a:off x="2049724" y="1607734"/>
          <a:ext cx="1293870" cy="438472"/>
        </a:xfrm>
      </dgm:spPr>
      <dgm:t>
        <a:bodyPr rtlCol="0"/>
        <a:lstStyle/>
        <a:p>
          <a:pPr rtl="0"/>
          <a:r>
            <a:rPr lang="uk-UA" noProof="1">
              <a:latin typeface="Ubuntu"/>
              <a:ea typeface="+mn-ea"/>
              <a:cs typeface="+mn-cs"/>
            </a:rPr>
            <a:t>2 крок</a:t>
          </a:r>
          <a:endParaRPr lang="ru-RU" noProof="1">
            <a:latin typeface="Ubuntu"/>
            <a:ea typeface="+mn-ea"/>
            <a:cs typeface="+mn-cs"/>
          </a:endParaRPr>
        </a:p>
      </dgm:t>
    </dgm:pt>
    <dgm:pt modelId="{3BFA6CDF-23F9-4663-9B2D-E043E53E6291}" type="parTrans" cxnId="{C3B84390-2EDA-4BE1-A687-EB7CA7F66BD1}">
      <dgm:prSet/>
      <dgm:spPr/>
      <dgm:t>
        <a:bodyPr rtlCol="0"/>
        <a:lstStyle/>
        <a:p>
          <a:pPr rtl="0"/>
          <a:endParaRPr lang="ru-RU" noProof="1"/>
        </a:p>
      </dgm:t>
    </dgm:pt>
    <dgm:pt modelId="{28D1F382-4B8E-4620-AFD6-079E8F343E6C}" type="sibTrans" cxnId="{C3B84390-2EDA-4BE1-A687-EB7CA7F66BD1}">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effectLst>
          <a:glow rad="63500">
            <a:schemeClr val="accent6">
              <a:satMod val="175000"/>
              <a:alpha val="40000"/>
            </a:schemeClr>
          </a:glow>
        </a:effectLst>
      </dgm:spPr>
      <dgm:t>
        <a:bodyPr rtlCol="0"/>
        <a:lstStyle/>
        <a:p>
          <a:pPr rtl="0"/>
          <a:endParaRPr lang="ru-RU" noProof="1"/>
        </a:p>
      </dgm:t>
    </dgm:pt>
    <dgm:pt modelId="{D485112C-53F1-4CDF-942F-B3178A5D5DC8}">
      <dgm:prSet/>
      <dgm:spPr>
        <a:xfrm>
          <a:off x="3846766" y="1607734"/>
          <a:ext cx="1293870" cy="438472"/>
        </a:xfrm>
      </dgm:spPr>
      <dgm:t>
        <a:bodyPr rtlCol="0"/>
        <a:lstStyle/>
        <a:p>
          <a:pPr rtl="0"/>
          <a:r>
            <a:rPr lang="uk-UA" noProof="1">
              <a:latin typeface="Ubuntu"/>
              <a:ea typeface="+mn-ea"/>
              <a:cs typeface="+mn-cs"/>
            </a:rPr>
            <a:t>3 крок</a:t>
          </a:r>
          <a:endParaRPr lang="ru-RU" noProof="1">
            <a:latin typeface="Ubuntu"/>
            <a:ea typeface="+mn-ea"/>
            <a:cs typeface="+mn-cs"/>
          </a:endParaRPr>
        </a:p>
      </dgm:t>
    </dgm:pt>
    <dgm:pt modelId="{22ABC1AE-285A-4722-9410-15484FBDCFEB}" type="parTrans" cxnId="{85026580-A207-4714-B750-3885A510DE66}">
      <dgm:prSet/>
      <dgm:spPr/>
      <dgm:t>
        <a:bodyPr rtlCol="0"/>
        <a:lstStyle/>
        <a:p>
          <a:pPr rtl="0"/>
          <a:endParaRPr lang="ru-RU" noProof="1"/>
        </a:p>
      </dgm:t>
    </dgm:pt>
    <dgm:pt modelId="{B4B81C00-2857-479E-8B14-1A525E31343F}" type="sibTrans" cxnId="{85026580-A207-4714-B750-3885A510DE66}">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effectLst>
          <a:glow rad="63500">
            <a:schemeClr val="accent1">
              <a:satMod val="175000"/>
              <a:alpha val="40000"/>
            </a:schemeClr>
          </a:glow>
        </a:effectLst>
      </dgm:spPr>
      <dgm:t>
        <a:bodyPr rtlCol="0"/>
        <a:lstStyle/>
        <a:p>
          <a:pPr rtl="0"/>
          <a:endParaRPr lang="ru-RU" noProof="1"/>
        </a:p>
      </dgm:t>
    </dgm:pt>
    <dgm:pt modelId="{4491FF9F-1E44-4C36-BC2C-5B55ED600E79}">
      <dgm:prSet custT="1"/>
      <dgm:spPr>
        <a:xfrm>
          <a:off x="3595181" y="0"/>
          <a:ext cx="1797041" cy="1169261"/>
        </a:xfrm>
      </dgm:spPr>
      <dgm:t>
        <a:bodyPr rtlCol="0"/>
        <a:lstStyle/>
        <a:p>
          <a:pPr rtl="0"/>
          <a:r>
            <a:rPr lang="uk-UA" sz="1100" b="1" dirty="0">
              <a:solidFill>
                <a:srgbClr val="002060"/>
              </a:solidFill>
              <a:effectLst/>
              <a:latin typeface="Ubuntu"/>
              <a:cs typeface="Times New Roman" panose="02020603050405020304" pitchFamily="18" charset="0"/>
            </a:rPr>
            <a:t>Визначення необхідної кількості аналогів для бажаної точності оцінки</a:t>
          </a:r>
          <a:endParaRPr lang="ru-RU" sz="1100" b="1" noProof="1">
            <a:solidFill>
              <a:srgbClr val="002060"/>
            </a:solidFill>
            <a:effectLst/>
            <a:latin typeface="Ubuntu"/>
            <a:ea typeface="+mn-ea"/>
            <a:cs typeface="+mn-cs"/>
          </a:endParaRPr>
        </a:p>
      </dgm:t>
    </dgm:pt>
    <dgm:pt modelId="{C48EADD7-6584-4B55-A178-B27F9427FBFF}" type="parTrans" cxnId="{51BC6168-8189-4D31-A2D9-BDF517434D28}">
      <dgm:prSet/>
      <dgm:spPr/>
      <dgm:t>
        <a:bodyPr rtlCol="0"/>
        <a:lstStyle/>
        <a:p>
          <a:pPr rtl="0"/>
          <a:endParaRPr lang="ru-RU" noProof="1"/>
        </a:p>
      </dgm:t>
    </dgm:pt>
    <dgm:pt modelId="{3AF71B4F-B5EB-4800-9258-CB2378F73949}" type="sibTrans" cxnId="{51BC6168-8189-4D31-A2D9-BDF517434D28}">
      <dgm:prSet/>
      <dgm:spPr/>
      <dgm:t>
        <a:bodyPr rtlCol="0"/>
        <a:lstStyle/>
        <a:p>
          <a:pPr rtl="0"/>
          <a:endParaRPr lang="ru-RU" noProof="1"/>
        </a:p>
      </dgm:t>
    </dgm:pt>
    <dgm:pt modelId="{0AFD37A3-EF7C-4DA5-9C68-715F6E72E2DD}">
      <dgm:prSet/>
      <dgm:spPr>
        <a:xfrm>
          <a:off x="3846766" y="1607734"/>
          <a:ext cx="1293870" cy="438472"/>
        </a:xfrm>
      </dgm:spPr>
      <dgm:t>
        <a:bodyPr rtlCol="0"/>
        <a:lstStyle/>
        <a:p>
          <a:pPr rtl="0"/>
          <a:r>
            <a:rPr lang="uk-UA" noProof="1">
              <a:latin typeface="Ubuntu"/>
              <a:ea typeface="+mn-ea"/>
              <a:cs typeface="+mn-cs"/>
            </a:rPr>
            <a:t>4 крок</a:t>
          </a:r>
          <a:endParaRPr lang="ru-RU" noProof="1">
            <a:latin typeface="Ubuntu"/>
            <a:ea typeface="+mn-ea"/>
            <a:cs typeface="+mn-cs"/>
          </a:endParaRPr>
        </a:p>
      </dgm:t>
    </dgm:pt>
    <dgm:pt modelId="{05A12843-769A-4F6A-9EC7-8174EB8DF8C2}" type="parTrans" cxnId="{6E7D4380-7204-4DCC-964A-C6F69F74362A}">
      <dgm:prSet/>
      <dgm:spPr/>
      <dgm:t>
        <a:bodyPr/>
        <a:lstStyle/>
        <a:p>
          <a:endParaRPr lang="ru-RU"/>
        </a:p>
      </dgm:t>
    </dgm:pt>
    <dgm:pt modelId="{781704F6-C66E-494D-8505-46E2FC652A01}" type="sibTrans" cxnId="{6E7D4380-7204-4DCC-964A-C6F69F74362A}">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ru-RU"/>
        </a:p>
      </dgm:t>
    </dgm:pt>
    <dgm:pt modelId="{F91FEECD-D2F0-4066-A2CC-A1A54D3E6B97}">
      <dgm:prSet custT="1"/>
      <dgm:spPr>
        <a:xfrm>
          <a:off x="3595181" y="0"/>
          <a:ext cx="1797041" cy="1169261"/>
        </a:xfrm>
      </dgm:spPr>
      <dgm:t>
        <a:bodyPr rtlCol="0"/>
        <a:lstStyle/>
        <a:p>
          <a:r>
            <a:rPr lang="uk-UA" sz="1100" b="1" dirty="0">
              <a:solidFill>
                <a:srgbClr val="002060"/>
              </a:solidFill>
              <a:effectLst/>
              <a:latin typeface="Ubuntu"/>
              <a:cs typeface="Times New Roman" panose="02020603050405020304" pitchFamily="18" charset="0"/>
            </a:rPr>
            <a:t>Розпізнання характеристик аналогів і формування зведеної таблиці коригувань</a:t>
          </a:r>
          <a:endParaRPr lang="ru-RU" sz="1100" b="1" dirty="0">
            <a:solidFill>
              <a:srgbClr val="002060"/>
            </a:solidFill>
            <a:effectLst/>
            <a:latin typeface="Ubuntu"/>
          </a:endParaRPr>
        </a:p>
      </dgm:t>
    </dgm:pt>
    <dgm:pt modelId="{3615C6F0-CA36-4A33-82D2-2835D5840478}" type="parTrans" cxnId="{76EA10D3-64AB-4397-9C61-B7607B798E14}">
      <dgm:prSet/>
      <dgm:spPr/>
      <dgm:t>
        <a:bodyPr/>
        <a:lstStyle/>
        <a:p>
          <a:endParaRPr lang="ru-RU"/>
        </a:p>
      </dgm:t>
    </dgm:pt>
    <dgm:pt modelId="{CC51C309-8EAD-451C-A9CA-A27DEB503FC0}" type="sibTrans" cxnId="{76EA10D3-64AB-4397-9C61-B7607B798E14}">
      <dgm:prSet/>
      <dgm:spPr/>
      <dgm:t>
        <a:bodyPr/>
        <a:lstStyle/>
        <a:p>
          <a:endParaRPr lang="ru-RU"/>
        </a:p>
      </dgm:t>
    </dgm:pt>
    <dgm:pt modelId="{416E378A-A98D-4BE8-9B7F-D5932A5EB122}">
      <dgm:prSet/>
      <dgm:spPr>
        <a:xfrm>
          <a:off x="2049724" y="1607734"/>
          <a:ext cx="1293870" cy="438472"/>
        </a:xfrm>
      </dgm:spPr>
      <dgm:t>
        <a:bodyPr rtlCol="0"/>
        <a:lstStyle/>
        <a:p>
          <a:pPr rtl="0"/>
          <a:r>
            <a:rPr lang="uk-UA" noProof="1">
              <a:latin typeface="Ubuntu"/>
              <a:ea typeface="+mn-ea"/>
              <a:cs typeface="+mn-cs"/>
            </a:rPr>
            <a:t>5 крок</a:t>
          </a:r>
          <a:endParaRPr lang="ru-RU" noProof="1">
            <a:latin typeface="Ubuntu"/>
            <a:ea typeface="+mn-ea"/>
            <a:cs typeface="+mn-cs"/>
          </a:endParaRPr>
        </a:p>
      </dgm:t>
    </dgm:pt>
    <dgm:pt modelId="{DA98C66B-A1DA-4668-A456-C8109EDC8D45}" type="parTrans" cxnId="{42F36517-9F82-438F-ACCE-76D0B217FE18}">
      <dgm:prSet/>
      <dgm:spPr/>
      <dgm:t>
        <a:bodyPr/>
        <a:lstStyle/>
        <a:p>
          <a:endParaRPr lang="ru-RU"/>
        </a:p>
      </dgm:t>
    </dgm:pt>
    <dgm:pt modelId="{A932A22C-769F-4391-B8E0-8519C3406752}" type="sibTrans" cxnId="{42F36517-9F82-438F-ACCE-76D0B217FE18}">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6000" r="-16000"/>
          </a:stretch>
        </a:blipFill>
        <a:effectLst>
          <a:glow rad="63500">
            <a:schemeClr val="accent2">
              <a:satMod val="175000"/>
              <a:alpha val="40000"/>
            </a:schemeClr>
          </a:glow>
        </a:effectLst>
      </dgm:spPr>
      <dgm:t>
        <a:bodyPr/>
        <a:lstStyle/>
        <a:p>
          <a:endParaRPr lang="ru-RU"/>
        </a:p>
      </dgm:t>
    </dgm:pt>
    <dgm:pt modelId="{2DEC6B41-69F4-41B2-A3CB-26EC9DC8ED82}">
      <dgm:prSet custT="1"/>
      <dgm:spPr>
        <a:xfrm>
          <a:off x="1798139" y="2484679"/>
          <a:ext cx="1797041" cy="1169261"/>
        </a:xfrm>
      </dgm:spPr>
      <dgm:t>
        <a:bodyPr rtlCol="0"/>
        <a:lstStyle/>
        <a:p>
          <a:pPr rtl="0"/>
          <a:r>
            <a:rPr lang="uk-UA" sz="1100" b="1" dirty="0">
              <a:solidFill>
                <a:srgbClr val="002060"/>
              </a:solidFill>
              <a:effectLst/>
              <a:latin typeface="Ubuntu"/>
              <a:cs typeface="Times New Roman" panose="02020603050405020304" pitchFamily="18" charset="0"/>
            </a:rPr>
            <a:t>Побудова графіку статистичного розподілу</a:t>
          </a:r>
          <a:endParaRPr lang="ru-RU" sz="1100" b="1" noProof="1">
            <a:solidFill>
              <a:srgbClr val="002060"/>
            </a:solidFill>
            <a:effectLst/>
            <a:latin typeface="Ubuntu"/>
            <a:ea typeface="+mn-ea"/>
            <a:cs typeface="Times New Roman" panose="02020603050405020304" pitchFamily="18" charset="0"/>
          </a:endParaRPr>
        </a:p>
      </dgm:t>
    </dgm:pt>
    <dgm:pt modelId="{DA894E3B-E6FA-45E9-B54C-36391019C8E5}" type="parTrans" cxnId="{76E6DBC7-53D3-4BD4-B936-2809B1650211}">
      <dgm:prSet/>
      <dgm:spPr/>
      <dgm:t>
        <a:bodyPr/>
        <a:lstStyle/>
        <a:p>
          <a:endParaRPr lang="ru-RU"/>
        </a:p>
      </dgm:t>
    </dgm:pt>
    <dgm:pt modelId="{AB38E1B3-318A-41C0-8935-C93D62074C31}" type="sibTrans" cxnId="{76E6DBC7-53D3-4BD4-B936-2809B1650211}">
      <dgm:prSet/>
      <dgm:spPr/>
      <dgm:t>
        <a:bodyPr/>
        <a:lstStyle/>
        <a:p>
          <a:endParaRPr lang="ru-RU"/>
        </a:p>
      </dgm:t>
    </dgm:pt>
    <dgm:pt modelId="{98E80972-BB50-4285-817F-8150DE20A0E7}">
      <dgm:prSet/>
      <dgm:spPr>
        <a:xfrm>
          <a:off x="3846766" y="1607734"/>
          <a:ext cx="1293870" cy="438472"/>
        </a:xfrm>
      </dgm:spPr>
      <dgm:t>
        <a:bodyPr rtlCol="0"/>
        <a:lstStyle/>
        <a:p>
          <a:pPr rtl="0"/>
          <a:r>
            <a:rPr lang="uk-UA" noProof="1">
              <a:latin typeface="Ubuntu"/>
              <a:ea typeface="+mn-ea"/>
              <a:cs typeface="+mn-cs"/>
            </a:rPr>
            <a:t>6 крок</a:t>
          </a:r>
          <a:endParaRPr lang="ru-RU" noProof="1">
            <a:latin typeface="Ubuntu"/>
            <a:ea typeface="+mn-ea"/>
            <a:cs typeface="+mn-cs"/>
          </a:endParaRPr>
        </a:p>
      </dgm:t>
    </dgm:pt>
    <dgm:pt modelId="{2E57B218-011A-4ADD-819D-ACAE614BECE4}" type="parTrans" cxnId="{31FFD147-CD36-43D7-9263-F62B8DC112D0}">
      <dgm:prSet/>
      <dgm:spPr/>
      <dgm:t>
        <a:bodyPr/>
        <a:lstStyle/>
        <a:p>
          <a:endParaRPr lang="ru-RU"/>
        </a:p>
      </dgm:t>
    </dgm:pt>
    <dgm:pt modelId="{862892F8-62E5-437E-AD10-3B3B129628A0}" type="sibTrans" cxnId="{31FFD147-CD36-43D7-9263-F62B8DC112D0}">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effectLst>
          <a:glow rad="63500">
            <a:schemeClr val="accent5">
              <a:satMod val="175000"/>
              <a:alpha val="40000"/>
            </a:schemeClr>
          </a:glow>
        </a:effectLst>
      </dgm:spPr>
      <dgm:t>
        <a:bodyPr/>
        <a:lstStyle/>
        <a:p>
          <a:endParaRPr lang="ru-RU"/>
        </a:p>
      </dgm:t>
    </dgm:pt>
    <dgm:pt modelId="{859C9D89-6102-45F8-837E-CF5DB8DA4390}">
      <dgm:prSet custT="1"/>
      <dgm:spPr>
        <a:xfrm>
          <a:off x="3595181" y="0"/>
          <a:ext cx="1797041" cy="1169261"/>
        </a:xfrm>
      </dgm:spPr>
      <dgm:t>
        <a:bodyPr rtlCol="0"/>
        <a:lstStyle/>
        <a:p>
          <a:pPr rtl="0"/>
          <a:r>
            <a:rPr lang="uk-UA" sz="1100" b="1" noProof="1">
              <a:solidFill>
                <a:srgbClr val="002060"/>
              </a:solidFill>
              <a:effectLst/>
              <a:latin typeface="Ubuntu"/>
              <a:ea typeface="+mn-ea"/>
              <a:cs typeface="Times New Roman" panose="02020603050405020304" pitchFamily="18" charset="0"/>
            </a:rPr>
            <a:t>Позначення цінових кластерів і аналогів на карті</a:t>
          </a:r>
          <a:endParaRPr lang="ru-RU" sz="1100" b="1" noProof="1">
            <a:solidFill>
              <a:srgbClr val="002060"/>
            </a:solidFill>
            <a:effectLst/>
            <a:latin typeface="Ubuntu"/>
            <a:ea typeface="+mn-ea"/>
            <a:cs typeface="Times New Roman" panose="02020603050405020304" pitchFamily="18" charset="0"/>
          </a:endParaRPr>
        </a:p>
      </dgm:t>
    </dgm:pt>
    <dgm:pt modelId="{BC6DAB56-6601-4D22-995E-79141AE327E0}" type="parTrans" cxnId="{DC69C4BB-2D41-4130-BB2D-3BAF28F897FD}">
      <dgm:prSet/>
      <dgm:spPr/>
      <dgm:t>
        <a:bodyPr/>
        <a:lstStyle/>
        <a:p>
          <a:endParaRPr lang="ru-RU"/>
        </a:p>
      </dgm:t>
    </dgm:pt>
    <dgm:pt modelId="{26CAD8D7-8C35-4627-9344-C1BEEE54C025}" type="sibTrans" cxnId="{DC69C4BB-2D41-4130-BB2D-3BAF28F897FD}">
      <dgm:prSet/>
      <dgm:spPr/>
      <dgm:t>
        <a:bodyPr/>
        <a:lstStyle/>
        <a:p>
          <a:endParaRPr lang="ru-RU"/>
        </a:p>
      </dgm:t>
    </dgm:pt>
    <dgm:pt modelId="{9375F1C1-AAB2-4328-8ADE-AFE3BAB67853}">
      <dgm:prSet/>
      <dgm:spPr>
        <a:xfrm>
          <a:off x="3846766" y="1607734"/>
          <a:ext cx="1293870" cy="438472"/>
        </a:xfrm>
      </dgm:spPr>
      <dgm:t>
        <a:bodyPr rtlCol="0"/>
        <a:lstStyle/>
        <a:p>
          <a:pPr rtl="0"/>
          <a:r>
            <a:rPr lang="uk-UA" noProof="1">
              <a:latin typeface="Ubuntu"/>
              <a:ea typeface="+mn-ea"/>
              <a:cs typeface="+mn-cs"/>
            </a:rPr>
            <a:t>7 крок</a:t>
          </a:r>
          <a:endParaRPr lang="ru-RU" noProof="1">
            <a:latin typeface="Ubuntu"/>
            <a:ea typeface="+mn-ea"/>
            <a:cs typeface="+mn-cs"/>
          </a:endParaRPr>
        </a:p>
      </dgm:t>
    </dgm:pt>
    <dgm:pt modelId="{2F98427D-C391-4938-94D8-D2415F4506FD}" type="parTrans" cxnId="{962C08C0-2B35-4F57-8925-7A0AF443198E}">
      <dgm:prSet/>
      <dgm:spPr/>
      <dgm:t>
        <a:bodyPr/>
        <a:lstStyle/>
        <a:p>
          <a:endParaRPr lang="ru-RU"/>
        </a:p>
      </dgm:t>
    </dgm:pt>
    <dgm:pt modelId="{B8E55296-6B87-4A38-916D-4FF63A1F1E7E}" type="sibTrans" cxnId="{962C08C0-2B35-4F57-8925-7A0AF443198E}">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effectLst>
          <a:glow rad="63500">
            <a:schemeClr val="accent1">
              <a:satMod val="175000"/>
              <a:alpha val="40000"/>
            </a:schemeClr>
          </a:glow>
        </a:effectLst>
      </dgm:spPr>
      <dgm:t>
        <a:bodyPr/>
        <a:lstStyle/>
        <a:p>
          <a:endParaRPr lang="ru-RU"/>
        </a:p>
      </dgm:t>
    </dgm:pt>
    <dgm:pt modelId="{FE9E3515-0BC0-461C-B673-CD3C5B9E3F52}">
      <dgm:prSet custT="1"/>
      <dgm:spPr>
        <a:xfrm>
          <a:off x="3595181" y="0"/>
          <a:ext cx="1797041" cy="1169261"/>
        </a:xfrm>
      </dgm:spPr>
      <dgm:t>
        <a:bodyPr rtlCol="0"/>
        <a:lstStyle/>
        <a:p>
          <a:r>
            <a:rPr lang="uk-UA" sz="1100" b="1" dirty="0">
              <a:solidFill>
                <a:srgbClr val="002060"/>
              </a:solidFill>
              <a:effectLst/>
              <a:latin typeface="Ubuntu"/>
              <a:cs typeface="Times New Roman" panose="02020603050405020304" pitchFamily="18" charset="0"/>
            </a:rPr>
            <a:t>Формування висновку по ціні об'єкту та автоматичне складання звіту</a:t>
          </a:r>
          <a:endParaRPr lang="ru-RU" sz="1100" b="1" dirty="0">
            <a:solidFill>
              <a:srgbClr val="002060"/>
            </a:solidFill>
            <a:effectLst/>
            <a:latin typeface="Ubuntu"/>
          </a:endParaRPr>
        </a:p>
      </dgm:t>
    </dgm:pt>
    <dgm:pt modelId="{7EF25EB3-5365-4919-99D0-EDA47C34976D}" type="parTrans" cxnId="{797FE0B4-C279-45B2-855B-0D6946C7E909}">
      <dgm:prSet/>
      <dgm:spPr/>
      <dgm:t>
        <a:bodyPr/>
        <a:lstStyle/>
        <a:p>
          <a:endParaRPr lang="ru-RU"/>
        </a:p>
      </dgm:t>
    </dgm:pt>
    <dgm:pt modelId="{FB7DA281-E087-40E7-9635-E75E5BFCB090}" type="sibTrans" cxnId="{797FE0B4-C279-45B2-855B-0D6946C7E909}">
      <dgm:prSet/>
      <dgm:spPr/>
      <dgm:t>
        <a:bodyPr/>
        <a:lstStyle/>
        <a:p>
          <a:endParaRPr lang="ru-RU"/>
        </a:p>
      </dgm:t>
    </dgm:pt>
    <dgm:pt modelId="{47EAC16E-AC39-45F6-B4E8-84B68C6ACCC2}">
      <dgm:prSet custT="1"/>
      <dgm:spPr>
        <a:xfrm>
          <a:off x="1798139" y="2484679"/>
          <a:ext cx="1797041" cy="1169261"/>
        </a:xfrm>
      </dgm:spPr>
      <dgm:t>
        <a:bodyPr rtlCol="0"/>
        <a:lstStyle/>
        <a:p>
          <a:pPr rtl="0"/>
          <a:r>
            <a:rPr lang="uk-UA" sz="1100" b="1" dirty="0">
              <a:solidFill>
                <a:srgbClr val="002060"/>
              </a:solidFill>
              <a:effectLst/>
              <a:latin typeface="Ubuntu"/>
              <a:cs typeface="Times New Roman" panose="02020603050405020304" pitchFamily="18" charset="0"/>
            </a:rPr>
            <a:t>Перевірка якості знайдених пропозицій</a:t>
          </a:r>
          <a:endParaRPr lang="ru-RU" sz="1100" b="1" noProof="1">
            <a:solidFill>
              <a:srgbClr val="002060"/>
            </a:solidFill>
            <a:effectLst/>
            <a:latin typeface="Ubuntu"/>
            <a:ea typeface="+mn-ea"/>
            <a:cs typeface="+mn-cs"/>
          </a:endParaRPr>
        </a:p>
      </dgm:t>
    </dgm:pt>
    <dgm:pt modelId="{DC96452D-EDE6-4BD3-8C45-4F9F9CCC7D55}" type="sibTrans" cxnId="{40840618-55C4-4477-B692-0C7455559239}">
      <dgm:prSet/>
      <dgm:spPr/>
      <dgm:t>
        <a:bodyPr rtlCol="0"/>
        <a:lstStyle/>
        <a:p>
          <a:pPr rtl="0"/>
          <a:endParaRPr lang="ru-RU" noProof="1"/>
        </a:p>
      </dgm:t>
    </dgm:pt>
    <dgm:pt modelId="{BBD28229-8D64-4860-AED0-41D2066FCD99}" type="parTrans" cxnId="{40840618-55C4-4477-B692-0C7455559239}">
      <dgm:prSet/>
      <dgm:spPr/>
      <dgm:t>
        <a:bodyPr rtlCol="0"/>
        <a:lstStyle/>
        <a:p>
          <a:pPr rtl="0"/>
          <a:endParaRPr lang="ru-RU" noProof="1"/>
        </a:p>
      </dgm:t>
    </dgm:pt>
    <dgm:pt modelId="{E1E0C50E-73C0-4257-9C39-B671885BAC98}">
      <dgm:prSet custT="1"/>
      <dgm:spPr>
        <a:xfrm>
          <a:off x="1097" y="0"/>
          <a:ext cx="1797041" cy="1169261"/>
        </a:xfrm>
      </dgm:spPr>
      <dgm:t>
        <a:bodyPr rtlCol="0"/>
        <a:lstStyle/>
        <a:p>
          <a:pPr algn="l" rtl="0"/>
          <a:r>
            <a:rPr lang="uk-UA" sz="1100" b="1" dirty="0">
              <a:solidFill>
                <a:srgbClr val="002060"/>
              </a:solidFill>
              <a:effectLst/>
              <a:latin typeface="Ubuntu"/>
              <a:cs typeface="Times New Roman" panose="02020603050405020304" pitchFamily="18" charset="0"/>
            </a:rPr>
            <a:t>Розпізнання об'єкта оцінки</a:t>
          </a:r>
          <a:r>
            <a:rPr lang="en-US" sz="1100" b="1" dirty="0">
              <a:solidFill>
                <a:srgbClr val="002060"/>
              </a:solidFill>
              <a:effectLst/>
              <a:latin typeface="Ubuntu"/>
              <a:cs typeface="Times New Roman" panose="02020603050405020304" pitchFamily="18" charset="0"/>
            </a:rPr>
            <a:t> </a:t>
          </a:r>
          <a:r>
            <a:rPr lang="uk-UA" sz="1100" b="1" dirty="0">
              <a:solidFill>
                <a:srgbClr val="002060"/>
              </a:solidFill>
              <a:effectLst/>
              <a:latin typeface="Ubuntu"/>
              <a:cs typeface="Times New Roman" panose="02020603050405020304" pitchFamily="18" charset="0"/>
            </a:rPr>
            <a:t>і пошук аналогічних пропозицій в базі</a:t>
          </a:r>
          <a:endParaRPr lang="ru-RU" sz="1100" b="1" noProof="1">
            <a:solidFill>
              <a:srgbClr val="002060"/>
            </a:solidFill>
            <a:effectLst/>
            <a:latin typeface="Ubuntu"/>
            <a:ea typeface="+mn-ea"/>
            <a:cs typeface="+mn-cs"/>
          </a:endParaRPr>
        </a:p>
      </dgm:t>
    </dgm:pt>
    <dgm:pt modelId="{B5361973-B6A4-4EEE-9E68-57D97A89887D}" type="sibTrans" cxnId="{D1991ACA-DCBF-4823-ADED-C9E347102AC5}">
      <dgm:prSet/>
      <dgm:spPr/>
      <dgm:t>
        <a:bodyPr rtlCol="0"/>
        <a:lstStyle/>
        <a:p>
          <a:pPr rtl="0"/>
          <a:endParaRPr lang="ru-RU" noProof="1"/>
        </a:p>
      </dgm:t>
    </dgm:pt>
    <dgm:pt modelId="{265FF296-A501-4605-A529-6339EC9F44E3}" type="parTrans" cxnId="{D1991ACA-DCBF-4823-ADED-C9E347102AC5}">
      <dgm:prSet/>
      <dgm:spPr/>
      <dgm:t>
        <a:bodyPr rtlCol="0"/>
        <a:lstStyle/>
        <a:p>
          <a:pPr rtl="0"/>
          <a:endParaRPr lang="ru-RU" noProof="1"/>
        </a:p>
      </dgm:t>
    </dgm:pt>
    <dgm:pt modelId="{40639BFE-98B6-4C45-A2FC-BB1E19D398EE}" type="pres">
      <dgm:prSet presAssocID="{9FCE014E-DB2D-47A6-86F4-700744BA19E2}" presName="Name0" presStyleCnt="0">
        <dgm:presLayoutVars>
          <dgm:chMax val="7"/>
          <dgm:chPref val="7"/>
          <dgm:dir/>
        </dgm:presLayoutVars>
      </dgm:prSet>
      <dgm:spPr/>
    </dgm:pt>
    <dgm:pt modelId="{AC640154-45F0-439A-A38F-18C5485633EE}" type="pres">
      <dgm:prSet presAssocID="{9FCE014E-DB2D-47A6-86F4-700744BA19E2}" presName="dot1" presStyleLbl="alignNode1" presStyleIdx="0" presStyleCnt="18"/>
      <dgm:spPr/>
    </dgm:pt>
    <dgm:pt modelId="{2D180902-4FB2-4607-A22B-99065449985C}" type="pres">
      <dgm:prSet presAssocID="{9FCE014E-DB2D-47A6-86F4-700744BA19E2}" presName="dot2" presStyleLbl="alignNode1" presStyleIdx="1" presStyleCnt="18"/>
      <dgm:spPr/>
    </dgm:pt>
    <dgm:pt modelId="{3BBE2B2A-EEEC-4B23-816A-61E35643F18B}" type="pres">
      <dgm:prSet presAssocID="{9FCE014E-DB2D-47A6-86F4-700744BA19E2}" presName="dot3" presStyleLbl="alignNode1" presStyleIdx="2" presStyleCnt="18"/>
      <dgm:spPr/>
    </dgm:pt>
    <dgm:pt modelId="{BAB0CB42-997D-467C-A435-C8F8B9282A9E}" type="pres">
      <dgm:prSet presAssocID="{9FCE014E-DB2D-47A6-86F4-700744BA19E2}" presName="dot4" presStyleLbl="alignNode1" presStyleIdx="3" presStyleCnt="18"/>
      <dgm:spPr/>
    </dgm:pt>
    <dgm:pt modelId="{E019524D-FEF8-46F4-829E-5DE78FCAD891}" type="pres">
      <dgm:prSet presAssocID="{9FCE014E-DB2D-47A6-86F4-700744BA19E2}" presName="dot5" presStyleLbl="alignNode1" presStyleIdx="4" presStyleCnt="18"/>
      <dgm:spPr/>
    </dgm:pt>
    <dgm:pt modelId="{4FCB9EF6-72B7-462B-951C-BDD5AB04B4DB}" type="pres">
      <dgm:prSet presAssocID="{9FCE014E-DB2D-47A6-86F4-700744BA19E2}" presName="dot6" presStyleLbl="alignNode1" presStyleIdx="5" presStyleCnt="18"/>
      <dgm:spPr/>
    </dgm:pt>
    <dgm:pt modelId="{641E1C52-7ECD-4097-9EB9-CBE91B411C17}" type="pres">
      <dgm:prSet presAssocID="{9FCE014E-DB2D-47A6-86F4-700744BA19E2}" presName="dot7" presStyleLbl="alignNode1" presStyleIdx="6" presStyleCnt="18"/>
      <dgm:spPr/>
    </dgm:pt>
    <dgm:pt modelId="{7601513F-964D-4F89-AE32-F5162476ADB0}" type="pres">
      <dgm:prSet presAssocID="{9FCE014E-DB2D-47A6-86F4-700744BA19E2}" presName="dot8" presStyleLbl="alignNode1" presStyleIdx="7" presStyleCnt="18"/>
      <dgm:spPr/>
    </dgm:pt>
    <dgm:pt modelId="{EDB04327-CB96-4F71-BEAB-65B2C6F70B67}" type="pres">
      <dgm:prSet presAssocID="{9FCE014E-DB2D-47A6-86F4-700744BA19E2}" presName="dot9" presStyleLbl="alignNode1" presStyleIdx="8" presStyleCnt="18"/>
      <dgm:spPr/>
    </dgm:pt>
    <dgm:pt modelId="{679FF5C4-F32F-4761-9B18-7D7F5183381C}" type="pres">
      <dgm:prSet presAssocID="{9FCE014E-DB2D-47A6-86F4-700744BA19E2}" presName="dot10" presStyleLbl="alignNode1" presStyleIdx="9" presStyleCnt="18"/>
      <dgm:spPr/>
    </dgm:pt>
    <dgm:pt modelId="{C84C0B6A-FB42-43CE-92AF-686CBA7FD73D}" type="pres">
      <dgm:prSet presAssocID="{9FCE014E-DB2D-47A6-86F4-700744BA19E2}" presName="dot11" presStyleLbl="alignNode1" presStyleIdx="10" presStyleCnt="18"/>
      <dgm:spPr/>
    </dgm:pt>
    <dgm:pt modelId="{2A515ADF-4697-43EB-868C-EDB5E75D264B}" type="pres">
      <dgm:prSet presAssocID="{9FCE014E-DB2D-47A6-86F4-700744BA19E2}" presName="dotArrow1" presStyleLbl="alignNode1" presStyleIdx="11" presStyleCnt="18"/>
      <dgm:spPr/>
    </dgm:pt>
    <dgm:pt modelId="{BD3708C2-2EDF-4439-9B90-8D301F7F3401}" type="pres">
      <dgm:prSet presAssocID="{9FCE014E-DB2D-47A6-86F4-700744BA19E2}" presName="dotArrow2" presStyleLbl="alignNode1" presStyleIdx="12" presStyleCnt="18"/>
      <dgm:spPr/>
    </dgm:pt>
    <dgm:pt modelId="{0A121BB1-5075-4478-8F37-4C6EAE69299A}" type="pres">
      <dgm:prSet presAssocID="{9FCE014E-DB2D-47A6-86F4-700744BA19E2}" presName="dotArrow3" presStyleLbl="alignNode1" presStyleIdx="13" presStyleCnt="18"/>
      <dgm:spPr/>
    </dgm:pt>
    <dgm:pt modelId="{A6B36886-7539-49BC-8330-BB612DA60A7E}" type="pres">
      <dgm:prSet presAssocID="{9FCE014E-DB2D-47A6-86F4-700744BA19E2}" presName="dotArrow4" presStyleLbl="alignNode1" presStyleIdx="14" presStyleCnt="18"/>
      <dgm:spPr/>
    </dgm:pt>
    <dgm:pt modelId="{855F0E35-BF63-41B3-8487-B8A78B129726}" type="pres">
      <dgm:prSet presAssocID="{9FCE014E-DB2D-47A6-86F4-700744BA19E2}" presName="dotArrow5" presStyleLbl="alignNode1" presStyleIdx="15" presStyleCnt="18"/>
      <dgm:spPr/>
    </dgm:pt>
    <dgm:pt modelId="{1B3F6F5B-EDC9-4A83-9BE4-CF4D799CF2EB}" type="pres">
      <dgm:prSet presAssocID="{9FCE014E-DB2D-47A6-86F4-700744BA19E2}" presName="dotArrow6" presStyleLbl="alignNode1" presStyleIdx="16" presStyleCnt="18"/>
      <dgm:spPr/>
    </dgm:pt>
    <dgm:pt modelId="{C3632F7D-208B-49C9-9893-D5E91AD2A564}" type="pres">
      <dgm:prSet presAssocID="{9FCE014E-DB2D-47A6-86F4-700744BA19E2}" presName="dotArrow7" presStyleLbl="alignNode1" presStyleIdx="17" presStyleCnt="18"/>
      <dgm:spPr/>
    </dgm:pt>
    <dgm:pt modelId="{5A3867E6-0BFE-4545-B699-5F684783CC5C}" type="pres">
      <dgm:prSet presAssocID="{D5E789D9-D9A2-45AC-BAF9-1308191BA789}" presName="parTx1" presStyleLbl="node1" presStyleIdx="0" presStyleCnt="7"/>
      <dgm:spPr/>
    </dgm:pt>
    <dgm:pt modelId="{B66213E7-1FD6-42CC-8580-C581E5E84F0D}" type="pres">
      <dgm:prSet presAssocID="{D5E789D9-D9A2-45AC-BAF9-1308191BA789}" presName="desTx1" presStyleLbl="revTx" presStyleIdx="0" presStyleCnt="7" custScaleX="99639">
        <dgm:presLayoutVars>
          <dgm:bulletEnabled val="1"/>
        </dgm:presLayoutVars>
      </dgm:prSet>
      <dgm:spPr/>
    </dgm:pt>
    <dgm:pt modelId="{757EBDF2-D71C-4780-AE82-7F2A74A929BD}" type="pres">
      <dgm:prSet presAssocID="{A9AFE83E-6D8C-4421-B047-95AE8E9BCF60}" presName="picture1" presStyleCnt="0"/>
      <dgm:spPr/>
    </dgm:pt>
    <dgm:pt modelId="{645A2E81-5C7B-40A9-848B-6AC334D5C434}" type="pres">
      <dgm:prSet presAssocID="{A9AFE83E-6D8C-4421-B047-95AE8E9BCF60}" presName="imageRepeatNode" presStyleLbl="fgImgPlace1" presStyleIdx="0" presStyleCnt="7"/>
      <dgm:spPr/>
    </dgm:pt>
    <dgm:pt modelId="{706167E0-64C1-4FE0-ADC6-8B1771CC3BC9}" type="pres">
      <dgm:prSet presAssocID="{8995164A-B2E1-4D50-9BDF-8B1F485C4209}" presName="parTx2" presStyleLbl="node1" presStyleIdx="1" presStyleCnt="7"/>
      <dgm:spPr/>
    </dgm:pt>
    <dgm:pt modelId="{E73ADBD2-B0DC-4182-8E61-034BEAA7181E}" type="pres">
      <dgm:prSet presAssocID="{8995164A-B2E1-4D50-9BDF-8B1F485C4209}" presName="desTx2" presStyleLbl="revTx" presStyleIdx="1" presStyleCnt="7">
        <dgm:presLayoutVars>
          <dgm:bulletEnabled val="1"/>
        </dgm:presLayoutVars>
      </dgm:prSet>
      <dgm:spPr/>
    </dgm:pt>
    <dgm:pt modelId="{94A9F600-5FF7-42F1-9E99-BBCFD4B79CC6}" type="pres">
      <dgm:prSet presAssocID="{28D1F382-4B8E-4620-AFD6-079E8F343E6C}" presName="picture2" presStyleCnt="0"/>
      <dgm:spPr/>
    </dgm:pt>
    <dgm:pt modelId="{12EDE456-5C96-4116-81E5-82A324DA8DDA}" type="pres">
      <dgm:prSet presAssocID="{28D1F382-4B8E-4620-AFD6-079E8F343E6C}" presName="imageRepeatNode" presStyleLbl="fgImgPlace1" presStyleIdx="1" presStyleCnt="7"/>
      <dgm:spPr/>
    </dgm:pt>
    <dgm:pt modelId="{FF4EBE86-73C1-4EF7-82D9-47CEF2423041}" type="pres">
      <dgm:prSet presAssocID="{D485112C-53F1-4CDF-942F-B3178A5D5DC8}" presName="parTx3" presStyleLbl="node1" presStyleIdx="2" presStyleCnt="7"/>
      <dgm:spPr/>
    </dgm:pt>
    <dgm:pt modelId="{51D85061-3E5B-4DFF-BF1D-5AF40E712284}" type="pres">
      <dgm:prSet presAssocID="{D485112C-53F1-4CDF-942F-B3178A5D5DC8}" presName="desTx3" presStyleLbl="revTx" presStyleIdx="2" presStyleCnt="7" custScaleX="171394" custLinFactNeighborX="34636">
        <dgm:presLayoutVars>
          <dgm:bulletEnabled val="1"/>
        </dgm:presLayoutVars>
      </dgm:prSet>
      <dgm:spPr/>
    </dgm:pt>
    <dgm:pt modelId="{260814FF-2D30-4181-9513-3CF105047018}" type="pres">
      <dgm:prSet presAssocID="{B4B81C00-2857-479E-8B14-1A525E31343F}" presName="picture3" presStyleCnt="0"/>
      <dgm:spPr/>
    </dgm:pt>
    <dgm:pt modelId="{9AEBF18D-796B-4C6F-8124-E0485BB4BF1B}" type="pres">
      <dgm:prSet presAssocID="{B4B81C00-2857-479E-8B14-1A525E31343F}" presName="imageRepeatNode" presStyleLbl="fgImgPlace1" presStyleIdx="2" presStyleCnt="7"/>
      <dgm:spPr/>
    </dgm:pt>
    <dgm:pt modelId="{C2C670C1-926D-42C7-9E96-053C66BD12FC}" type="pres">
      <dgm:prSet presAssocID="{0AFD37A3-EF7C-4DA5-9C68-715F6E72E2DD}" presName="parTx4" presStyleLbl="node1" presStyleIdx="3" presStyleCnt="7"/>
      <dgm:spPr/>
    </dgm:pt>
    <dgm:pt modelId="{F801F4FF-EBAB-42E5-9C08-AE14A060B6B8}" type="pres">
      <dgm:prSet presAssocID="{0AFD37A3-EF7C-4DA5-9C68-715F6E72E2DD}" presName="desTx4" presStyleLbl="revTx" presStyleIdx="3" presStyleCnt="7" custScaleX="263274" custLinFactNeighborX="83430" custLinFactNeighborY="1379">
        <dgm:presLayoutVars>
          <dgm:bulletEnabled val="1"/>
        </dgm:presLayoutVars>
      </dgm:prSet>
      <dgm:spPr/>
    </dgm:pt>
    <dgm:pt modelId="{B69955DD-E65B-44B4-9727-C5D25BD64706}" type="pres">
      <dgm:prSet presAssocID="{781704F6-C66E-494D-8505-46E2FC652A01}" presName="picture4" presStyleCnt="0"/>
      <dgm:spPr/>
    </dgm:pt>
    <dgm:pt modelId="{47E918AF-CA09-4F7B-8D03-693A4EE76A82}" type="pres">
      <dgm:prSet presAssocID="{781704F6-C66E-494D-8505-46E2FC652A01}" presName="imageRepeatNode" presStyleLbl="fgImgPlace1" presStyleIdx="3" presStyleCnt="7"/>
      <dgm:spPr>
        <a:prstGeom prst="rect">
          <a:avLst/>
        </a:prstGeom>
      </dgm:spPr>
    </dgm:pt>
    <dgm:pt modelId="{607A0A2C-B7A6-44E8-BD8A-BA282590C6A3}" type="pres">
      <dgm:prSet presAssocID="{416E378A-A98D-4BE8-9B7F-D5932A5EB122}" presName="parTx5" presStyleLbl="node1" presStyleIdx="4" presStyleCnt="7"/>
      <dgm:spPr/>
    </dgm:pt>
    <dgm:pt modelId="{1FA8B31C-66DA-4AEF-903D-0FE6E7AD7DFC}" type="pres">
      <dgm:prSet presAssocID="{416E378A-A98D-4BE8-9B7F-D5932A5EB122}" presName="desTx5" presStyleLbl="revTx" presStyleIdx="4" presStyleCnt="7" custScaleX="237833" custLinFactNeighborX="68118" custLinFactNeighborY="1000">
        <dgm:presLayoutVars>
          <dgm:bulletEnabled val="1"/>
        </dgm:presLayoutVars>
      </dgm:prSet>
      <dgm:spPr/>
    </dgm:pt>
    <dgm:pt modelId="{5A63EB8D-DA34-44C7-A646-81049C9DF95C}" type="pres">
      <dgm:prSet presAssocID="{A932A22C-769F-4391-B8E0-8519C3406752}" presName="picture5" presStyleCnt="0"/>
      <dgm:spPr/>
    </dgm:pt>
    <dgm:pt modelId="{6564E0F2-C54B-48EB-B469-798EF8ADECF2}" type="pres">
      <dgm:prSet presAssocID="{A932A22C-769F-4391-B8E0-8519C3406752}" presName="imageRepeatNode" presStyleLbl="fgImgPlace1" presStyleIdx="4" presStyleCnt="7"/>
      <dgm:spPr/>
    </dgm:pt>
    <dgm:pt modelId="{51042B10-6372-44F2-9EA7-FF116A3F159D}" type="pres">
      <dgm:prSet presAssocID="{98E80972-BB50-4285-817F-8150DE20A0E7}" presName="parTx6" presStyleLbl="node1" presStyleIdx="5" presStyleCnt="7"/>
      <dgm:spPr/>
    </dgm:pt>
    <dgm:pt modelId="{F382116C-036E-4AE1-BB19-ABD5198F83D7}" type="pres">
      <dgm:prSet presAssocID="{98E80972-BB50-4285-817F-8150DE20A0E7}" presName="desTx6" presStyleLbl="revTx" presStyleIdx="5" presStyleCnt="7" custScaleX="364567" custLinFactX="31334" custLinFactNeighborX="100000" custLinFactNeighborY="-505">
        <dgm:presLayoutVars>
          <dgm:bulletEnabled val="1"/>
        </dgm:presLayoutVars>
      </dgm:prSet>
      <dgm:spPr/>
    </dgm:pt>
    <dgm:pt modelId="{27E959F2-1D85-418B-B53E-6991B66D6128}" type="pres">
      <dgm:prSet presAssocID="{862892F8-62E5-437E-AD10-3B3B129628A0}" presName="picture6" presStyleCnt="0"/>
      <dgm:spPr/>
    </dgm:pt>
    <dgm:pt modelId="{B5CA84F6-3192-45DA-8FC1-C69C586AFA67}" type="pres">
      <dgm:prSet presAssocID="{862892F8-62E5-437E-AD10-3B3B129628A0}" presName="imageRepeatNode" presStyleLbl="fgImgPlace1" presStyleIdx="5" presStyleCnt="7"/>
      <dgm:spPr/>
    </dgm:pt>
    <dgm:pt modelId="{2B50E81A-1605-41F7-8C92-2E0D38A81B05}" type="pres">
      <dgm:prSet presAssocID="{9375F1C1-AAB2-4328-8ADE-AFE3BAB67853}" presName="parTx7" presStyleLbl="node1" presStyleIdx="6" presStyleCnt="7"/>
      <dgm:spPr/>
    </dgm:pt>
    <dgm:pt modelId="{B1502855-93BF-4AB4-B5F0-2E8B605E07CB}" type="pres">
      <dgm:prSet presAssocID="{9375F1C1-AAB2-4328-8ADE-AFE3BAB67853}" presName="desTx7" presStyleLbl="revTx" presStyleIdx="6" presStyleCnt="7" custScaleX="436578" custLinFactX="69306" custLinFactNeighborX="100000" custLinFactNeighborY="-1570">
        <dgm:presLayoutVars>
          <dgm:bulletEnabled val="1"/>
        </dgm:presLayoutVars>
      </dgm:prSet>
      <dgm:spPr/>
    </dgm:pt>
    <dgm:pt modelId="{7FD70EAB-8E5E-4CD7-BD88-B4A4DBB7A36E}" type="pres">
      <dgm:prSet presAssocID="{B8E55296-6B87-4A38-916D-4FF63A1F1E7E}" presName="picture7" presStyleCnt="0"/>
      <dgm:spPr/>
    </dgm:pt>
    <dgm:pt modelId="{3D97D920-D30E-4642-98CF-899013F3DA74}" type="pres">
      <dgm:prSet presAssocID="{B8E55296-6B87-4A38-916D-4FF63A1F1E7E}" presName="imageRepeatNode" presStyleLbl="fgImgPlace1" presStyleIdx="6" presStyleCnt="7"/>
      <dgm:spPr/>
    </dgm:pt>
  </dgm:ptLst>
  <dgm:cxnLst>
    <dgm:cxn modelId="{4035B803-24F8-4D1A-A98D-1BA342F47A0F}" type="presOf" srcId="{859C9D89-6102-45F8-837E-CF5DB8DA4390}" destId="{F382116C-036E-4AE1-BB19-ABD5198F83D7}" srcOrd="0" destOrd="0" presId="urn:microsoft.com/office/officeart/2008/layout/AscendingPictureAccentProcess"/>
    <dgm:cxn modelId="{6E723109-9211-4AA7-80A7-BF5FD304467D}" type="presOf" srcId="{E1E0C50E-73C0-4257-9C39-B671885BAC98}" destId="{B66213E7-1FD6-42CC-8580-C581E5E84F0D}" srcOrd="0" destOrd="0" presId="urn:microsoft.com/office/officeart/2008/layout/AscendingPictureAccentProcess"/>
    <dgm:cxn modelId="{BD89C60E-E69F-4071-A8F1-75DE95805508}" type="presOf" srcId="{F91FEECD-D2F0-4066-A2CC-A1A54D3E6B97}" destId="{F801F4FF-EBAB-42E5-9C08-AE14A060B6B8}" srcOrd="0" destOrd="0" presId="urn:microsoft.com/office/officeart/2008/layout/AscendingPictureAccentProcess"/>
    <dgm:cxn modelId="{E7235714-F683-4FD9-B22C-71F2064ECA28}" type="presOf" srcId="{4491FF9F-1E44-4C36-BC2C-5B55ED600E79}" destId="{51D85061-3E5B-4DFF-BF1D-5AF40E712284}" srcOrd="0" destOrd="0" presId="urn:microsoft.com/office/officeart/2008/layout/AscendingPictureAccentProcess"/>
    <dgm:cxn modelId="{42F36517-9F82-438F-ACCE-76D0B217FE18}" srcId="{9FCE014E-DB2D-47A6-86F4-700744BA19E2}" destId="{416E378A-A98D-4BE8-9B7F-D5932A5EB122}" srcOrd="4" destOrd="0" parTransId="{DA98C66B-A1DA-4668-A456-C8109EDC8D45}" sibTransId="{A932A22C-769F-4391-B8E0-8519C3406752}"/>
    <dgm:cxn modelId="{40840618-55C4-4477-B692-0C7455559239}" srcId="{8995164A-B2E1-4D50-9BDF-8B1F485C4209}" destId="{47EAC16E-AC39-45F6-B4E8-84B68C6ACCC2}" srcOrd="0" destOrd="0" parTransId="{BBD28229-8D64-4860-AED0-41D2066FCD99}" sibTransId="{DC96452D-EDE6-4BD3-8C45-4F9F9CCC7D55}"/>
    <dgm:cxn modelId="{F43D331F-F18B-4635-937F-91C0BC97856E}" type="presOf" srcId="{862892F8-62E5-437E-AD10-3B3B129628A0}" destId="{B5CA84F6-3192-45DA-8FC1-C69C586AFA67}" srcOrd="0" destOrd="0" presId="urn:microsoft.com/office/officeart/2008/layout/AscendingPictureAccentProcess"/>
    <dgm:cxn modelId="{0D2D2224-F306-40AE-92AB-0F66C729BF51}" type="presOf" srcId="{2DEC6B41-69F4-41B2-A3CB-26EC9DC8ED82}" destId="{1FA8B31C-66DA-4AEF-903D-0FE6E7AD7DFC}" srcOrd="0" destOrd="0" presId="urn:microsoft.com/office/officeart/2008/layout/AscendingPictureAccentProcess"/>
    <dgm:cxn modelId="{4EAA5531-0791-4FC2-9302-7F8058C012AF}" type="presOf" srcId="{8995164A-B2E1-4D50-9BDF-8B1F485C4209}" destId="{706167E0-64C1-4FE0-ADC6-8B1771CC3BC9}" srcOrd="0" destOrd="0" presId="urn:microsoft.com/office/officeart/2008/layout/AscendingPictureAccentProcess"/>
    <dgm:cxn modelId="{FE8F703B-6F3A-43A2-BFF5-8FF29B2E160B}" type="presOf" srcId="{A9AFE83E-6D8C-4421-B047-95AE8E9BCF60}" destId="{645A2E81-5C7B-40A9-848B-6AC334D5C434}" srcOrd="0" destOrd="0" presId="urn:microsoft.com/office/officeart/2008/layout/AscendingPictureAccentProcess"/>
    <dgm:cxn modelId="{3616363F-8043-452B-A62A-BAC194CC7452}" type="presOf" srcId="{D485112C-53F1-4CDF-942F-B3178A5D5DC8}" destId="{FF4EBE86-73C1-4EF7-82D9-47CEF2423041}" srcOrd="0" destOrd="0" presId="urn:microsoft.com/office/officeart/2008/layout/AscendingPictureAccentProcess"/>
    <dgm:cxn modelId="{5F6DFD40-F3E2-4F72-B07F-5C07BCAA7AF9}" type="presOf" srcId="{98E80972-BB50-4285-817F-8150DE20A0E7}" destId="{51042B10-6372-44F2-9EA7-FF116A3F159D}" srcOrd="0" destOrd="0" presId="urn:microsoft.com/office/officeart/2008/layout/AscendingPictureAccentProcess"/>
    <dgm:cxn modelId="{21212E61-2972-4A23-BA8A-BAB8A06B13C3}" type="presOf" srcId="{781704F6-C66E-494D-8505-46E2FC652A01}" destId="{47E918AF-CA09-4F7B-8D03-693A4EE76A82}" srcOrd="0" destOrd="0" presId="urn:microsoft.com/office/officeart/2008/layout/AscendingPictureAccentProcess"/>
    <dgm:cxn modelId="{8A024145-9134-447C-9772-428381600E1B}" type="presOf" srcId="{416E378A-A98D-4BE8-9B7F-D5932A5EB122}" destId="{607A0A2C-B7A6-44E8-BD8A-BA282590C6A3}" srcOrd="0" destOrd="0" presId="urn:microsoft.com/office/officeart/2008/layout/AscendingPictureAccentProcess"/>
    <dgm:cxn modelId="{31FFD147-CD36-43D7-9263-F62B8DC112D0}" srcId="{9FCE014E-DB2D-47A6-86F4-700744BA19E2}" destId="{98E80972-BB50-4285-817F-8150DE20A0E7}" srcOrd="5" destOrd="0" parTransId="{2E57B218-011A-4ADD-819D-ACAE614BECE4}" sibTransId="{862892F8-62E5-437E-AD10-3B3B129628A0}"/>
    <dgm:cxn modelId="{51BC6168-8189-4D31-A2D9-BDF517434D28}" srcId="{D485112C-53F1-4CDF-942F-B3178A5D5DC8}" destId="{4491FF9F-1E44-4C36-BC2C-5B55ED600E79}" srcOrd="0" destOrd="0" parTransId="{C48EADD7-6584-4B55-A178-B27F9427FBFF}" sibTransId="{3AF71B4F-B5EB-4800-9258-CB2378F73949}"/>
    <dgm:cxn modelId="{DA426672-EB81-418E-84EE-9972B8136F8E}" type="presOf" srcId="{9375F1C1-AAB2-4328-8ADE-AFE3BAB67853}" destId="{2B50E81A-1605-41F7-8C92-2E0D38A81B05}" srcOrd="0" destOrd="0" presId="urn:microsoft.com/office/officeart/2008/layout/AscendingPictureAccentProcess"/>
    <dgm:cxn modelId="{3907D753-75C0-4CD1-A6D0-77699E629156}" type="presOf" srcId="{FE9E3515-0BC0-461C-B673-CD3C5B9E3F52}" destId="{B1502855-93BF-4AB4-B5F0-2E8B605E07CB}" srcOrd="0" destOrd="0" presId="urn:microsoft.com/office/officeart/2008/layout/AscendingPictureAccentProcess"/>
    <dgm:cxn modelId="{3B043456-2BC1-423E-9CFA-19CDED660958}" type="presOf" srcId="{0AFD37A3-EF7C-4DA5-9C68-715F6E72E2DD}" destId="{C2C670C1-926D-42C7-9E96-053C66BD12FC}" srcOrd="0" destOrd="0" presId="urn:microsoft.com/office/officeart/2008/layout/AscendingPictureAccentProcess"/>
    <dgm:cxn modelId="{D2E2B977-38C3-4B6F-ABF6-6DF60DD5A34A}" srcId="{9FCE014E-DB2D-47A6-86F4-700744BA19E2}" destId="{D5E789D9-D9A2-45AC-BAF9-1308191BA789}" srcOrd="0" destOrd="0" parTransId="{6D2538D1-07F6-4AD0-A180-0652C7ED8A0F}" sibTransId="{A9AFE83E-6D8C-4421-B047-95AE8E9BCF60}"/>
    <dgm:cxn modelId="{6E7D4380-7204-4DCC-964A-C6F69F74362A}" srcId="{9FCE014E-DB2D-47A6-86F4-700744BA19E2}" destId="{0AFD37A3-EF7C-4DA5-9C68-715F6E72E2DD}" srcOrd="3" destOrd="0" parTransId="{05A12843-769A-4F6A-9EC7-8174EB8DF8C2}" sibTransId="{781704F6-C66E-494D-8505-46E2FC652A01}"/>
    <dgm:cxn modelId="{85026580-A207-4714-B750-3885A510DE66}" srcId="{9FCE014E-DB2D-47A6-86F4-700744BA19E2}" destId="{D485112C-53F1-4CDF-942F-B3178A5D5DC8}" srcOrd="2" destOrd="0" parTransId="{22ABC1AE-285A-4722-9410-15484FBDCFEB}" sibTransId="{B4B81C00-2857-479E-8B14-1A525E31343F}"/>
    <dgm:cxn modelId="{44EDFD84-94AE-4FED-95C1-310021FAD95A}" type="presOf" srcId="{B4B81C00-2857-479E-8B14-1A525E31343F}" destId="{9AEBF18D-796B-4C6F-8124-E0485BB4BF1B}" srcOrd="0" destOrd="0" presId="urn:microsoft.com/office/officeart/2008/layout/AscendingPictureAccentProcess"/>
    <dgm:cxn modelId="{C3B84390-2EDA-4BE1-A687-EB7CA7F66BD1}" srcId="{9FCE014E-DB2D-47A6-86F4-700744BA19E2}" destId="{8995164A-B2E1-4D50-9BDF-8B1F485C4209}" srcOrd="1" destOrd="0" parTransId="{3BFA6CDF-23F9-4663-9B2D-E043E53E6291}" sibTransId="{28D1F382-4B8E-4620-AFD6-079E8F343E6C}"/>
    <dgm:cxn modelId="{98FAE99F-781A-4095-81DD-099E4D69BAE8}" type="presOf" srcId="{28D1F382-4B8E-4620-AFD6-079E8F343E6C}" destId="{12EDE456-5C96-4116-81E5-82A324DA8DDA}" srcOrd="0" destOrd="0" presId="urn:microsoft.com/office/officeart/2008/layout/AscendingPictureAccentProcess"/>
    <dgm:cxn modelId="{38D613AA-1AE6-4C8A-803E-D46205A225A1}" type="presOf" srcId="{D5E789D9-D9A2-45AC-BAF9-1308191BA789}" destId="{5A3867E6-0BFE-4545-B699-5F684783CC5C}" srcOrd="0" destOrd="0" presId="urn:microsoft.com/office/officeart/2008/layout/AscendingPictureAccentProcess"/>
    <dgm:cxn modelId="{E83FDDAD-C938-495E-BEAB-B5DE6577B970}" type="presOf" srcId="{A932A22C-769F-4391-B8E0-8519C3406752}" destId="{6564E0F2-C54B-48EB-B469-798EF8ADECF2}" srcOrd="0" destOrd="0" presId="urn:microsoft.com/office/officeart/2008/layout/AscendingPictureAccentProcess"/>
    <dgm:cxn modelId="{797FE0B4-C279-45B2-855B-0D6946C7E909}" srcId="{9375F1C1-AAB2-4328-8ADE-AFE3BAB67853}" destId="{FE9E3515-0BC0-461C-B673-CD3C5B9E3F52}" srcOrd="0" destOrd="0" parTransId="{7EF25EB3-5365-4919-99D0-EDA47C34976D}" sibTransId="{FB7DA281-E087-40E7-9635-E75E5BFCB090}"/>
    <dgm:cxn modelId="{DC69C4BB-2D41-4130-BB2D-3BAF28F897FD}" srcId="{98E80972-BB50-4285-817F-8150DE20A0E7}" destId="{859C9D89-6102-45F8-837E-CF5DB8DA4390}" srcOrd="0" destOrd="0" parTransId="{BC6DAB56-6601-4D22-995E-79141AE327E0}" sibTransId="{26CAD8D7-8C35-4627-9344-C1BEEE54C025}"/>
    <dgm:cxn modelId="{1DCAEFBF-6B01-4BF0-AFB7-AECC8007AD02}" type="presOf" srcId="{47EAC16E-AC39-45F6-B4E8-84B68C6ACCC2}" destId="{E73ADBD2-B0DC-4182-8E61-034BEAA7181E}" srcOrd="0" destOrd="0" presId="urn:microsoft.com/office/officeart/2008/layout/AscendingPictureAccentProcess"/>
    <dgm:cxn modelId="{962C08C0-2B35-4F57-8925-7A0AF443198E}" srcId="{9FCE014E-DB2D-47A6-86F4-700744BA19E2}" destId="{9375F1C1-AAB2-4328-8ADE-AFE3BAB67853}" srcOrd="6" destOrd="0" parTransId="{2F98427D-C391-4938-94D8-D2415F4506FD}" sibTransId="{B8E55296-6B87-4A38-916D-4FF63A1F1E7E}"/>
    <dgm:cxn modelId="{76E6DBC7-53D3-4BD4-B936-2809B1650211}" srcId="{416E378A-A98D-4BE8-9B7F-D5932A5EB122}" destId="{2DEC6B41-69F4-41B2-A3CB-26EC9DC8ED82}" srcOrd="0" destOrd="0" parTransId="{DA894E3B-E6FA-45E9-B54C-36391019C8E5}" sibTransId="{AB38E1B3-318A-41C0-8935-C93D62074C31}"/>
    <dgm:cxn modelId="{D1991ACA-DCBF-4823-ADED-C9E347102AC5}" srcId="{D5E789D9-D9A2-45AC-BAF9-1308191BA789}" destId="{E1E0C50E-73C0-4257-9C39-B671885BAC98}" srcOrd="0" destOrd="0" parTransId="{265FF296-A501-4605-A529-6339EC9F44E3}" sibTransId="{B5361973-B6A4-4EEE-9E68-57D97A89887D}"/>
    <dgm:cxn modelId="{76EA10D3-64AB-4397-9C61-B7607B798E14}" srcId="{0AFD37A3-EF7C-4DA5-9C68-715F6E72E2DD}" destId="{F91FEECD-D2F0-4066-A2CC-A1A54D3E6B97}" srcOrd="0" destOrd="0" parTransId="{3615C6F0-CA36-4A33-82D2-2835D5840478}" sibTransId="{CC51C309-8EAD-451C-A9CA-A27DEB503FC0}"/>
    <dgm:cxn modelId="{A877F4DC-C4C8-4858-9175-88ECB0D0571A}" type="presOf" srcId="{9FCE014E-DB2D-47A6-86F4-700744BA19E2}" destId="{40639BFE-98B6-4C45-A2FC-BB1E19D398EE}" srcOrd="0" destOrd="0" presId="urn:microsoft.com/office/officeart/2008/layout/AscendingPictureAccentProcess"/>
    <dgm:cxn modelId="{552632F4-64EC-49E7-B5AB-B06F9DAD393E}" type="presOf" srcId="{B8E55296-6B87-4A38-916D-4FF63A1F1E7E}" destId="{3D97D920-D30E-4642-98CF-899013F3DA74}" srcOrd="0" destOrd="0" presId="urn:microsoft.com/office/officeart/2008/layout/AscendingPictureAccentProcess"/>
    <dgm:cxn modelId="{DBF974E2-8522-4B31-B9A3-A8F7FC7C3C1B}" type="presParOf" srcId="{40639BFE-98B6-4C45-A2FC-BB1E19D398EE}" destId="{AC640154-45F0-439A-A38F-18C5485633EE}" srcOrd="0" destOrd="0" presId="urn:microsoft.com/office/officeart/2008/layout/AscendingPictureAccentProcess"/>
    <dgm:cxn modelId="{84845609-265A-4D15-A5B2-4A73B2FB439A}" type="presParOf" srcId="{40639BFE-98B6-4C45-A2FC-BB1E19D398EE}" destId="{2D180902-4FB2-4607-A22B-99065449985C}" srcOrd="1" destOrd="0" presId="urn:microsoft.com/office/officeart/2008/layout/AscendingPictureAccentProcess"/>
    <dgm:cxn modelId="{599D6098-68F6-4F66-9022-0E00DC92DAB2}" type="presParOf" srcId="{40639BFE-98B6-4C45-A2FC-BB1E19D398EE}" destId="{3BBE2B2A-EEEC-4B23-816A-61E35643F18B}" srcOrd="2" destOrd="0" presId="urn:microsoft.com/office/officeart/2008/layout/AscendingPictureAccentProcess"/>
    <dgm:cxn modelId="{553AB4EC-2FB0-4A45-8CAF-25F09851C6D1}" type="presParOf" srcId="{40639BFE-98B6-4C45-A2FC-BB1E19D398EE}" destId="{BAB0CB42-997D-467C-A435-C8F8B9282A9E}" srcOrd="3" destOrd="0" presId="urn:microsoft.com/office/officeart/2008/layout/AscendingPictureAccentProcess"/>
    <dgm:cxn modelId="{9EA9F17D-A084-43AA-9CC3-DC8E05E0F1CD}" type="presParOf" srcId="{40639BFE-98B6-4C45-A2FC-BB1E19D398EE}" destId="{E019524D-FEF8-46F4-829E-5DE78FCAD891}" srcOrd="4" destOrd="0" presId="urn:microsoft.com/office/officeart/2008/layout/AscendingPictureAccentProcess"/>
    <dgm:cxn modelId="{F0C91065-1EF1-4C61-9D55-1847E3EF6058}" type="presParOf" srcId="{40639BFE-98B6-4C45-A2FC-BB1E19D398EE}" destId="{4FCB9EF6-72B7-462B-951C-BDD5AB04B4DB}" srcOrd="5" destOrd="0" presId="urn:microsoft.com/office/officeart/2008/layout/AscendingPictureAccentProcess"/>
    <dgm:cxn modelId="{5D6650D7-4F59-40DB-B732-4D2714F74E9E}" type="presParOf" srcId="{40639BFE-98B6-4C45-A2FC-BB1E19D398EE}" destId="{641E1C52-7ECD-4097-9EB9-CBE91B411C17}" srcOrd="6" destOrd="0" presId="urn:microsoft.com/office/officeart/2008/layout/AscendingPictureAccentProcess"/>
    <dgm:cxn modelId="{E5A20F91-070E-4F35-8A8B-10B20A9B4DE2}" type="presParOf" srcId="{40639BFE-98B6-4C45-A2FC-BB1E19D398EE}" destId="{7601513F-964D-4F89-AE32-F5162476ADB0}" srcOrd="7" destOrd="0" presId="urn:microsoft.com/office/officeart/2008/layout/AscendingPictureAccentProcess"/>
    <dgm:cxn modelId="{7C598FAE-8EBB-4781-A09A-C3EE5941AC9B}" type="presParOf" srcId="{40639BFE-98B6-4C45-A2FC-BB1E19D398EE}" destId="{EDB04327-CB96-4F71-BEAB-65B2C6F70B67}" srcOrd="8" destOrd="0" presId="urn:microsoft.com/office/officeart/2008/layout/AscendingPictureAccentProcess"/>
    <dgm:cxn modelId="{BFAF3A55-A2AF-42E2-A4C9-3451E3C7EA22}" type="presParOf" srcId="{40639BFE-98B6-4C45-A2FC-BB1E19D398EE}" destId="{679FF5C4-F32F-4761-9B18-7D7F5183381C}" srcOrd="9" destOrd="0" presId="urn:microsoft.com/office/officeart/2008/layout/AscendingPictureAccentProcess"/>
    <dgm:cxn modelId="{5AA46605-0DFB-49BE-A5B2-38F766F5652D}" type="presParOf" srcId="{40639BFE-98B6-4C45-A2FC-BB1E19D398EE}" destId="{C84C0B6A-FB42-43CE-92AF-686CBA7FD73D}" srcOrd="10" destOrd="0" presId="urn:microsoft.com/office/officeart/2008/layout/AscendingPictureAccentProcess"/>
    <dgm:cxn modelId="{01CFF6B3-1461-49FC-9B97-DE4E6E9ED696}" type="presParOf" srcId="{40639BFE-98B6-4C45-A2FC-BB1E19D398EE}" destId="{2A515ADF-4697-43EB-868C-EDB5E75D264B}" srcOrd="11" destOrd="0" presId="urn:microsoft.com/office/officeart/2008/layout/AscendingPictureAccentProcess"/>
    <dgm:cxn modelId="{B4367159-423D-44EE-B118-7793CF3DA4F6}" type="presParOf" srcId="{40639BFE-98B6-4C45-A2FC-BB1E19D398EE}" destId="{BD3708C2-2EDF-4439-9B90-8D301F7F3401}" srcOrd="12" destOrd="0" presId="urn:microsoft.com/office/officeart/2008/layout/AscendingPictureAccentProcess"/>
    <dgm:cxn modelId="{549C4E48-EAE6-4705-8EB9-8EF9B41A9A8B}" type="presParOf" srcId="{40639BFE-98B6-4C45-A2FC-BB1E19D398EE}" destId="{0A121BB1-5075-4478-8F37-4C6EAE69299A}" srcOrd="13" destOrd="0" presId="urn:microsoft.com/office/officeart/2008/layout/AscendingPictureAccentProcess"/>
    <dgm:cxn modelId="{71108860-65E5-481A-81D3-B4407492033B}" type="presParOf" srcId="{40639BFE-98B6-4C45-A2FC-BB1E19D398EE}" destId="{A6B36886-7539-49BC-8330-BB612DA60A7E}" srcOrd="14" destOrd="0" presId="urn:microsoft.com/office/officeart/2008/layout/AscendingPictureAccentProcess"/>
    <dgm:cxn modelId="{EA862B35-5343-41B8-84A4-5EC52AFF149F}" type="presParOf" srcId="{40639BFE-98B6-4C45-A2FC-BB1E19D398EE}" destId="{855F0E35-BF63-41B3-8487-B8A78B129726}" srcOrd="15" destOrd="0" presId="urn:microsoft.com/office/officeart/2008/layout/AscendingPictureAccentProcess"/>
    <dgm:cxn modelId="{95389B68-6B37-48E1-9611-ACFAEB3064D0}" type="presParOf" srcId="{40639BFE-98B6-4C45-A2FC-BB1E19D398EE}" destId="{1B3F6F5B-EDC9-4A83-9BE4-CF4D799CF2EB}" srcOrd="16" destOrd="0" presId="urn:microsoft.com/office/officeart/2008/layout/AscendingPictureAccentProcess"/>
    <dgm:cxn modelId="{D707FA55-9C86-427E-94E4-7B8F326F3ACB}" type="presParOf" srcId="{40639BFE-98B6-4C45-A2FC-BB1E19D398EE}" destId="{C3632F7D-208B-49C9-9893-D5E91AD2A564}" srcOrd="17" destOrd="0" presId="urn:microsoft.com/office/officeart/2008/layout/AscendingPictureAccentProcess"/>
    <dgm:cxn modelId="{1CD7D2CC-34AD-48D0-9DA2-C79D80BCFBC8}" type="presParOf" srcId="{40639BFE-98B6-4C45-A2FC-BB1E19D398EE}" destId="{5A3867E6-0BFE-4545-B699-5F684783CC5C}" srcOrd="18" destOrd="0" presId="urn:microsoft.com/office/officeart/2008/layout/AscendingPictureAccentProcess"/>
    <dgm:cxn modelId="{6C88D60D-C67F-4306-976B-B0096B7946B2}" type="presParOf" srcId="{40639BFE-98B6-4C45-A2FC-BB1E19D398EE}" destId="{B66213E7-1FD6-42CC-8580-C581E5E84F0D}" srcOrd="19" destOrd="0" presId="urn:microsoft.com/office/officeart/2008/layout/AscendingPictureAccentProcess"/>
    <dgm:cxn modelId="{05AAF681-6E9B-4B02-A166-EF18ADBF8F1F}" type="presParOf" srcId="{40639BFE-98B6-4C45-A2FC-BB1E19D398EE}" destId="{757EBDF2-D71C-4780-AE82-7F2A74A929BD}" srcOrd="20" destOrd="0" presId="urn:microsoft.com/office/officeart/2008/layout/AscendingPictureAccentProcess"/>
    <dgm:cxn modelId="{65298E4B-2D21-4504-87BA-79C93C701C8C}" type="presParOf" srcId="{757EBDF2-D71C-4780-AE82-7F2A74A929BD}" destId="{645A2E81-5C7B-40A9-848B-6AC334D5C434}" srcOrd="0" destOrd="0" presId="urn:microsoft.com/office/officeart/2008/layout/AscendingPictureAccentProcess"/>
    <dgm:cxn modelId="{94D92056-F80E-4901-930E-B22D735DF449}" type="presParOf" srcId="{40639BFE-98B6-4C45-A2FC-BB1E19D398EE}" destId="{706167E0-64C1-4FE0-ADC6-8B1771CC3BC9}" srcOrd="21" destOrd="0" presId="urn:microsoft.com/office/officeart/2008/layout/AscendingPictureAccentProcess"/>
    <dgm:cxn modelId="{1A371851-186E-4F79-BB7C-9CA1B6480FFE}" type="presParOf" srcId="{40639BFE-98B6-4C45-A2FC-BB1E19D398EE}" destId="{E73ADBD2-B0DC-4182-8E61-034BEAA7181E}" srcOrd="22" destOrd="0" presId="urn:microsoft.com/office/officeart/2008/layout/AscendingPictureAccentProcess"/>
    <dgm:cxn modelId="{4D5DC4D2-95C9-4EC4-A636-3A260ED1F9B3}" type="presParOf" srcId="{40639BFE-98B6-4C45-A2FC-BB1E19D398EE}" destId="{94A9F600-5FF7-42F1-9E99-BBCFD4B79CC6}" srcOrd="23" destOrd="0" presId="urn:microsoft.com/office/officeart/2008/layout/AscendingPictureAccentProcess"/>
    <dgm:cxn modelId="{22A5DA01-BF30-42BC-BC27-E89D6E41117D}" type="presParOf" srcId="{94A9F600-5FF7-42F1-9E99-BBCFD4B79CC6}" destId="{12EDE456-5C96-4116-81E5-82A324DA8DDA}" srcOrd="0" destOrd="0" presId="urn:microsoft.com/office/officeart/2008/layout/AscendingPictureAccentProcess"/>
    <dgm:cxn modelId="{E36E50EF-7F37-42B1-A2D8-FF03BC0C96DF}" type="presParOf" srcId="{40639BFE-98B6-4C45-A2FC-BB1E19D398EE}" destId="{FF4EBE86-73C1-4EF7-82D9-47CEF2423041}" srcOrd="24" destOrd="0" presId="urn:microsoft.com/office/officeart/2008/layout/AscendingPictureAccentProcess"/>
    <dgm:cxn modelId="{B9420C93-A9F9-4674-9719-11617683CEA7}" type="presParOf" srcId="{40639BFE-98B6-4C45-A2FC-BB1E19D398EE}" destId="{51D85061-3E5B-4DFF-BF1D-5AF40E712284}" srcOrd="25" destOrd="0" presId="urn:microsoft.com/office/officeart/2008/layout/AscendingPictureAccentProcess"/>
    <dgm:cxn modelId="{36F3B638-8CB3-4831-B732-A1CC5528A4FF}" type="presParOf" srcId="{40639BFE-98B6-4C45-A2FC-BB1E19D398EE}" destId="{260814FF-2D30-4181-9513-3CF105047018}" srcOrd="26" destOrd="0" presId="urn:microsoft.com/office/officeart/2008/layout/AscendingPictureAccentProcess"/>
    <dgm:cxn modelId="{CDA3EEED-3F11-4394-AA2D-1FC3F3C31CB6}" type="presParOf" srcId="{260814FF-2D30-4181-9513-3CF105047018}" destId="{9AEBF18D-796B-4C6F-8124-E0485BB4BF1B}" srcOrd="0" destOrd="0" presId="urn:microsoft.com/office/officeart/2008/layout/AscendingPictureAccentProcess"/>
    <dgm:cxn modelId="{0B47BD6C-86D7-4617-938B-F3C0F137D942}" type="presParOf" srcId="{40639BFE-98B6-4C45-A2FC-BB1E19D398EE}" destId="{C2C670C1-926D-42C7-9E96-053C66BD12FC}" srcOrd="27" destOrd="0" presId="urn:microsoft.com/office/officeart/2008/layout/AscendingPictureAccentProcess"/>
    <dgm:cxn modelId="{3A179542-C606-4213-BD84-7727F20C71BC}" type="presParOf" srcId="{40639BFE-98B6-4C45-A2FC-BB1E19D398EE}" destId="{F801F4FF-EBAB-42E5-9C08-AE14A060B6B8}" srcOrd="28" destOrd="0" presId="urn:microsoft.com/office/officeart/2008/layout/AscendingPictureAccentProcess"/>
    <dgm:cxn modelId="{61910CF8-4D3D-47BD-B0A3-38A2032EA794}" type="presParOf" srcId="{40639BFE-98B6-4C45-A2FC-BB1E19D398EE}" destId="{B69955DD-E65B-44B4-9727-C5D25BD64706}" srcOrd="29" destOrd="0" presId="urn:microsoft.com/office/officeart/2008/layout/AscendingPictureAccentProcess"/>
    <dgm:cxn modelId="{013360FC-EC91-446D-AEA2-9DB26BC6AC69}" type="presParOf" srcId="{B69955DD-E65B-44B4-9727-C5D25BD64706}" destId="{47E918AF-CA09-4F7B-8D03-693A4EE76A82}" srcOrd="0" destOrd="0" presId="urn:microsoft.com/office/officeart/2008/layout/AscendingPictureAccentProcess"/>
    <dgm:cxn modelId="{8D332FF2-E2E4-4F5C-878B-2274179CB0A3}" type="presParOf" srcId="{40639BFE-98B6-4C45-A2FC-BB1E19D398EE}" destId="{607A0A2C-B7A6-44E8-BD8A-BA282590C6A3}" srcOrd="30" destOrd="0" presId="urn:microsoft.com/office/officeart/2008/layout/AscendingPictureAccentProcess"/>
    <dgm:cxn modelId="{8966BCC9-0B56-4D8B-BF9A-4115A00B1B10}" type="presParOf" srcId="{40639BFE-98B6-4C45-A2FC-BB1E19D398EE}" destId="{1FA8B31C-66DA-4AEF-903D-0FE6E7AD7DFC}" srcOrd="31" destOrd="0" presId="urn:microsoft.com/office/officeart/2008/layout/AscendingPictureAccentProcess"/>
    <dgm:cxn modelId="{DE4F0CA0-23B8-416D-8F36-7CDA3AC1C648}" type="presParOf" srcId="{40639BFE-98B6-4C45-A2FC-BB1E19D398EE}" destId="{5A63EB8D-DA34-44C7-A646-81049C9DF95C}" srcOrd="32" destOrd="0" presId="urn:microsoft.com/office/officeart/2008/layout/AscendingPictureAccentProcess"/>
    <dgm:cxn modelId="{A2BE8C7B-3554-4039-B173-229E2B63F83E}" type="presParOf" srcId="{5A63EB8D-DA34-44C7-A646-81049C9DF95C}" destId="{6564E0F2-C54B-48EB-B469-798EF8ADECF2}" srcOrd="0" destOrd="0" presId="urn:microsoft.com/office/officeart/2008/layout/AscendingPictureAccentProcess"/>
    <dgm:cxn modelId="{21AD7B89-AB2E-4F14-9F0F-269972DB4B5F}" type="presParOf" srcId="{40639BFE-98B6-4C45-A2FC-BB1E19D398EE}" destId="{51042B10-6372-44F2-9EA7-FF116A3F159D}" srcOrd="33" destOrd="0" presId="urn:microsoft.com/office/officeart/2008/layout/AscendingPictureAccentProcess"/>
    <dgm:cxn modelId="{44E32D74-45C2-4289-A312-E5480FE637A6}" type="presParOf" srcId="{40639BFE-98B6-4C45-A2FC-BB1E19D398EE}" destId="{F382116C-036E-4AE1-BB19-ABD5198F83D7}" srcOrd="34" destOrd="0" presId="urn:microsoft.com/office/officeart/2008/layout/AscendingPictureAccentProcess"/>
    <dgm:cxn modelId="{83919651-033F-4071-A14D-5970D626B2B2}" type="presParOf" srcId="{40639BFE-98B6-4C45-A2FC-BB1E19D398EE}" destId="{27E959F2-1D85-418B-B53E-6991B66D6128}" srcOrd="35" destOrd="0" presId="urn:microsoft.com/office/officeart/2008/layout/AscendingPictureAccentProcess"/>
    <dgm:cxn modelId="{E024EB7E-AC92-4990-9858-D3A6BA8E0D26}" type="presParOf" srcId="{27E959F2-1D85-418B-B53E-6991B66D6128}" destId="{B5CA84F6-3192-45DA-8FC1-C69C586AFA67}" srcOrd="0" destOrd="0" presId="urn:microsoft.com/office/officeart/2008/layout/AscendingPictureAccentProcess"/>
    <dgm:cxn modelId="{CECF8EF6-EF83-45C5-B24E-9648A1063DE8}" type="presParOf" srcId="{40639BFE-98B6-4C45-A2FC-BB1E19D398EE}" destId="{2B50E81A-1605-41F7-8C92-2E0D38A81B05}" srcOrd="36" destOrd="0" presId="urn:microsoft.com/office/officeart/2008/layout/AscendingPictureAccentProcess"/>
    <dgm:cxn modelId="{C35F8D0E-E0DF-4209-91AD-5180F5229EB4}" type="presParOf" srcId="{40639BFE-98B6-4C45-A2FC-BB1E19D398EE}" destId="{B1502855-93BF-4AB4-B5F0-2E8B605E07CB}" srcOrd="37" destOrd="0" presId="urn:microsoft.com/office/officeart/2008/layout/AscendingPictureAccentProcess"/>
    <dgm:cxn modelId="{E2AF070F-565D-43DC-AD25-2A9EB1B962CB}" type="presParOf" srcId="{40639BFE-98B6-4C45-A2FC-BB1E19D398EE}" destId="{7FD70EAB-8E5E-4CD7-BD88-B4A4DBB7A36E}" srcOrd="38" destOrd="0" presId="urn:microsoft.com/office/officeart/2008/layout/AscendingPictureAccentProcess"/>
    <dgm:cxn modelId="{0533056B-D7E6-4C62-99CD-F1F7668CBE30}" type="presParOf" srcId="{7FD70EAB-8E5E-4CD7-BD88-B4A4DBB7A36E}" destId="{3D97D920-D30E-4642-98CF-899013F3DA74}"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30B1D-416C-4E4B-B4F2-7E8AED57D150}">
      <dsp:nvSpPr>
        <dsp:cNvPr id="0" name=""/>
        <dsp:cNvSpPr/>
      </dsp:nvSpPr>
      <dsp:spPr>
        <a:xfrm>
          <a:off x="1739461" y="3272521"/>
          <a:ext cx="2034923" cy="1754459"/>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uk-UA" sz="2000" kern="1200" dirty="0"/>
            <a:t>База даних</a:t>
          </a:r>
          <a:endParaRPr lang="ru-RU" sz="2000" kern="1200" dirty="0"/>
        </a:p>
      </dsp:txBody>
      <dsp:txXfrm>
        <a:off x="2055243" y="3544780"/>
        <a:ext cx="1403359" cy="1209941"/>
      </dsp:txXfrm>
    </dsp:sp>
    <dsp:sp modelId="{3DA0FCD3-B096-4918-89DF-C0488CFDF189}">
      <dsp:nvSpPr>
        <dsp:cNvPr id="0" name=""/>
        <dsp:cNvSpPr/>
      </dsp:nvSpPr>
      <dsp:spPr>
        <a:xfrm>
          <a:off x="1792325" y="4047079"/>
          <a:ext cx="238252"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2E919-869E-4C38-ACCF-CF5E8D4E1EFA}">
      <dsp:nvSpPr>
        <dsp:cNvPr id="0" name=""/>
        <dsp:cNvSpPr/>
      </dsp:nvSpPr>
      <dsp:spPr>
        <a:xfrm>
          <a:off x="0" y="2330166"/>
          <a:ext cx="2034923" cy="175445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032C72-E9E8-4C87-89BE-5B7ADFB338D1}">
      <dsp:nvSpPr>
        <dsp:cNvPr id="0" name=""/>
        <dsp:cNvSpPr/>
      </dsp:nvSpPr>
      <dsp:spPr>
        <a:xfrm>
          <a:off x="1385341" y="3852860"/>
          <a:ext cx="238252"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10CD71-703D-4107-BD83-64865E878F9C}">
      <dsp:nvSpPr>
        <dsp:cNvPr id="0" name=""/>
        <dsp:cNvSpPr/>
      </dsp:nvSpPr>
      <dsp:spPr>
        <a:xfrm>
          <a:off x="3473129" y="2309307"/>
          <a:ext cx="2034923" cy="1754459"/>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uk-UA" sz="2000" kern="1200" dirty="0"/>
            <a:t>Коригування</a:t>
          </a:r>
          <a:endParaRPr lang="ru-RU" sz="2000" kern="1200" dirty="0"/>
        </a:p>
      </dsp:txBody>
      <dsp:txXfrm>
        <a:off x="3788911" y="2581566"/>
        <a:ext cx="1403359" cy="1209941"/>
      </dsp:txXfrm>
    </dsp:sp>
    <dsp:sp modelId="{6D0207EC-DA29-4278-8056-CECA3F671D5B}">
      <dsp:nvSpPr>
        <dsp:cNvPr id="0" name=""/>
        <dsp:cNvSpPr/>
      </dsp:nvSpPr>
      <dsp:spPr>
        <a:xfrm>
          <a:off x="4864263" y="3830147"/>
          <a:ext cx="238252"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D16694-C4E3-46F0-A001-1FF44BE060CB}">
      <dsp:nvSpPr>
        <dsp:cNvPr id="0" name=""/>
        <dsp:cNvSpPr/>
      </dsp:nvSpPr>
      <dsp:spPr>
        <a:xfrm>
          <a:off x="5206797" y="3272521"/>
          <a:ext cx="2034923" cy="1754459"/>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2D47F2-AD14-47C5-B1A3-EB49CED6DD3A}">
      <dsp:nvSpPr>
        <dsp:cNvPr id="0" name=""/>
        <dsp:cNvSpPr/>
      </dsp:nvSpPr>
      <dsp:spPr>
        <a:xfrm>
          <a:off x="5259661" y="4047079"/>
          <a:ext cx="238252"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825BC7-7733-412A-865F-41175FA2009D}">
      <dsp:nvSpPr>
        <dsp:cNvPr id="0" name=""/>
        <dsp:cNvSpPr/>
      </dsp:nvSpPr>
      <dsp:spPr>
        <a:xfrm>
          <a:off x="1739461" y="1350265"/>
          <a:ext cx="2034923" cy="1754459"/>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uk-UA" sz="2000" kern="1200" dirty="0"/>
            <a:t>Програмний модуль</a:t>
          </a:r>
          <a:endParaRPr lang="ru-RU" sz="2000" kern="1200" dirty="0"/>
        </a:p>
      </dsp:txBody>
      <dsp:txXfrm>
        <a:off x="2055243" y="1622524"/>
        <a:ext cx="1403359" cy="1209941"/>
      </dsp:txXfrm>
    </dsp:sp>
    <dsp:sp modelId="{4E89AE33-09F0-40C3-8A39-97280E5E6640}">
      <dsp:nvSpPr>
        <dsp:cNvPr id="0" name=""/>
        <dsp:cNvSpPr/>
      </dsp:nvSpPr>
      <dsp:spPr>
        <a:xfrm>
          <a:off x="3119009" y="1388274"/>
          <a:ext cx="238252"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1EA0DE-89EC-4B67-A017-6ED9F04BA0D0}">
      <dsp:nvSpPr>
        <dsp:cNvPr id="0" name=""/>
        <dsp:cNvSpPr/>
      </dsp:nvSpPr>
      <dsp:spPr>
        <a:xfrm>
          <a:off x="3473129" y="391686"/>
          <a:ext cx="2034923" cy="175445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EE4AAD-0786-415A-8A43-22775172F673}">
      <dsp:nvSpPr>
        <dsp:cNvPr id="0" name=""/>
        <dsp:cNvSpPr/>
      </dsp:nvSpPr>
      <dsp:spPr>
        <a:xfrm>
          <a:off x="3533235" y="1162072"/>
          <a:ext cx="238252"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0154-45F0-439A-A38F-18C5485633EE}">
      <dsp:nvSpPr>
        <dsp:cNvPr id="0" name=""/>
        <dsp:cNvSpPr/>
      </dsp:nvSpPr>
      <dsp:spPr>
        <a:xfrm>
          <a:off x="3502649" y="4734610"/>
          <a:ext cx="65828" cy="6582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D180902-4FB2-4607-A22B-99065449985C}">
      <dsp:nvSpPr>
        <dsp:cNvPr id="0" name=""/>
        <dsp:cNvSpPr/>
      </dsp:nvSpPr>
      <dsp:spPr>
        <a:xfrm>
          <a:off x="3375064" y="4792159"/>
          <a:ext cx="65828" cy="65828"/>
        </a:xfrm>
        <a:prstGeom prst="ellipse">
          <a:avLst/>
        </a:prstGeom>
        <a:gradFill rotWithShape="0">
          <a:gsLst>
            <a:gs pos="0">
              <a:schemeClr val="accent4">
                <a:hueOff val="-50323"/>
                <a:satOff val="3153"/>
                <a:lumOff val="-646"/>
                <a:alphaOff val="0"/>
                <a:satMod val="103000"/>
                <a:lumMod val="102000"/>
                <a:tint val="94000"/>
              </a:schemeClr>
            </a:gs>
            <a:gs pos="50000">
              <a:schemeClr val="accent4">
                <a:hueOff val="-50323"/>
                <a:satOff val="3153"/>
                <a:lumOff val="-646"/>
                <a:alphaOff val="0"/>
                <a:satMod val="110000"/>
                <a:lumMod val="100000"/>
                <a:shade val="100000"/>
              </a:schemeClr>
            </a:gs>
            <a:gs pos="100000">
              <a:schemeClr val="accent4">
                <a:hueOff val="-50323"/>
                <a:satOff val="3153"/>
                <a:lumOff val="-646"/>
                <a:alphaOff val="0"/>
                <a:lumMod val="99000"/>
                <a:satMod val="120000"/>
                <a:shade val="78000"/>
              </a:schemeClr>
            </a:gs>
          </a:gsLst>
          <a:lin ang="5400000" scaled="0"/>
        </a:gradFill>
        <a:ln w="6350" cap="flat" cmpd="sng" algn="ctr">
          <a:solidFill>
            <a:schemeClr val="accent4">
              <a:hueOff val="-50323"/>
              <a:satOff val="3153"/>
              <a:lumOff val="-64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BBE2B2A-EEEC-4B23-816A-61E35643F18B}">
      <dsp:nvSpPr>
        <dsp:cNvPr id="0" name=""/>
        <dsp:cNvSpPr/>
      </dsp:nvSpPr>
      <dsp:spPr>
        <a:xfrm>
          <a:off x="3245442" y="4841565"/>
          <a:ext cx="65828" cy="65828"/>
        </a:xfrm>
        <a:prstGeom prst="ellipse">
          <a:avLst/>
        </a:prstGeom>
        <a:gradFill rotWithShape="0">
          <a:gsLst>
            <a:gs pos="0">
              <a:schemeClr val="accent4">
                <a:hueOff val="-100646"/>
                <a:satOff val="6306"/>
                <a:lumOff val="-1292"/>
                <a:alphaOff val="0"/>
                <a:satMod val="103000"/>
                <a:lumMod val="102000"/>
                <a:tint val="94000"/>
              </a:schemeClr>
            </a:gs>
            <a:gs pos="50000">
              <a:schemeClr val="accent4">
                <a:hueOff val="-100646"/>
                <a:satOff val="6306"/>
                <a:lumOff val="-1292"/>
                <a:alphaOff val="0"/>
                <a:satMod val="110000"/>
                <a:lumMod val="100000"/>
                <a:shade val="100000"/>
              </a:schemeClr>
            </a:gs>
            <a:gs pos="100000">
              <a:schemeClr val="accent4">
                <a:hueOff val="-100646"/>
                <a:satOff val="6306"/>
                <a:lumOff val="-1292"/>
                <a:alphaOff val="0"/>
                <a:lumMod val="99000"/>
                <a:satMod val="120000"/>
                <a:shade val="78000"/>
              </a:schemeClr>
            </a:gs>
          </a:gsLst>
          <a:lin ang="5400000" scaled="0"/>
        </a:gradFill>
        <a:ln w="6350" cap="flat" cmpd="sng" algn="ctr">
          <a:solidFill>
            <a:schemeClr val="accent4">
              <a:hueOff val="-100646"/>
              <a:satOff val="6306"/>
              <a:lumOff val="-12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AB0CB42-997D-467C-A435-C8F8B9282A9E}">
      <dsp:nvSpPr>
        <dsp:cNvPr id="0" name=""/>
        <dsp:cNvSpPr/>
      </dsp:nvSpPr>
      <dsp:spPr>
        <a:xfrm>
          <a:off x="3114463" y="4882826"/>
          <a:ext cx="65828" cy="65828"/>
        </a:xfrm>
        <a:prstGeom prst="ellipse">
          <a:avLst/>
        </a:prstGeom>
        <a:gradFill rotWithShape="0">
          <a:gsLst>
            <a:gs pos="0">
              <a:schemeClr val="accent4">
                <a:hueOff val="-150969"/>
                <a:satOff val="9460"/>
                <a:lumOff val="-1938"/>
                <a:alphaOff val="0"/>
                <a:satMod val="103000"/>
                <a:lumMod val="102000"/>
                <a:tint val="94000"/>
              </a:schemeClr>
            </a:gs>
            <a:gs pos="50000">
              <a:schemeClr val="accent4">
                <a:hueOff val="-150969"/>
                <a:satOff val="9460"/>
                <a:lumOff val="-1938"/>
                <a:alphaOff val="0"/>
                <a:satMod val="110000"/>
                <a:lumMod val="100000"/>
                <a:shade val="100000"/>
              </a:schemeClr>
            </a:gs>
            <a:gs pos="100000">
              <a:schemeClr val="accent4">
                <a:hueOff val="-150969"/>
                <a:satOff val="9460"/>
                <a:lumOff val="-1938"/>
                <a:alphaOff val="0"/>
                <a:lumMod val="99000"/>
                <a:satMod val="120000"/>
                <a:shade val="78000"/>
              </a:schemeClr>
            </a:gs>
          </a:gsLst>
          <a:lin ang="5400000" scaled="0"/>
        </a:gradFill>
        <a:ln w="6350" cap="flat" cmpd="sng" algn="ctr">
          <a:solidFill>
            <a:schemeClr val="accent4">
              <a:hueOff val="-150969"/>
              <a:satOff val="9460"/>
              <a:lumOff val="-193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019524D-FEF8-46F4-829E-5DE78FCAD891}">
      <dsp:nvSpPr>
        <dsp:cNvPr id="0" name=""/>
        <dsp:cNvSpPr/>
      </dsp:nvSpPr>
      <dsp:spPr>
        <a:xfrm>
          <a:off x="2982127" y="4915944"/>
          <a:ext cx="65828" cy="65828"/>
        </a:xfrm>
        <a:prstGeom prst="ellipse">
          <a:avLst/>
        </a:prstGeom>
        <a:gradFill rotWithShape="0">
          <a:gsLst>
            <a:gs pos="0">
              <a:schemeClr val="accent4">
                <a:hueOff val="-201292"/>
                <a:satOff val="12613"/>
                <a:lumOff val="-2584"/>
                <a:alphaOff val="0"/>
                <a:satMod val="103000"/>
                <a:lumMod val="102000"/>
                <a:tint val="94000"/>
              </a:schemeClr>
            </a:gs>
            <a:gs pos="50000">
              <a:schemeClr val="accent4">
                <a:hueOff val="-201292"/>
                <a:satOff val="12613"/>
                <a:lumOff val="-2584"/>
                <a:alphaOff val="0"/>
                <a:satMod val="110000"/>
                <a:lumMod val="100000"/>
                <a:shade val="100000"/>
              </a:schemeClr>
            </a:gs>
            <a:gs pos="100000">
              <a:schemeClr val="accent4">
                <a:hueOff val="-201292"/>
                <a:satOff val="12613"/>
                <a:lumOff val="-2584"/>
                <a:alphaOff val="0"/>
                <a:lumMod val="99000"/>
                <a:satMod val="120000"/>
                <a:shade val="78000"/>
              </a:schemeClr>
            </a:gs>
          </a:gsLst>
          <a:lin ang="5400000" scaled="0"/>
        </a:gradFill>
        <a:ln w="6350" cap="flat" cmpd="sng" algn="ctr">
          <a:solidFill>
            <a:schemeClr val="accent4">
              <a:hueOff val="-201292"/>
              <a:satOff val="12613"/>
              <a:lumOff val="-258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FCB9EF6-72B7-462B-951C-BDD5AB04B4DB}">
      <dsp:nvSpPr>
        <dsp:cNvPr id="0" name=""/>
        <dsp:cNvSpPr/>
      </dsp:nvSpPr>
      <dsp:spPr>
        <a:xfrm>
          <a:off x="4302773" y="4144459"/>
          <a:ext cx="65828" cy="65828"/>
        </a:xfrm>
        <a:prstGeom prst="ellipse">
          <a:avLst/>
        </a:prstGeom>
        <a:gradFill rotWithShape="0">
          <a:gsLst>
            <a:gs pos="0">
              <a:schemeClr val="accent4">
                <a:hueOff val="-251615"/>
                <a:satOff val="15766"/>
                <a:lumOff val="-3230"/>
                <a:alphaOff val="0"/>
                <a:satMod val="103000"/>
                <a:lumMod val="102000"/>
                <a:tint val="94000"/>
              </a:schemeClr>
            </a:gs>
            <a:gs pos="50000">
              <a:schemeClr val="accent4">
                <a:hueOff val="-251615"/>
                <a:satOff val="15766"/>
                <a:lumOff val="-3230"/>
                <a:alphaOff val="0"/>
                <a:satMod val="110000"/>
                <a:lumMod val="100000"/>
                <a:shade val="100000"/>
              </a:schemeClr>
            </a:gs>
            <a:gs pos="100000">
              <a:schemeClr val="accent4">
                <a:hueOff val="-251615"/>
                <a:satOff val="15766"/>
                <a:lumOff val="-3230"/>
                <a:alphaOff val="0"/>
                <a:lumMod val="99000"/>
                <a:satMod val="120000"/>
                <a:shade val="78000"/>
              </a:schemeClr>
            </a:gs>
          </a:gsLst>
          <a:lin ang="5400000" scaled="0"/>
        </a:gradFill>
        <a:ln w="6350" cap="flat" cmpd="sng" algn="ctr">
          <a:solidFill>
            <a:schemeClr val="accent4">
              <a:hueOff val="-251615"/>
              <a:satOff val="15766"/>
              <a:lumOff val="-323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41E1C52-7ECD-4097-9EB9-CBE91B411C17}">
      <dsp:nvSpPr>
        <dsp:cNvPr id="0" name=""/>
        <dsp:cNvSpPr/>
      </dsp:nvSpPr>
      <dsp:spPr>
        <a:xfrm>
          <a:off x="4192832" y="4252499"/>
          <a:ext cx="65828" cy="65828"/>
        </a:xfrm>
        <a:prstGeom prst="ellipse">
          <a:avLst/>
        </a:prstGeom>
        <a:gradFill rotWithShape="0">
          <a:gsLst>
            <a:gs pos="0">
              <a:schemeClr val="accent4">
                <a:hueOff val="-301938"/>
                <a:satOff val="18919"/>
                <a:lumOff val="-3876"/>
                <a:alphaOff val="0"/>
                <a:satMod val="103000"/>
                <a:lumMod val="102000"/>
                <a:tint val="94000"/>
              </a:schemeClr>
            </a:gs>
            <a:gs pos="50000">
              <a:schemeClr val="accent4">
                <a:hueOff val="-301938"/>
                <a:satOff val="18919"/>
                <a:lumOff val="-3876"/>
                <a:alphaOff val="0"/>
                <a:satMod val="110000"/>
                <a:lumMod val="100000"/>
                <a:shade val="100000"/>
              </a:schemeClr>
            </a:gs>
            <a:gs pos="100000">
              <a:schemeClr val="accent4">
                <a:hueOff val="-301938"/>
                <a:satOff val="18919"/>
                <a:lumOff val="-3876"/>
                <a:alphaOff val="0"/>
                <a:lumMod val="99000"/>
                <a:satMod val="120000"/>
                <a:shade val="78000"/>
              </a:schemeClr>
            </a:gs>
          </a:gsLst>
          <a:lin ang="5400000" scaled="0"/>
        </a:gradFill>
        <a:ln w="6350" cap="flat" cmpd="sng" algn="ctr">
          <a:solidFill>
            <a:schemeClr val="accent4">
              <a:hueOff val="-301938"/>
              <a:satOff val="18919"/>
              <a:lumOff val="-3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601513F-964D-4F89-AE32-F5162476ADB0}">
      <dsp:nvSpPr>
        <dsp:cNvPr id="0" name=""/>
        <dsp:cNvSpPr/>
      </dsp:nvSpPr>
      <dsp:spPr>
        <a:xfrm>
          <a:off x="4810401" y="3477214"/>
          <a:ext cx="65828" cy="65828"/>
        </a:xfrm>
        <a:prstGeom prst="ellipse">
          <a:avLst/>
        </a:prstGeom>
        <a:gradFill rotWithShape="0">
          <a:gsLst>
            <a:gs pos="0">
              <a:schemeClr val="accent4">
                <a:hueOff val="-352261"/>
                <a:satOff val="22072"/>
                <a:lumOff val="-4522"/>
                <a:alphaOff val="0"/>
                <a:satMod val="103000"/>
                <a:lumMod val="102000"/>
                <a:tint val="94000"/>
              </a:schemeClr>
            </a:gs>
            <a:gs pos="50000">
              <a:schemeClr val="accent4">
                <a:hueOff val="-352261"/>
                <a:satOff val="22072"/>
                <a:lumOff val="-4522"/>
                <a:alphaOff val="0"/>
                <a:satMod val="110000"/>
                <a:lumMod val="100000"/>
                <a:shade val="100000"/>
              </a:schemeClr>
            </a:gs>
            <a:gs pos="100000">
              <a:schemeClr val="accent4">
                <a:hueOff val="-352261"/>
                <a:satOff val="22072"/>
                <a:lumOff val="-4522"/>
                <a:alphaOff val="0"/>
                <a:lumMod val="99000"/>
                <a:satMod val="120000"/>
                <a:shade val="78000"/>
              </a:schemeClr>
            </a:gs>
          </a:gsLst>
          <a:lin ang="5400000" scaled="0"/>
        </a:gradFill>
        <a:ln w="6350" cap="flat" cmpd="sng" algn="ctr">
          <a:solidFill>
            <a:schemeClr val="accent4">
              <a:hueOff val="-352261"/>
              <a:satOff val="22072"/>
              <a:lumOff val="-45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DB04327-CB96-4F71-BEAB-65B2C6F70B67}">
      <dsp:nvSpPr>
        <dsp:cNvPr id="0" name=""/>
        <dsp:cNvSpPr/>
      </dsp:nvSpPr>
      <dsp:spPr>
        <a:xfrm>
          <a:off x="5173477" y="2720387"/>
          <a:ext cx="65828" cy="65828"/>
        </a:xfrm>
        <a:prstGeom prst="ellipse">
          <a:avLst/>
        </a:prstGeom>
        <a:gradFill rotWithShape="0">
          <a:gsLst>
            <a:gs pos="0">
              <a:schemeClr val="accent4">
                <a:hueOff val="-402583"/>
                <a:satOff val="25225"/>
                <a:lumOff val="-5168"/>
                <a:alphaOff val="0"/>
                <a:satMod val="103000"/>
                <a:lumMod val="102000"/>
                <a:tint val="94000"/>
              </a:schemeClr>
            </a:gs>
            <a:gs pos="50000">
              <a:schemeClr val="accent4">
                <a:hueOff val="-402583"/>
                <a:satOff val="25225"/>
                <a:lumOff val="-5168"/>
                <a:alphaOff val="0"/>
                <a:satMod val="110000"/>
                <a:lumMod val="100000"/>
                <a:shade val="100000"/>
              </a:schemeClr>
            </a:gs>
            <a:gs pos="100000">
              <a:schemeClr val="accent4">
                <a:hueOff val="-402583"/>
                <a:satOff val="25225"/>
                <a:lumOff val="-5168"/>
                <a:alphaOff val="0"/>
                <a:lumMod val="99000"/>
                <a:satMod val="120000"/>
                <a:shade val="78000"/>
              </a:schemeClr>
            </a:gs>
          </a:gsLst>
          <a:lin ang="5400000" scaled="0"/>
        </a:gradFill>
        <a:ln w="6350" cap="flat" cmpd="sng" algn="ctr">
          <a:solidFill>
            <a:schemeClr val="accent4">
              <a:hueOff val="-402583"/>
              <a:satOff val="25225"/>
              <a:lumOff val="-516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79FF5C4-F32F-4761-9B18-7D7F5183381C}">
      <dsp:nvSpPr>
        <dsp:cNvPr id="0" name=""/>
        <dsp:cNvSpPr/>
      </dsp:nvSpPr>
      <dsp:spPr>
        <a:xfrm>
          <a:off x="5397430" y="1935872"/>
          <a:ext cx="65828" cy="65828"/>
        </a:xfrm>
        <a:prstGeom prst="ellipse">
          <a:avLst/>
        </a:prstGeom>
        <a:gradFill rotWithShape="0">
          <a:gsLst>
            <a:gs pos="0">
              <a:schemeClr val="accent4">
                <a:hueOff val="-452906"/>
                <a:satOff val="28379"/>
                <a:lumOff val="-5814"/>
                <a:alphaOff val="0"/>
                <a:satMod val="103000"/>
                <a:lumMod val="102000"/>
                <a:tint val="94000"/>
              </a:schemeClr>
            </a:gs>
            <a:gs pos="50000">
              <a:schemeClr val="accent4">
                <a:hueOff val="-452906"/>
                <a:satOff val="28379"/>
                <a:lumOff val="-5814"/>
                <a:alphaOff val="0"/>
                <a:satMod val="110000"/>
                <a:lumMod val="100000"/>
                <a:shade val="100000"/>
              </a:schemeClr>
            </a:gs>
            <a:gs pos="100000">
              <a:schemeClr val="accent4">
                <a:hueOff val="-452906"/>
                <a:satOff val="28379"/>
                <a:lumOff val="-5814"/>
                <a:alphaOff val="0"/>
                <a:lumMod val="99000"/>
                <a:satMod val="120000"/>
                <a:shade val="78000"/>
              </a:schemeClr>
            </a:gs>
          </a:gsLst>
          <a:lin ang="5400000" scaled="0"/>
        </a:gradFill>
        <a:ln w="6350" cap="flat" cmpd="sng" algn="ctr">
          <a:solidFill>
            <a:schemeClr val="accent4">
              <a:hueOff val="-452906"/>
              <a:satOff val="28379"/>
              <a:lumOff val="-58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84C0B6A-FB42-43CE-92AF-686CBA7FD73D}">
      <dsp:nvSpPr>
        <dsp:cNvPr id="0" name=""/>
        <dsp:cNvSpPr/>
      </dsp:nvSpPr>
      <dsp:spPr>
        <a:xfrm>
          <a:off x="5500584" y="1162758"/>
          <a:ext cx="65828" cy="65828"/>
        </a:xfrm>
        <a:prstGeom prst="ellipse">
          <a:avLst/>
        </a:prstGeom>
        <a:gradFill rotWithShape="0">
          <a:gsLst>
            <a:gs pos="0">
              <a:schemeClr val="accent4">
                <a:hueOff val="-503229"/>
                <a:satOff val="31532"/>
                <a:lumOff val="-6460"/>
                <a:alphaOff val="0"/>
                <a:satMod val="103000"/>
                <a:lumMod val="102000"/>
                <a:tint val="94000"/>
              </a:schemeClr>
            </a:gs>
            <a:gs pos="50000">
              <a:schemeClr val="accent4">
                <a:hueOff val="-503229"/>
                <a:satOff val="31532"/>
                <a:lumOff val="-6460"/>
                <a:alphaOff val="0"/>
                <a:satMod val="110000"/>
                <a:lumMod val="100000"/>
                <a:shade val="100000"/>
              </a:schemeClr>
            </a:gs>
            <a:gs pos="100000">
              <a:schemeClr val="accent4">
                <a:hueOff val="-503229"/>
                <a:satOff val="31532"/>
                <a:lumOff val="-6460"/>
                <a:alphaOff val="0"/>
                <a:lumMod val="99000"/>
                <a:satMod val="120000"/>
                <a:shade val="78000"/>
              </a:schemeClr>
            </a:gs>
          </a:gsLst>
          <a:lin ang="5400000" scaled="0"/>
        </a:gradFill>
        <a:ln w="6350" cap="flat" cmpd="sng" algn="ctr">
          <a:solidFill>
            <a:schemeClr val="accent4">
              <a:hueOff val="-503229"/>
              <a:satOff val="31532"/>
              <a:lumOff val="-646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A515ADF-4697-43EB-868C-EDB5E75D264B}">
      <dsp:nvSpPr>
        <dsp:cNvPr id="0" name=""/>
        <dsp:cNvSpPr/>
      </dsp:nvSpPr>
      <dsp:spPr>
        <a:xfrm>
          <a:off x="5347210" y="151847"/>
          <a:ext cx="65828" cy="65828"/>
        </a:xfrm>
        <a:prstGeom prst="ellipse">
          <a:avLst/>
        </a:prstGeom>
        <a:gradFill rotWithShape="0">
          <a:gsLst>
            <a:gs pos="0">
              <a:schemeClr val="accent4">
                <a:hueOff val="-553552"/>
                <a:satOff val="34685"/>
                <a:lumOff val="-7106"/>
                <a:alphaOff val="0"/>
                <a:satMod val="103000"/>
                <a:lumMod val="102000"/>
                <a:tint val="94000"/>
              </a:schemeClr>
            </a:gs>
            <a:gs pos="50000">
              <a:schemeClr val="accent4">
                <a:hueOff val="-553552"/>
                <a:satOff val="34685"/>
                <a:lumOff val="-7106"/>
                <a:alphaOff val="0"/>
                <a:satMod val="110000"/>
                <a:lumMod val="100000"/>
                <a:shade val="100000"/>
              </a:schemeClr>
            </a:gs>
            <a:gs pos="100000">
              <a:schemeClr val="accent4">
                <a:hueOff val="-553552"/>
                <a:satOff val="34685"/>
                <a:lumOff val="-7106"/>
                <a:alphaOff val="0"/>
                <a:lumMod val="99000"/>
                <a:satMod val="120000"/>
                <a:shade val="78000"/>
              </a:schemeClr>
            </a:gs>
          </a:gsLst>
          <a:lin ang="5400000" scaled="0"/>
        </a:gradFill>
        <a:ln w="6350" cap="flat" cmpd="sng" algn="ctr">
          <a:solidFill>
            <a:schemeClr val="accent4">
              <a:hueOff val="-553552"/>
              <a:satOff val="34685"/>
              <a:lumOff val="-71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D3708C2-2EDF-4439-9B90-8D301F7F3401}">
      <dsp:nvSpPr>
        <dsp:cNvPr id="0" name=""/>
        <dsp:cNvSpPr/>
      </dsp:nvSpPr>
      <dsp:spPr>
        <a:xfrm>
          <a:off x="5446292" y="75838"/>
          <a:ext cx="65828" cy="65828"/>
        </a:xfrm>
        <a:prstGeom prst="ellipse">
          <a:avLst/>
        </a:prstGeom>
        <a:gradFill rotWithShape="0">
          <a:gsLst>
            <a:gs pos="0">
              <a:schemeClr val="accent4">
                <a:hueOff val="-603875"/>
                <a:satOff val="37838"/>
                <a:lumOff val="-7752"/>
                <a:alphaOff val="0"/>
                <a:satMod val="103000"/>
                <a:lumMod val="102000"/>
                <a:tint val="94000"/>
              </a:schemeClr>
            </a:gs>
            <a:gs pos="50000">
              <a:schemeClr val="accent4">
                <a:hueOff val="-603875"/>
                <a:satOff val="37838"/>
                <a:lumOff val="-7752"/>
                <a:alphaOff val="0"/>
                <a:satMod val="110000"/>
                <a:lumMod val="100000"/>
                <a:shade val="100000"/>
              </a:schemeClr>
            </a:gs>
            <a:gs pos="100000">
              <a:schemeClr val="accent4">
                <a:hueOff val="-603875"/>
                <a:satOff val="37838"/>
                <a:lumOff val="-7752"/>
                <a:alphaOff val="0"/>
                <a:lumMod val="99000"/>
                <a:satMod val="120000"/>
                <a:shade val="78000"/>
              </a:schemeClr>
            </a:gs>
          </a:gsLst>
          <a:lin ang="5400000" scaled="0"/>
        </a:gradFill>
        <a:ln w="6350" cap="flat" cmpd="sng" algn="ctr">
          <a:solidFill>
            <a:schemeClr val="accent4">
              <a:hueOff val="-603875"/>
              <a:satOff val="37838"/>
              <a:lumOff val="-7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A121BB1-5075-4478-8F37-4C6EAE69299A}">
      <dsp:nvSpPr>
        <dsp:cNvPr id="0" name=""/>
        <dsp:cNvSpPr/>
      </dsp:nvSpPr>
      <dsp:spPr>
        <a:xfrm>
          <a:off x="5545375" y="373"/>
          <a:ext cx="65828" cy="65828"/>
        </a:xfrm>
        <a:prstGeom prst="ellipse">
          <a:avLst/>
        </a:prstGeom>
        <a:gradFill rotWithShape="0">
          <a:gsLst>
            <a:gs pos="0">
              <a:schemeClr val="accent4">
                <a:hueOff val="-654198"/>
                <a:satOff val="40991"/>
                <a:lumOff val="-8398"/>
                <a:alphaOff val="0"/>
                <a:satMod val="103000"/>
                <a:lumMod val="102000"/>
                <a:tint val="94000"/>
              </a:schemeClr>
            </a:gs>
            <a:gs pos="50000">
              <a:schemeClr val="accent4">
                <a:hueOff val="-654198"/>
                <a:satOff val="40991"/>
                <a:lumOff val="-8398"/>
                <a:alphaOff val="0"/>
                <a:satMod val="110000"/>
                <a:lumMod val="100000"/>
                <a:shade val="100000"/>
              </a:schemeClr>
            </a:gs>
            <a:gs pos="100000">
              <a:schemeClr val="accent4">
                <a:hueOff val="-654198"/>
                <a:satOff val="40991"/>
                <a:lumOff val="-8398"/>
                <a:alphaOff val="0"/>
                <a:lumMod val="99000"/>
                <a:satMod val="120000"/>
                <a:shade val="78000"/>
              </a:schemeClr>
            </a:gs>
          </a:gsLst>
          <a:lin ang="5400000" scaled="0"/>
        </a:gradFill>
        <a:ln w="6350" cap="flat" cmpd="sng" algn="ctr">
          <a:solidFill>
            <a:schemeClr val="accent4">
              <a:hueOff val="-654198"/>
              <a:satOff val="40991"/>
              <a:lumOff val="-839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B36886-7539-49BC-8330-BB612DA60A7E}">
      <dsp:nvSpPr>
        <dsp:cNvPr id="0" name=""/>
        <dsp:cNvSpPr/>
      </dsp:nvSpPr>
      <dsp:spPr>
        <a:xfrm>
          <a:off x="5644457" y="75838"/>
          <a:ext cx="65828" cy="65828"/>
        </a:xfrm>
        <a:prstGeom prst="ellipse">
          <a:avLst/>
        </a:prstGeom>
        <a:gradFill rotWithShape="0">
          <a:gsLst>
            <a:gs pos="0">
              <a:schemeClr val="accent4">
                <a:hueOff val="-704521"/>
                <a:satOff val="44144"/>
                <a:lumOff val="-9044"/>
                <a:alphaOff val="0"/>
                <a:satMod val="103000"/>
                <a:lumMod val="102000"/>
                <a:tint val="94000"/>
              </a:schemeClr>
            </a:gs>
            <a:gs pos="50000">
              <a:schemeClr val="accent4">
                <a:hueOff val="-704521"/>
                <a:satOff val="44144"/>
                <a:lumOff val="-9044"/>
                <a:alphaOff val="0"/>
                <a:satMod val="110000"/>
                <a:lumMod val="100000"/>
                <a:shade val="100000"/>
              </a:schemeClr>
            </a:gs>
            <a:gs pos="100000">
              <a:schemeClr val="accent4">
                <a:hueOff val="-704521"/>
                <a:satOff val="44144"/>
                <a:lumOff val="-9044"/>
                <a:alphaOff val="0"/>
                <a:lumMod val="99000"/>
                <a:satMod val="120000"/>
                <a:shade val="78000"/>
              </a:schemeClr>
            </a:gs>
          </a:gsLst>
          <a:lin ang="5400000" scaled="0"/>
        </a:gradFill>
        <a:ln w="6350" cap="flat" cmpd="sng" algn="ctr">
          <a:solidFill>
            <a:schemeClr val="accent4">
              <a:hueOff val="-704521"/>
              <a:satOff val="44144"/>
              <a:lumOff val="-904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55F0E35-BF63-41B3-8487-B8A78B129726}">
      <dsp:nvSpPr>
        <dsp:cNvPr id="0" name=""/>
        <dsp:cNvSpPr/>
      </dsp:nvSpPr>
      <dsp:spPr>
        <a:xfrm>
          <a:off x="5744218" y="151847"/>
          <a:ext cx="65828" cy="65828"/>
        </a:xfrm>
        <a:prstGeom prst="ellipse">
          <a:avLst/>
        </a:prstGeom>
        <a:gradFill rotWithShape="0">
          <a:gsLst>
            <a:gs pos="0">
              <a:schemeClr val="accent4">
                <a:hueOff val="-754844"/>
                <a:satOff val="47298"/>
                <a:lumOff val="-9690"/>
                <a:alphaOff val="0"/>
                <a:satMod val="103000"/>
                <a:lumMod val="102000"/>
                <a:tint val="94000"/>
              </a:schemeClr>
            </a:gs>
            <a:gs pos="50000">
              <a:schemeClr val="accent4">
                <a:hueOff val="-754844"/>
                <a:satOff val="47298"/>
                <a:lumOff val="-9690"/>
                <a:alphaOff val="0"/>
                <a:satMod val="110000"/>
                <a:lumMod val="100000"/>
                <a:shade val="100000"/>
              </a:schemeClr>
            </a:gs>
            <a:gs pos="100000">
              <a:schemeClr val="accent4">
                <a:hueOff val="-754844"/>
                <a:satOff val="47298"/>
                <a:lumOff val="-9690"/>
                <a:alphaOff val="0"/>
                <a:lumMod val="99000"/>
                <a:satMod val="120000"/>
                <a:shade val="78000"/>
              </a:schemeClr>
            </a:gs>
          </a:gsLst>
          <a:lin ang="5400000" scaled="0"/>
        </a:gradFill>
        <a:ln w="6350" cap="flat" cmpd="sng" algn="ctr">
          <a:solidFill>
            <a:schemeClr val="accent4">
              <a:hueOff val="-754844"/>
              <a:satOff val="47298"/>
              <a:lumOff val="-969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B3F6F5B-EDC9-4A83-9BE4-CF4D799CF2EB}">
      <dsp:nvSpPr>
        <dsp:cNvPr id="0" name=""/>
        <dsp:cNvSpPr/>
      </dsp:nvSpPr>
      <dsp:spPr>
        <a:xfrm>
          <a:off x="5545375" y="159990"/>
          <a:ext cx="65828" cy="65828"/>
        </a:xfrm>
        <a:prstGeom prst="ellipse">
          <a:avLst/>
        </a:prstGeom>
        <a:gradFill rotWithShape="0">
          <a:gsLst>
            <a:gs pos="0">
              <a:schemeClr val="accent4">
                <a:hueOff val="-805167"/>
                <a:satOff val="50451"/>
                <a:lumOff val="-10336"/>
                <a:alphaOff val="0"/>
                <a:satMod val="103000"/>
                <a:lumMod val="102000"/>
                <a:tint val="94000"/>
              </a:schemeClr>
            </a:gs>
            <a:gs pos="50000">
              <a:schemeClr val="accent4">
                <a:hueOff val="-805167"/>
                <a:satOff val="50451"/>
                <a:lumOff val="-10336"/>
                <a:alphaOff val="0"/>
                <a:satMod val="110000"/>
                <a:lumMod val="100000"/>
                <a:shade val="100000"/>
              </a:schemeClr>
            </a:gs>
            <a:gs pos="100000">
              <a:schemeClr val="accent4">
                <a:hueOff val="-805167"/>
                <a:satOff val="50451"/>
                <a:lumOff val="-10336"/>
                <a:alphaOff val="0"/>
                <a:lumMod val="99000"/>
                <a:satMod val="120000"/>
                <a:shade val="78000"/>
              </a:schemeClr>
            </a:gs>
          </a:gsLst>
          <a:lin ang="5400000" scaled="0"/>
        </a:gradFill>
        <a:ln w="6350" cap="flat" cmpd="sng" algn="ctr">
          <a:solidFill>
            <a:schemeClr val="accent4">
              <a:hueOff val="-805167"/>
              <a:satOff val="50451"/>
              <a:lumOff val="-1033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3632F7D-208B-49C9-9893-D5E91AD2A564}">
      <dsp:nvSpPr>
        <dsp:cNvPr id="0" name=""/>
        <dsp:cNvSpPr/>
      </dsp:nvSpPr>
      <dsp:spPr>
        <a:xfrm>
          <a:off x="5545375" y="320151"/>
          <a:ext cx="65828" cy="65828"/>
        </a:xfrm>
        <a:prstGeom prst="ellipse">
          <a:avLst/>
        </a:prstGeom>
        <a:gradFill rotWithShape="0">
          <a:gsLst>
            <a:gs pos="0">
              <a:schemeClr val="accent4">
                <a:hueOff val="-855490"/>
                <a:satOff val="53604"/>
                <a:lumOff val="-10982"/>
                <a:alphaOff val="0"/>
                <a:satMod val="103000"/>
                <a:lumMod val="102000"/>
                <a:tint val="94000"/>
              </a:schemeClr>
            </a:gs>
            <a:gs pos="50000">
              <a:schemeClr val="accent4">
                <a:hueOff val="-855490"/>
                <a:satOff val="53604"/>
                <a:lumOff val="-10982"/>
                <a:alphaOff val="0"/>
                <a:satMod val="110000"/>
                <a:lumMod val="100000"/>
                <a:shade val="100000"/>
              </a:schemeClr>
            </a:gs>
            <a:gs pos="100000">
              <a:schemeClr val="accent4">
                <a:hueOff val="-855490"/>
                <a:satOff val="53604"/>
                <a:lumOff val="-10982"/>
                <a:alphaOff val="0"/>
                <a:lumMod val="99000"/>
                <a:satMod val="120000"/>
                <a:shade val="78000"/>
              </a:schemeClr>
            </a:gs>
          </a:gsLst>
          <a:lin ang="5400000" scaled="0"/>
        </a:gradFill>
        <a:ln w="6350" cap="flat" cmpd="sng" algn="ctr">
          <a:solidFill>
            <a:schemeClr val="accent4">
              <a:hueOff val="-855490"/>
              <a:satOff val="53604"/>
              <a:lumOff val="-1098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A3867E6-0BFE-4545-B699-5F684783CC5C}">
      <dsp:nvSpPr>
        <dsp:cNvPr id="0" name=""/>
        <dsp:cNvSpPr/>
      </dsp:nvSpPr>
      <dsp:spPr>
        <a:xfrm>
          <a:off x="2617355" y="5046584"/>
          <a:ext cx="1425836" cy="382213"/>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1802" tIns="57150" rIns="57150" bIns="57150" numCol="1" spcCol="1270" rtlCol="0" anchor="ctr" anchorCtr="0">
          <a:noAutofit/>
        </a:bodyPr>
        <a:lstStyle/>
        <a:p>
          <a:pPr marL="0" lvl="0" indent="0" algn="l" defTabSz="666750" rtl="0">
            <a:lnSpc>
              <a:spcPct val="90000"/>
            </a:lnSpc>
            <a:spcBef>
              <a:spcPct val="0"/>
            </a:spcBef>
            <a:spcAft>
              <a:spcPct val="35000"/>
            </a:spcAft>
            <a:buNone/>
          </a:pPr>
          <a:r>
            <a:rPr lang="uk-UA" sz="1500" kern="1200" noProof="1">
              <a:latin typeface="Ubuntu"/>
              <a:ea typeface="+mn-ea"/>
              <a:cs typeface="+mn-cs"/>
            </a:rPr>
            <a:t>1 крок</a:t>
          </a:r>
          <a:endParaRPr lang="ru-RU" sz="1500" kern="1200" noProof="1">
            <a:latin typeface="Ubuntu"/>
            <a:ea typeface="+mn-ea"/>
            <a:cs typeface="+mn-cs"/>
          </a:endParaRPr>
        </a:p>
      </dsp:txBody>
      <dsp:txXfrm>
        <a:off x="2636013" y="5065242"/>
        <a:ext cx="1388520" cy="344897"/>
      </dsp:txXfrm>
    </dsp:sp>
    <dsp:sp modelId="{B66213E7-1FD6-42CC-8580-C581E5E84F0D}">
      <dsp:nvSpPr>
        <dsp:cNvPr id="0" name=""/>
        <dsp:cNvSpPr/>
      </dsp:nvSpPr>
      <dsp:spPr>
        <a:xfrm>
          <a:off x="4049736" y="5046584"/>
          <a:ext cx="3612917" cy="38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27940" bIns="27940" numCol="1" spcCol="1270" rtlCol="0" anchor="ctr" anchorCtr="0">
          <a:noAutofit/>
        </a:bodyPr>
        <a:lstStyle/>
        <a:p>
          <a:pPr marL="0" lvl="0" indent="0" algn="l" defTabSz="488950" rtl="0">
            <a:lnSpc>
              <a:spcPct val="90000"/>
            </a:lnSpc>
            <a:spcBef>
              <a:spcPct val="0"/>
            </a:spcBef>
            <a:spcAft>
              <a:spcPct val="35000"/>
            </a:spcAft>
            <a:buNone/>
          </a:pPr>
          <a:r>
            <a:rPr lang="uk-UA" sz="1100" b="1" kern="1200" dirty="0">
              <a:solidFill>
                <a:srgbClr val="002060"/>
              </a:solidFill>
              <a:effectLst/>
              <a:latin typeface="Ubuntu"/>
              <a:cs typeface="Times New Roman" panose="02020603050405020304" pitchFamily="18" charset="0"/>
            </a:rPr>
            <a:t>Розпізнання об'єкта оцінки</a:t>
          </a:r>
          <a:r>
            <a:rPr lang="en-US" sz="1100" b="1" kern="1200" dirty="0">
              <a:solidFill>
                <a:srgbClr val="002060"/>
              </a:solidFill>
              <a:effectLst/>
              <a:latin typeface="Ubuntu"/>
              <a:cs typeface="Times New Roman" panose="02020603050405020304" pitchFamily="18" charset="0"/>
            </a:rPr>
            <a:t> </a:t>
          </a:r>
          <a:r>
            <a:rPr lang="uk-UA" sz="1100" b="1" kern="1200" dirty="0">
              <a:solidFill>
                <a:srgbClr val="002060"/>
              </a:solidFill>
              <a:effectLst/>
              <a:latin typeface="Ubuntu"/>
              <a:cs typeface="Times New Roman" panose="02020603050405020304" pitchFamily="18" charset="0"/>
            </a:rPr>
            <a:t>і пошук аналогічних пропозицій в базі</a:t>
          </a:r>
          <a:endParaRPr lang="ru-RU" sz="1100" b="1" kern="1200" noProof="1">
            <a:solidFill>
              <a:srgbClr val="002060"/>
            </a:solidFill>
            <a:effectLst/>
            <a:latin typeface="Ubuntu"/>
            <a:ea typeface="+mn-ea"/>
            <a:cs typeface="+mn-cs"/>
          </a:endParaRPr>
        </a:p>
      </dsp:txBody>
      <dsp:txXfrm>
        <a:off x="4049736" y="5046584"/>
        <a:ext cx="3612917" cy="382213"/>
      </dsp:txXfrm>
    </dsp:sp>
    <dsp:sp modelId="{645A2E81-5C7B-40A9-848B-6AC334D5C434}">
      <dsp:nvSpPr>
        <dsp:cNvPr id="0" name=""/>
        <dsp:cNvSpPr/>
      </dsp:nvSpPr>
      <dsp:spPr>
        <a:xfrm>
          <a:off x="2221704" y="4668713"/>
          <a:ext cx="661001" cy="6612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glow rad="63500">
            <a:schemeClr val="accent3">
              <a:satMod val="175000"/>
              <a:alpha val="40000"/>
            </a:schemeClr>
          </a:glow>
        </a:effectLst>
      </dsp:spPr>
      <dsp:style>
        <a:lnRef idx="0">
          <a:scrgbClr r="0" g="0" b="0"/>
        </a:lnRef>
        <a:fillRef idx="1">
          <a:scrgbClr r="0" g="0" b="0"/>
        </a:fillRef>
        <a:effectRef idx="2">
          <a:scrgbClr r="0" g="0" b="0"/>
        </a:effectRef>
        <a:fontRef idx="minor"/>
      </dsp:style>
    </dsp:sp>
    <dsp:sp modelId="{706167E0-64C1-4FE0-ADC6-8B1771CC3BC9}">
      <dsp:nvSpPr>
        <dsp:cNvPr id="0" name=""/>
        <dsp:cNvSpPr/>
      </dsp:nvSpPr>
      <dsp:spPr>
        <a:xfrm>
          <a:off x="3960396" y="4557958"/>
          <a:ext cx="1425836" cy="382213"/>
        </a:xfrm>
        <a:prstGeom prst="roundRect">
          <a:avLst/>
        </a:prstGeom>
        <a:gradFill rotWithShape="0">
          <a:gsLst>
            <a:gs pos="0">
              <a:schemeClr val="accent4">
                <a:hueOff val="-142582"/>
                <a:satOff val="8934"/>
                <a:lumOff val="-1830"/>
                <a:alphaOff val="0"/>
                <a:satMod val="103000"/>
                <a:lumMod val="102000"/>
                <a:tint val="94000"/>
              </a:schemeClr>
            </a:gs>
            <a:gs pos="50000">
              <a:schemeClr val="accent4">
                <a:hueOff val="-142582"/>
                <a:satOff val="8934"/>
                <a:lumOff val="-1830"/>
                <a:alphaOff val="0"/>
                <a:satMod val="110000"/>
                <a:lumMod val="100000"/>
                <a:shade val="100000"/>
              </a:schemeClr>
            </a:gs>
            <a:gs pos="100000">
              <a:schemeClr val="accent4">
                <a:hueOff val="-142582"/>
                <a:satOff val="8934"/>
                <a:lumOff val="-18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1802" tIns="57150" rIns="57150" bIns="57150" numCol="1" spcCol="1270" rtlCol="0" anchor="ctr" anchorCtr="0">
          <a:noAutofit/>
        </a:bodyPr>
        <a:lstStyle/>
        <a:p>
          <a:pPr marL="0" lvl="0" indent="0" algn="l" defTabSz="666750" rtl="0">
            <a:lnSpc>
              <a:spcPct val="90000"/>
            </a:lnSpc>
            <a:spcBef>
              <a:spcPct val="0"/>
            </a:spcBef>
            <a:spcAft>
              <a:spcPct val="35000"/>
            </a:spcAft>
            <a:buNone/>
          </a:pPr>
          <a:r>
            <a:rPr lang="uk-UA" sz="1500" kern="1200" noProof="1">
              <a:latin typeface="Ubuntu"/>
              <a:ea typeface="+mn-ea"/>
              <a:cs typeface="+mn-cs"/>
            </a:rPr>
            <a:t>2 крок</a:t>
          </a:r>
          <a:endParaRPr lang="ru-RU" sz="1500" kern="1200" noProof="1">
            <a:latin typeface="Ubuntu"/>
            <a:ea typeface="+mn-ea"/>
            <a:cs typeface="+mn-cs"/>
          </a:endParaRPr>
        </a:p>
      </dsp:txBody>
      <dsp:txXfrm>
        <a:off x="3979054" y="4576616"/>
        <a:ext cx="1388520" cy="344897"/>
      </dsp:txXfrm>
    </dsp:sp>
    <dsp:sp modelId="{E73ADBD2-B0DC-4182-8E61-034BEAA7181E}">
      <dsp:nvSpPr>
        <dsp:cNvPr id="0" name=""/>
        <dsp:cNvSpPr/>
      </dsp:nvSpPr>
      <dsp:spPr>
        <a:xfrm>
          <a:off x="5386232" y="4557958"/>
          <a:ext cx="2282966" cy="38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27940" bIns="27940" numCol="1" spcCol="1270" rtlCol="0" anchor="ctr" anchorCtr="0">
          <a:noAutofit/>
        </a:bodyPr>
        <a:lstStyle/>
        <a:p>
          <a:pPr marL="0" lvl="0" indent="0" algn="l" defTabSz="488950" rtl="0">
            <a:lnSpc>
              <a:spcPct val="90000"/>
            </a:lnSpc>
            <a:spcBef>
              <a:spcPct val="0"/>
            </a:spcBef>
            <a:spcAft>
              <a:spcPct val="35000"/>
            </a:spcAft>
            <a:buNone/>
          </a:pPr>
          <a:r>
            <a:rPr lang="uk-UA" sz="1100" b="1" kern="1200" dirty="0">
              <a:solidFill>
                <a:srgbClr val="002060"/>
              </a:solidFill>
              <a:effectLst/>
              <a:latin typeface="Ubuntu"/>
              <a:cs typeface="Times New Roman" panose="02020603050405020304" pitchFamily="18" charset="0"/>
            </a:rPr>
            <a:t>Перевірка якості знайдених пропозицій</a:t>
          </a:r>
          <a:endParaRPr lang="ru-RU" sz="1100" b="1" kern="1200" noProof="1">
            <a:solidFill>
              <a:srgbClr val="002060"/>
            </a:solidFill>
            <a:effectLst/>
            <a:latin typeface="Ubuntu"/>
            <a:ea typeface="+mn-ea"/>
            <a:cs typeface="+mn-cs"/>
          </a:endParaRPr>
        </a:p>
      </dsp:txBody>
      <dsp:txXfrm>
        <a:off x="5386232" y="4557958"/>
        <a:ext cx="2282966" cy="382213"/>
      </dsp:txXfrm>
    </dsp:sp>
    <dsp:sp modelId="{12EDE456-5C96-4116-81E5-82A324DA8DDA}">
      <dsp:nvSpPr>
        <dsp:cNvPr id="0" name=""/>
        <dsp:cNvSpPr/>
      </dsp:nvSpPr>
      <dsp:spPr>
        <a:xfrm>
          <a:off x="3564745" y="4180631"/>
          <a:ext cx="661001" cy="66127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glow rad="63500">
            <a:schemeClr val="accent6">
              <a:satMod val="175000"/>
              <a:alpha val="40000"/>
            </a:schemeClr>
          </a:glow>
        </a:effectLst>
      </dsp:spPr>
      <dsp:style>
        <a:lnRef idx="0">
          <a:scrgbClr r="0" g="0" b="0"/>
        </a:lnRef>
        <a:fillRef idx="1">
          <a:scrgbClr r="0" g="0" b="0"/>
        </a:fillRef>
        <a:effectRef idx="2">
          <a:scrgbClr r="0" g="0" b="0"/>
        </a:effectRef>
        <a:fontRef idx="minor"/>
      </dsp:style>
    </dsp:sp>
    <dsp:sp modelId="{FF4EBE86-73C1-4EF7-82D9-47CEF2423041}">
      <dsp:nvSpPr>
        <dsp:cNvPr id="0" name=""/>
        <dsp:cNvSpPr/>
      </dsp:nvSpPr>
      <dsp:spPr>
        <a:xfrm>
          <a:off x="4622755" y="3892342"/>
          <a:ext cx="1425836" cy="382213"/>
        </a:xfrm>
        <a:prstGeom prst="roundRect">
          <a:avLst/>
        </a:prstGeom>
        <a:gradFill rotWithShape="0">
          <a:gsLst>
            <a:gs pos="0">
              <a:schemeClr val="accent4">
                <a:hueOff val="-285163"/>
                <a:satOff val="17868"/>
                <a:lumOff val="-3661"/>
                <a:alphaOff val="0"/>
                <a:satMod val="103000"/>
                <a:lumMod val="102000"/>
                <a:tint val="94000"/>
              </a:schemeClr>
            </a:gs>
            <a:gs pos="50000">
              <a:schemeClr val="accent4">
                <a:hueOff val="-285163"/>
                <a:satOff val="17868"/>
                <a:lumOff val="-3661"/>
                <a:alphaOff val="0"/>
                <a:satMod val="110000"/>
                <a:lumMod val="100000"/>
                <a:shade val="100000"/>
              </a:schemeClr>
            </a:gs>
            <a:gs pos="100000">
              <a:schemeClr val="accent4">
                <a:hueOff val="-285163"/>
                <a:satOff val="17868"/>
                <a:lumOff val="-36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1802" tIns="57150" rIns="57150" bIns="57150" numCol="1" spcCol="1270" rtlCol="0" anchor="ctr" anchorCtr="0">
          <a:noAutofit/>
        </a:bodyPr>
        <a:lstStyle/>
        <a:p>
          <a:pPr marL="0" lvl="0" indent="0" algn="l" defTabSz="666750" rtl="0">
            <a:lnSpc>
              <a:spcPct val="90000"/>
            </a:lnSpc>
            <a:spcBef>
              <a:spcPct val="0"/>
            </a:spcBef>
            <a:spcAft>
              <a:spcPct val="35000"/>
            </a:spcAft>
            <a:buNone/>
          </a:pPr>
          <a:r>
            <a:rPr lang="uk-UA" sz="1500" kern="1200" noProof="1">
              <a:latin typeface="Ubuntu"/>
              <a:ea typeface="+mn-ea"/>
              <a:cs typeface="+mn-cs"/>
            </a:rPr>
            <a:t>3 крок</a:t>
          </a:r>
          <a:endParaRPr lang="ru-RU" sz="1500" kern="1200" noProof="1">
            <a:latin typeface="Ubuntu"/>
            <a:ea typeface="+mn-ea"/>
            <a:cs typeface="+mn-cs"/>
          </a:endParaRPr>
        </a:p>
      </dsp:txBody>
      <dsp:txXfrm>
        <a:off x="4641413" y="3911000"/>
        <a:ext cx="1388520" cy="344897"/>
      </dsp:txXfrm>
    </dsp:sp>
    <dsp:sp modelId="{51D85061-3E5B-4DFF-BF1D-5AF40E712284}">
      <dsp:nvSpPr>
        <dsp:cNvPr id="0" name=""/>
        <dsp:cNvSpPr/>
      </dsp:nvSpPr>
      <dsp:spPr>
        <a:xfrm>
          <a:off x="6031396" y="3892342"/>
          <a:ext cx="2777624" cy="38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27940" bIns="27940" numCol="1" spcCol="1270" rtlCol="0" anchor="ctr" anchorCtr="0">
          <a:noAutofit/>
        </a:bodyPr>
        <a:lstStyle/>
        <a:p>
          <a:pPr marL="0" lvl="0" indent="0" algn="l" defTabSz="488950" rtl="0">
            <a:lnSpc>
              <a:spcPct val="90000"/>
            </a:lnSpc>
            <a:spcBef>
              <a:spcPct val="0"/>
            </a:spcBef>
            <a:spcAft>
              <a:spcPct val="35000"/>
            </a:spcAft>
            <a:buNone/>
          </a:pPr>
          <a:r>
            <a:rPr lang="uk-UA" sz="1100" b="1" kern="1200" dirty="0">
              <a:solidFill>
                <a:srgbClr val="002060"/>
              </a:solidFill>
              <a:effectLst/>
              <a:latin typeface="Ubuntu"/>
              <a:cs typeface="Times New Roman" panose="02020603050405020304" pitchFamily="18" charset="0"/>
            </a:rPr>
            <a:t>Визначення необхідної кількості аналогів для бажаної точності оцінки</a:t>
          </a:r>
          <a:endParaRPr lang="ru-RU" sz="1100" b="1" kern="1200" noProof="1">
            <a:solidFill>
              <a:srgbClr val="002060"/>
            </a:solidFill>
            <a:effectLst/>
            <a:latin typeface="Ubuntu"/>
            <a:ea typeface="+mn-ea"/>
            <a:cs typeface="+mn-cs"/>
          </a:endParaRPr>
        </a:p>
      </dsp:txBody>
      <dsp:txXfrm>
        <a:off x="6031396" y="3892342"/>
        <a:ext cx="2777624" cy="382213"/>
      </dsp:txXfrm>
    </dsp:sp>
    <dsp:sp modelId="{9AEBF18D-796B-4C6F-8124-E0485BB4BF1B}">
      <dsp:nvSpPr>
        <dsp:cNvPr id="0" name=""/>
        <dsp:cNvSpPr/>
      </dsp:nvSpPr>
      <dsp:spPr>
        <a:xfrm>
          <a:off x="4227104" y="3515014"/>
          <a:ext cx="661001" cy="66127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glow rad="63500">
            <a:schemeClr val="accent1">
              <a:satMod val="175000"/>
              <a:alpha val="40000"/>
            </a:schemeClr>
          </a:glow>
        </a:effectLst>
      </dsp:spPr>
      <dsp:style>
        <a:lnRef idx="0">
          <a:scrgbClr r="0" g="0" b="0"/>
        </a:lnRef>
        <a:fillRef idx="1">
          <a:scrgbClr r="0" g="0" b="0"/>
        </a:fillRef>
        <a:effectRef idx="2">
          <a:scrgbClr r="0" g="0" b="0"/>
        </a:effectRef>
        <a:fontRef idx="minor"/>
      </dsp:style>
    </dsp:sp>
    <dsp:sp modelId="{C2C670C1-926D-42C7-9E96-053C66BD12FC}">
      <dsp:nvSpPr>
        <dsp:cNvPr id="0" name=""/>
        <dsp:cNvSpPr/>
      </dsp:nvSpPr>
      <dsp:spPr>
        <a:xfrm>
          <a:off x="5044194" y="3159404"/>
          <a:ext cx="1425836" cy="382213"/>
        </a:xfrm>
        <a:prstGeom prst="roundRect">
          <a:avLst/>
        </a:prstGeom>
        <a:gradFill rotWithShape="0">
          <a:gsLst>
            <a:gs pos="0">
              <a:schemeClr val="accent4">
                <a:hueOff val="-427745"/>
                <a:satOff val="26802"/>
                <a:lumOff val="-5491"/>
                <a:alphaOff val="0"/>
                <a:satMod val="103000"/>
                <a:lumMod val="102000"/>
                <a:tint val="94000"/>
              </a:schemeClr>
            </a:gs>
            <a:gs pos="50000">
              <a:schemeClr val="accent4">
                <a:hueOff val="-427745"/>
                <a:satOff val="26802"/>
                <a:lumOff val="-5491"/>
                <a:alphaOff val="0"/>
                <a:satMod val="110000"/>
                <a:lumMod val="100000"/>
                <a:shade val="100000"/>
              </a:schemeClr>
            </a:gs>
            <a:gs pos="100000">
              <a:schemeClr val="accent4">
                <a:hueOff val="-427745"/>
                <a:satOff val="26802"/>
                <a:lumOff val="-549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1802" tIns="57150" rIns="57150" bIns="57150" numCol="1" spcCol="1270" rtlCol="0" anchor="ctr" anchorCtr="0">
          <a:noAutofit/>
        </a:bodyPr>
        <a:lstStyle/>
        <a:p>
          <a:pPr marL="0" lvl="0" indent="0" algn="l" defTabSz="666750" rtl="0">
            <a:lnSpc>
              <a:spcPct val="90000"/>
            </a:lnSpc>
            <a:spcBef>
              <a:spcPct val="0"/>
            </a:spcBef>
            <a:spcAft>
              <a:spcPct val="35000"/>
            </a:spcAft>
            <a:buNone/>
          </a:pPr>
          <a:r>
            <a:rPr lang="uk-UA" sz="1500" kern="1200" noProof="1">
              <a:latin typeface="Ubuntu"/>
              <a:ea typeface="+mn-ea"/>
              <a:cs typeface="+mn-cs"/>
            </a:rPr>
            <a:t>4 крок</a:t>
          </a:r>
          <a:endParaRPr lang="ru-RU" sz="1500" kern="1200" noProof="1">
            <a:latin typeface="Ubuntu"/>
            <a:ea typeface="+mn-ea"/>
            <a:cs typeface="+mn-cs"/>
          </a:endParaRPr>
        </a:p>
      </dsp:txBody>
      <dsp:txXfrm>
        <a:off x="5062852" y="3178062"/>
        <a:ext cx="1388520" cy="344897"/>
      </dsp:txXfrm>
    </dsp:sp>
    <dsp:sp modelId="{F801F4FF-EBAB-42E5-9C08-AE14A060B6B8}">
      <dsp:nvSpPr>
        <dsp:cNvPr id="0" name=""/>
        <dsp:cNvSpPr/>
      </dsp:nvSpPr>
      <dsp:spPr>
        <a:xfrm>
          <a:off x="6491531" y="3164674"/>
          <a:ext cx="3157097" cy="38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27940" bIns="27940" numCol="1" spcCol="1270" rtlCol="0" anchor="ctr" anchorCtr="0">
          <a:noAutofit/>
        </a:bodyPr>
        <a:lstStyle/>
        <a:p>
          <a:pPr marL="0" lvl="0" indent="0" algn="l" defTabSz="488950">
            <a:lnSpc>
              <a:spcPct val="90000"/>
            </a:lnSpc>
            <a:spcBef>
              <a:spcPct val="0"/>
            </a:spcBef>
            <a:spcAft>
              <a:spcPct val="35000"/>
            </a:spcAft>
            <a:buNone/>
          </a:pPr>
          <a:r>
            <a:rPr lang="uk-UA" sz="1100" b="1" kern="1200" dirty="0">
              <a:solidFill>
                <a:srgbClr val="002060"/>
              </a:solidFill>
              <a:effectLst/>
              <a:latin typeface="Ubuntu"/>
              <a:cs typeface="Times New Roman" panose="02020603050405020304" pitchFamily="18" charset="0"/>
            </a:rPr>
            <a:t>Розпізнання характеристик аналогів і формування зведеної таблиці коригувань</a:t>
          </a:r>
          <a:endParaRPr lang="ru-RU" sz="1100" b="1" kern="1200" dirty="0">
            <a:solidFill>
              <a:srgbClr val="002060"/>
            </a:solidFill>
            <a:effectLst/>
            <a:latin typeface="Ubuntu"/>
          </a:endParaRPr>
        </a:p>
      </dsp:txBody>
      <dsp:txXfrm>
        <a:off x="6491531" y="3164674"/>
        <a:ext cx="3157097" cy="382213"/>
      </dsp:txXfrm>
    </dsp:sp>
    <dsp:sp modelId="{47E918AF-CA09-4F7B-8D03-693A4EE76A82}">
      <dsp:nvSpPr>
        <dsp:cNvPr id="0" name=""/>
        <dsp:cNvSpPr/>
      </dsp:nvSpPr>
      <dsp:spPr>
        <a:xfrm>
          <a:off x="4649222" y="2782076"/>
          <a:ext cx="661001" cy="66127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07A0A2C-B7A6-44E8-BD8A-BA282590C6A3}">
      <dsp:nvSpPr>
        <dsp:cNvPr id="0" name=""/>
        <dsp:cNvSpPr/>
      </dsp:nvSpPr>
      <dsp:spPr>
        <a:xfrm>
          <a:off x="5345513" y="2383575"/>
          <a:ext cx="1425836" cy="382213"/>
        </a:xfrm>
        <a:prstGeom prst="roundRect">
          <a:avLst/>
        </a:prstGeom>
        <a:gradFill rotWithShape="0">
          <a:gsLst>
            <a:gs pos="0">
              <a:schemeClr val="accent4">
                <a:hueOff val="-570327"/>
                <a:satOff val="35736"/>
                <a:lumOff val="-7321"/>
                <a:alphaOff val="0"/>
                <a:satMod val="103000"/>
                <a:lumMod val="102000"/>
                <a:tint val="94000"/>
              </a:schemeClr>
            </a:gs>
            <a:gs pos="50000">
              <a:schemeClr val="accent4">
                <a:hueOff val="-570327"/>
                <a:satOff val="35736"/>
                <a:lumOff val="-7321"/>
                <a:alphaOff val="0"/>
                <a:satMod val="110000"/>
                <a:lumMod val="100000"/>
                <a:shade val="100000"/>
              </a:schemeClr>
            </a:gs>
            <a:gs pos="100000">
              <a:schemeClr val="accent4">
                <a:hueOff val="-570327"/>
                <a:satOff val="35736"/>
                <a:lumOff val="-73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1802" tIns="57150" rIns="57150" bIns="57150" numCol="1" spcCol="1270" rtlCol="0" anchor="ctr" anchorCtr="0">
          <a:noAutofit/>
        </a:bodyPr>
        <a:lstStyle/>
        <a:p>
          <a:pPr marL="0" lvl="0" indent="0" algn="l" defTabSz="666750" rtl="0">
            <a:lnSpc>
              <a:spcPct val="90000"/>
            </a:lnSpc>
            <a:spcBef>
              <a:spcPct val="0"/>
            </a:spcBef>
            <a:spcAft>
              <a:spcPct val="35000"/>
            </a:spcAft>
            <a:buNone/>
          </a:pPr>
          <a:r>
            <a:rPr lang="uk-UA" sz="1500" kern="1200" noProof="1">
              <a:latin typeface="Ubuntu"/>
              <a:ea typeface="+mn-ea"/>
              <a:cs typeface="+mn-cs"/>
            </a:rPr>
            <a:t>5 крок</a:t>
          </a:r>
          <a:endParaRPr lang="ru-RU" sz="1500" kern="1200" noProof="1">
            <a:latin typeface="Ubuntu"/>
            <a:ea typeface="+mn-ea"/>
            <a:cs typeface="+mn-cs"/>
          </a:endParaRPr>
        </a:p>
      </dsp:txBody>
      <dsp:txXfrm>
        <a:off x="5364171" y="2402233"/>
        <a:ext cx="1388520" cy="344897"/>
      </dsp:txXfrm>
    </dsp:sp>
    <dsp:sp modelId="{1FA8B31C-66DA-4AEF-903D-0FE6E7AD7DFC}">
      <dsp:nvSpPr>
        <dsp:cNvPr id="0" name=""/>
        <dsp:cNvSpPr/>
      </dsp:nvSpPr>
      <dsp:spPr>
        <a:xfrm>
          <a:off x="6764180" y="2387397"/>
          <a:ext cx="2135381" cy="38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27940" bIns="27940" numCol="1" spcCol="1270" rtlCol="0" anchor="ctr" anchorCtr="0">
          <a:noAutofit/>
        </a:bodyPr>
        <a:lstStyle/>
        <a:p>
          <a:pPr marL="0" lvl="0" indent="0" algn="l" defTabSz="488950" rtl="0">
            <a:lnSpc>
              <a:spcPct val="90000"/>
            </a:lnSpc>
            <a:spcBef>
              <a:spcPct val="0"/>
            </a:spcBef>
            <a:spcAft>
              <a:spcPct val="35000"/>
            </a:spcAft>
            <a:buNone/>
          </a:pPr>
          <a:r>
            <a:rPr lang="uk-UA" sz="1100" b="1" kern="1200" dirty="0">
              <a:solidFill>
                <a:srgbClr val="002060"/>
              </a:solidFill>
              <a:effectLst/>
              <a:latin typeface="Ubuntu"/>
              <a:cs typeface="Times New Roman" panose="02020603050405020304" pitchFamily="18" charset="0"/>
            </a:rPr>
            <a:t>Побудова графіку статистичного розподілу</a:t>
          </a:r>
          <a:endParaRPr lang="ru-RU" sz="1100" b="1" kern="1200" noProof="1">
            <a:solidFill>
              <a:srgbClr val="002060"/>
            </a:solidFill>
            <a:effectLst/>
            <a:latin typeface="Ubuntu"/>
            <a:ea typeface="+mn-ea"/>
            <a:cs typeface="Times New Roman" panose="02020603050405020304" pitchFamily="18" charset="0"/>
          </a:endParaRPr>
        </a:p>
      </dsp:txBody>
      <dsp:txXfrm>
        <a:off x="6764180" y="2387397"/>
        <a:ext cx="2135381" cy="382213"/>
      </dsp:txXfrm>
    </dsp:sp>
    <dsp:sp modelId="{6564E0F2-C54B-48EB-B469-798EF8ADECF2}">
      <dsp:nvSpPr>
        <dsp:cNvPr id="0" name=""/>
        <dsp:cNvSpPr/>
      </dsp:nvSpPr>
      <dsp:spPr>
        <a:xfrm>
          <a:off x="4949863" y="2005705"/>
          <a:ext cx="661001" cy="66127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6000" r="-16000"/>
          </a:stretch>
        </a:blipFill>
        <a:ln>
          <a:noFill/>
        </a:ln>
        <a:effectLst>
          <a:glow rad="63500">
            <a:schemeClr val="accent2">
              <a:satMod val="175000"/>
              <a:alpha val="40000"/>
            </a:schemeClr>
          </a:glow>
        </a:effectLst>
      </dsp:spPr>
      <dsp:style>
        <a:lnRef idx="0">
          <a:scrgbClr r="0" g="0" b="0"/>
        </a:lnRef>
        <a:fillRef idx="1">
          <a:scrgbClr r="0" g="0" b="0"/>
        </a:fillRef>
        <a:effectRef idx="2">
          <a:scrgbClr r="0" g="0" b="0"/>
        </a:effectRef>
        <a:fontRef idx="minor"/>
      </dsp:style>
    </dsp:sp>
    <dsp:sp modelId="{51042B10-6372-44F2-9EA7-FF116A3F159D}">
      <dsp:nvSpPr>
        <dsp:cNvPr id="0" name=""/>
        <dsp:cNvSpPr/>
      </dsp:nvSpPr>
      <dsp:spPr>
        <a:xfrm>
          <a:off x="5516532" y="1612633"/>
          <a:ext cx="1425836" cy="382213"/>
        </a:xfrm>
        <a:prstGeom prst="roundRect">
          <a:avLst/>
        </a:prstGeom>
        <a:gradFill rotWithShape="0">
          <a:gsLst>
            <a:gs pos="0">
              <a:schemeClr val="accent4">
                <a:hueOff val="-712908"/>
                <a:satOff val="44670"/>
                <a:lumOff val="-9152"/>
                <a:alphaOff val="0"/>
                <a:satMod val="103000"/>
                <a:lumMod val="102000"/>
                <a:tint val="94000"/>
              </a:schemeClr>
            </a:gs>
            <a:gs pos="50000">
              <a:schemeClr val="accent4">
                <a:hueOff val="-712908"/>
                <a:satOff val="44670"/>
                <a:lumOff val="-9152"/>
                <a:alphaOff val="0"/>
                <a:satMod val="110000"/>
                <a:lumMod val="100000"/>
                <a:shade val="100000"/>
              </a:schemeClr>
            </a:gs>
            <a:gs pos="100000">
              <a:schemeClr val="accent4">
                <a:hueOff val="-712908"/>
                <a:satOff val="44670"/>
                <a:lumOff val="-91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1802" tIns="57150" rIns="57150" bIns="57150" numCol="1" spcCol="1270" rtlCol="0" anchor="ctr" anchorCtr="0">
          <a:noAutofit/>
        </a:bodyPr>
        <a:lstStyle/>
        <a:p>
          <a:pPr marL="0" lvl="0" indent="0" algn="l" defTabSz="666750" rtl="0">
            <a:lnSpc>
              <a:spcPct val="90000"/>
            </a:lnSpc>
            <a:spcBef>
              <a:spcPct val="0"/>
            </a:spcBef>
            <a:spcAft>
              <a:spcPct val="35000"/>
            </a:spcAft>
            <a:buNone/>
          </a:pPr>
          <a:r>
            <a:rPr lang="uk-UA" sz="1500" kern="1200" noProof="1">
              <a:latin typeface="Ubuntu"/>
              <a:ea typeface="+mn-ea"/>
              <a:cs typeface="+mn-cs"/>
            </a:rPr>
            <a:t>6 крок</a:t>
          </a:r>
          <a:endParaRPr lang="ru-RU" sz="1500" kern="1200" noProof="1">
            <a:latin typeface="Ubuntu"/>
            <a:ea typeface="+mn-ea"/>
            <a:cs typeface="+mn-cs"/>
          </a:endParaRPr>
        </a:p>
      </dsp:txBody>
      <dsp:txXfrm>
        <a:off x="5535190" y="1631291"/>
        <a:ext cx="1388520" cy="344897"/>
      </dsp:txXfrm>
    </dsp:sp>
    <dsp:sp modelId="{F382116C-036E-4AE1-BB19-ABD5198F83D7}">
      <dsp:nvSpPr>
        <dsp:cNvPr id="0" name=""/>
        <dsp:cNvSpPr/>
      </dsp:nvSpPr>
      <dsp:spPr>
        <a:xfrm>
          <a:off x="6935467" y="1610703"/>
          <a:ext cx="2649783" cy="38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27940" bIns="27940" numCol="1" spcCol="1270" rtlCol="0" anchor="ctr" anchorCtr="0">
          <a:noAutofit/>
        </a:bodyPr>
        <a:lstStyle/>
        <a:p>
          <a:pPr marL="0" lvl="0" indent="0" algn="l" defTabSz="488950" rtl="0">
            <a:lnSpc>
              <a:spcPct val="90000"/>
            </a:lnSpc>
            <a:spcBef>
              <a:spcPct val="0"/>
            </a:spcBef>
            <a:spcAft>
              <a:spcPct val="35000"/>
            </a:spcAft>
            <a:buNone/>
          </a:pPr>
          <a:r>
            <a:rPr lang="uk-UA" sz="1100" b="1" kern="1200" noProof="1">
              <a:solidFill>
                <a:srgbClr val="002060"/>
              </a:solidFill>
              <a:effectLst/>
              <a:latin typeface="Ubuntu"/>
              <a:ea typeface="+mn-ea"/>
              <a:cs typeface="Times New Roman" panose="02020603050405020304" pitchFamily="18" charset="0"/>
            </a:rPr>
            <a:t>Позначення цінових кластерів і аналогів на карті</a:t>
          </a:r>
          <a:endParaRPr lang="ru-RU" sz="1100" b="1" kern="1200" noProof="1">
            <a:solidFill>
              <a:srgbClr val="002060"/>
            </a:solidFill>
            <a:effectLst/>
            <a:latin typeface="Ubuntu"/>
            <a:ea typeface="+mn-ea"/>
            <a:cs typeface="Times New Roman" panose="02020603050405020304" pitchFamily="18" charset="0"/>
          </a:endParaRPr>
        </a:p>
      </dsp:txBody>
      <dsp:txXfrm>
        <a:off x="6935467" y="1610703"/>
        <a:ext cx="2649783" cy="382213"/>
      </dsp:txXfrm>
    </dsp:sp>
    <dsp:sp modelId="{B5CA84F6-3192-45DA-8FC1-C69C586AFA67}">
      <dsp:nvSpPr>
        <dsp:cNvPr id="0" name=""/>
        <dsp:cNvSpPr/>
      </dsp:nvSpPr>
      <dsp:spPr>
        <a:xfrm>
          <a:off x="5121560" y="1234763"/>
          <a:ext cx="661001" cy="661273"/>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a:effectLst>
          <a:glow rad="63500">
            <a:schemeClr val="accent5">
              <a:satMod val="175000"/>
              <a:alpha val="40000"/>
            </a:schemeClr>
          </a:glow>
        </a:effectLst>
      </dsp:spPr>
      <dsp:style>
        <a:lnRef idx="0">
          <a:scrgbClr r="0" g="0" b="0"/>
        </a:lnRef>
        <a:fillRef idx="1">
          <a:scrgbClr r="0" g="0" b="0"/>
        </a:fillRef>
        <a:effectRef idx="2">
          <a:scrgbClr r="0" g="0" b="0"/>
        </a:effectRef>
        <a:fontRef idx="minor"/>
      </dsp:style>
    </dsp:sp>
    <dsp:sp modelId="{2B50E81A-1605-41F7-8C92-2E0D38A81B05}">
      <dsp:nvSpPr>
        <dsp:cNvPr id="0" name=""/>
        <dsp:cNvSpPr/>
      </dsp:nvSpPr>
      <dsp:spPr>
        <a:xfrm>
          <a:off x="5610185" y="869379"/>
          <a:ext cx="1425836" cy="382213"/>
        </a:xfrm>
        <a:prstGeom prst="roundRect">
          <a:avLst/>
        </a:prstGeom>
        <a:gradFill rotWithShape="0">
          <a:gsLst>
            <a:gs pos="0">
              <a:schemeClr val="accent4">
                <a:hueOff val="-855490"/>
                <a:satOff val="53604"/>
                <a:lumOff val="-10982"/>
                <a:alphaOff val="0"/>
                <a:satMod val="103000"/>
                <a:lumMod val="102000"/>
                <a:tint val="94000"/>
              </a:schemeClr>
            </a:gs>
            <a:gs pos="50000">
              <a:schemeClr val="accent4">
                <a:hueOff val="-855490"/>
                <a:satOff val="53604"/>
                <a:lumOff val="-10982"/>
                <a:alphaOff val="0"/>
                <a:satMod val="110000"/>
                <a:lumMod val="100000"/>
                <a:shade val="100000"/>
              </a:schemeClr>
            </a:gs>
            <a:gs pos="100000">
              <a:schemeClr val="accent4">
                <a:hueOff val="-855490"/>
                <a:satOff val="53604"/>
                <a:lumOff val="-109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1802" tIns="57150" rIns="57150" bIns="57150" numCol="1" spcCol="1270" rtlCol="0" anchor="ctr" anchorCtr="0">
          <a:noAutofit/>
        </a:bodyPr>
        <a:lstStyle/>
        <a:p>
          <a:pPr marL="0" lvl="0" indent="0" algn="l" defTabSz="666750" rtl="0">
            <a:lnSpc>
              <a:spcPct val="90000"/>
            </a:lnSpc>
            <a:spcBef>
              <a:spcPct val="0"/>
            </a:spcBef>
            <a:spcAft>
              <a:spcPct val="35000"/>
            </a:spcAft>
            <a:buNone/>
          </a:pPr>
          <a:r>
            <a:rPr lang="uk-UA" sz="1500" kern="1200" noProof="1">
              <a:latin typeface="Ubuntu"/>
              <a:ea typeface="+mn-ea"/>
              <a:cs typeface="+mn-cs"/>
            </a:rPr>
            <a:t>7 крок</a:t>
          </a:r>
          <a:endParaRPr lang="ru-RU" sz="1500" kern="1200" noProof="1">
            <a:latin typeface="Ubuntu"/>
            <a:ea typeface="+mn-ea"/>
            <a:cs typeface="+mn-cs"/>
          </a:endParaRPr>
        </a:p>
      </dsp:txBody>
      <dsp:txXfrm>
        <a:off x="5628843" y="888037"/>
        <a:ext cx="1388520" cy="344897"/>
      </dsp:txXfrm>
    </dsp:sp>
    <dsp:sp modelId="{B1502855-93BF-4AB4-B5F0-2E8B605E07CB}">
      <dsp:nvSpPr>
        <dsp:cNvPr id="0" name=""/>
        <dsp:cNvSpPr/>
      </dsp:nvSpPr>
      <dsp:spPr>
        <a:xfrm>
          <a:off x="7042461" y="863379"/>
          <a:ext cx="2764311" cy="38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27940" bIns="27940" numCol="1" spcCol="1270" rtlCol="0" anchor="ctr" anchorCtr="0">
          <a:noAutofit/>
        </a:bodyPr>
        <a:lstStyle/>
        <a:p>
          <a:pPr marL="0" lvl="0" indent="0" algn="l" defTabSz="488950">
            <a:lnSpc>
              <a:spcPct val="90000"/>
            </a:lnSpc>
            <a:spcBef>
              <a:spcPct val="0"/>
            </a:spcBef>
            <a:spcAft>
              <a:spcPct val="35000"/>
            </a:spcAft>
            <a:buNone/>
          </a:pPr>
          <a:r>
            <a:rPr lang="uk-UA" sz="1100" b="1" kern="1200" dirty="0">
              <a:solidFill>
                <a:srgbClr val="002060"/>
              </a:solidFill>
              <a:effectLst/>
              <a:latin typeface="Ubuntu"/>
              <a:cs typeface="Times New Roman" panose="02020603050405020304" pitchFamily="18" charset="0"/>
            </a:rPr>
            <a:t>Формування висновку по ціні об'єкту та автоматичне складання звіту</a:t>
          </a:r>
          <a:endParaRPr lang="ru-RU" sz="1100" b="1" kern="1200" dirty="0">
            <a:solidFill>
              <a:srgbClr val="002060"/>
            </a:solidFill>
            <a:effectLst/>
            <a:latin typeface="Ubuntu"/>
          </a:endParaRPr>
        </a:p>
      </dsp:txBody>
      <dsp:txXfrm>
        <a:off x="7042461" y="863379"/>
        <a:ext cx="2764311" cy="382213"/>
      </dsp:txXfrm>
    </dsp:sp>
    <dsp:sp modelId="{3D97D920-D30E-4642-98CF-899013F3DA74}">
      <dsp:nvSpPr>
        <dsp:cNvPr id="0" name=""/>
        <dsp:cNvSpPr/>
      </dsp:nvSpPr>
      <dsp:spPr>
        <a:xfrm>
          <a:off x="5215213" y="491509"/>
          <a:ext cx="661001" cy="661273"/>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a:noFill/>
        </a:ln>
        <a:effectLst>
          <a:glow rad="63500">
            <a:schemeClr val="accent1">
              <a:satMod val="175000"/>
              <a:alpha val="40000"/>
            </a:schemeClr>
          </a:glo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a16="http://schemas.microsoft.com/office/drawing/2014/main" id="{EFE2C281-2434-D94F-B4BD-BA3CD4DB8440}"/>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pPr rtl="0"/>
            <a:fld id="{D6219992-8482-4C2E-9B04-3CFC853F88DF}" type="datetime1">
              <a:rPr lang="ru-RU" smtClean="0"/>
              <a:t>01.02.2022</a:t>
            </a:fld>
            <a:endParaRPr lang="ru-RU"/>
          </a:p>
        </p:txBody>
      </p:sp>
      <p:sp>
        <p:nvSpPr>
          <p:cNvPr id="4" name="Нижний колонтитул 3">
            <a:extLst>
              <a:ext uri="{FF2B5EF4-FFF2-40B4-BE49-F238E27FC236}">
                <a16:creationId xmlns:a16="http://schemas.microsoft.com/office/drawing/2014/main" id="{5C17CBFA-633D-5540-AFAA-BE1F495EC62F}"/>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a16="http://schemas.microsoft.com/office/drawing/2014/main" id="{826B5631-D714-AD41-853B-A883ADC344D5}"/>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pPr rtl="0"/>
            <a:fld id="{465AE8BC-2AB3-9E4C-9797-2A6F8A74C74E}" type="slidenum">
              <a:rPr lang="ru-RU" smtClean="0"/>
              <a:t>‹#›</a:t>
            </a:fld>
            <a:endParaRPr lang="ru-RU"/>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pPr rtl="0"/>
            <a:fld id="{32941849-B681-4669-81A6-B76C0E6120B0}" type="datetime1">
              <a:rPr lang="ru-RU" noProof="0" smtClean="0"/>
              <a:t>01.02.2022</a:t>
            </a:fld>
            <a:endParaRPr lang="ru-RU" noProof="0"/>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pPr rtl="0"/>
            <a:fld id="{228B34ED-4CDD-41C9-90F7-D768D5559A6F}" type="slidenum">
              <a:rPr lang="ru-RU" noProof="0" smtClean="0"/>
              <a:t>‹#›</a:t>
            </a:fld>
            <a:endParaRPr lang="ru-RU" noProof="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1</a:t>
            </a:fld>
            <a:endParaRPr lang="ru-RU"/>
          </a:p>
        </p:txBody>
      </p:sp>
    </p:spTree>
    <p:extLst>
      <p:ext uri="{BB962C8B-B14F-4D97-AF65-F5344CB8AC3E}">
        <p14:creationId xmlns:p14="http://schemas.microsoft.com/office/powerpoint/2010/main" val="67386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10</a:t>
            </a:fld>
            <a:endParaRPr lang="ru-RU"/>
          </a:p>
        </p:txBody>
      </p:sp>
    </p:spTree>
    <p:extLst>
      <p:ext uri="{BB962C8B-B14F-4D97-AF65-F5344CB8AC3E}">
        <p14:creationId xmlns:p14="http://schemas.microsoft.com/office/powerpoint/2010/main" val="2396812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11</a:t>
            </a:fld>
            <a:endParaRPr lang="ru-RU"/>
          </a:p>
        </p:txBody>
      </p:sp>
    </p:spTree>
    <p:extLst>
      <p:ext uri="{BB962C8B-B14F-4D97-AF65-F5344CB8AC3E}">
        <p14:creationId xmlns:p14="http://schemas.microsoft.com/office/powerpoint/2010/main" val="3327090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12</a:t>
            </a:fld>
            <a:endParaRPr lang="ru-RU"/>
          </a:p>
        </p:txBody>
      </p:sp>
    </p:spTree>
    <p:extLst>
      <p:ext uri="{BB962C8B-B14F-4D97-AF65-F5344CB8AC3E}">
        <p14:creationId xmlns:p14="http://schemas.microsoft.com/office/powerpoint/2010/main" val="67639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13</a:t>
            </a:fld>
            <a:endParaRPr lang="ru-RU"/>
          </a:p>
        </p:txBody>
      </p:sp>
    </p:spTree>
    <p:extLst>
      <p:ext uri="{BB962C8B-B14F-4D97-AF65-F5344CB8AC3E}">
        <p14:creationId xmlns:p14="http://schemas.microsoft.com/office/powerpoint/2010/main" val="296319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228B34ED-4CDD-41C9-90F7-D768D5559A6F}" type="slidenum">
              <a:rPr lang="ru-RU" smtClean="0"/>
              <a:t>14</a:t>
            </a:fld>
            <a:endParaRPr lang="ru-RU"/>
          </a:p>
        </p:txBody>
      </p:sp>
    </p:spTree>
    <p:extLst>
      <p:ext uri="{BB962C8B-B14F-4D97-AF65-F5344CB8AC3E}">
        <p14:creationId xmlns:p14="http://schemas.microsoft.com/office/powerpoint/2010/main" val="3225514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228B34ED-4CDD-41C9-90F7-D768D5559A6F}" type="slidenum">
              <a:rPr lang="ru-RU" smtClean="0"/>
              <a:t>15</a:t>
            </a:fld>
            <a:endParaRPr lang="ru-RU"/>
          </a:p>
        </p:txBody>
      </p:sp>
    </p:spTree>
    <p:extLst>
      <p:ext uri="{BB962C8B-B14F-4D97-AF65-F5344CB8AC3E}">
        <p14:creationId xmlns:p14="http://schemas.microsoft.com/office/powerpoint/2010/main" val="2193148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16</a:t>
            </a:fld>
            <a:endParaRPr lang="ru-RU"/>
          </a:p>
        </p:txBody>
      </p:sp>
    </p:spTree>
    <p:extLst>
      <p:ext uri="{BB962C8B-B14F-4D97-AF65-F5344CB8AC3E}">
        <p14:creationId xmlns:p14="http://schemas.microsoft.com/office/powerpoint/2010/main" val="3401194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17</a:t>
            </a:fld>
            <a:endParaRPr lang="ru-RU"/>
          </a:p>
        </p:txBody>
      </p:sp>
    </p:spTree>
    <p:extLst>
      <p:ext uri="{BB962C8B-B14F-4D97-AF65-F5344CB8AC3E}">
        <p14:creationId xmlns:p14="http://schemas.microsoft.com/office/powerpoint/2010/main" val="906864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228B34ED-4CDD-41C9-90F7-D768D5559A6F}" type="slidenum">
              <a:rPr lang="ru-RU" smtClean="0"/>
              <a:t>18</a:t>
            </a:fld>
            <a:endParaRPr lang="ru-RU"/>
          </a:p>
        </p:txBody>
      </p:sp>
    </p:spTree>
    <p:extLst>
      <p:ext uri="{BB962C8B-B14F-4D97-AF65-F5344CB8AC3E}">
        <p14:creationId xmlns:p14="http://schemas.microsoft.com/office/powerpoint/2010/main" val="3329000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19</a:t>
            </a:fld>
            <a:endParaRPr lang="ru-RU"/>
          </a:p>
        </p:txBody>
      </p:sp>
    </p:spTree>
    <p:extLst>
      <p:ext uri="{BB962C8B-B14F-4D97-AF65-F5344CB8AC3E}">
        <p14:creationId xmlns:p14="http://schemas.microsoft.com/office/powerpoint/2010/main" val="373298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a:t>
            </a:fld>
            <a:endParaRPr lang="ru-RU"/>
          </a:p>
        </p:txBody>
      </p:sp>
    </p:spTree>
    <p:extLst>
      <p:ext uri="{BB962C8B-B14F-4D97-AF65-F5344CB8AC3E}">
        <p14:creationId xmlns:p14="http://schemas.microsoft.com/office/powerpoint/2010/main" val="330177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20</a:t>
            </a:fld>
            <a:endParaRPr lang="ru-RU"/>
          </a:p>
        </p:txBody>
      </p:sp>
    </p:spTree>
    <p:extLst>
      <p:ext uri="{BB962C8B-B14F-4D97-AF65-F5344CB8AC3E}">
        <p14:creationId xmlns:p14="http://schemas.microsoft.com/office/powerpoint/2010/main" val="888148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21</a:t>
            </a:fld>
            <a:endParaRPr lang="ru-RU"/>
          </a:p>
        </p:txBody>
      </p:sp>
    </p:spTree>
    <p:extLst>
      <p:ext uri="{BB962C8B-B14F-4D97-AF65-F5344CB8AC3E}">
        <p14:creationId xmlns:p14="http://schemas.microsoft.com/office/powerpoint/2010/main" val="44244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22</a:t>
            </a:fld>
            <a:endParaRPr lang="ru-RU"/>
          </a:p>
        </p:txBody>
      </p:sp>
    </p:spTree>
    <p:extLst>
      <p:ext uri="{BB962C8B-B14F-4D97-AF65-F5344CB8AC3E}">
        <p14:creationId xmlns:p14="http://schemas.microsoft.com/office/powerpoint/2010/main" val="3839210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23</a:t>
            </a:fld>
            <a:endParaRPr lang="ru-RU"/>
          </a:p>
        </p:txBody>
      </p:sp>
    </p:spTree>
    <p:extLst>
      <p:ext uri="{BB962C8B-B14F-4D97-AF65-F5344CB8AC3E}">
        <p14:creationId xmlns:p14="http://schemas.microsoft.com/office/powerpoint/2010/main" val="1070403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24</a:t>
            </a:fld>
            <a:endParaRPr lang="ru-RU"/>
          </a:p>
        </p:txBody>
      </p:sp>
    </p:spTree>
    <p:extLst>
      <p:ext uri="{BB962C8B-B14F-4D97-AF65-F5344CB8AC3E}">
        <p14:creationId xmlns:p14="http://schemas.microsoft.com/office/powerpoint/2010/main" val="980076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25</a:t>
            </a:fld>
            <a:endParaRPr lang="ru-RU"/>
          </a:p>
        </p:txBody>
      </p:sp>
    </p:spTree>
    <p:extLst>
      <p:ext uri="{BB962C8B-B14F-4D97-AF65-F5344CB8AC3E}">
        <p14:creationId xmlns:p14="http://schemas.microsoft.com/office/powerpoint/2010/main" val="3044664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26</a:t>
            </a:fld>
            <a:endParaRPr lang="ru-RU"/>
          </a:p>
        </p:txBody>
      </p:sp>
    </p:spTree>
    <p:extLst>
      <p:ext uri="{BB962C8B-B14F-4D97-AF65-F5344CB8AC3E}">
        <p14:creationId xmlns:p14="http://schemas.microsoft.com/office/powerpoint/2010/main" val="2553437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27</a:t>
            </a:fld>
            <a:endParaRPr lang="ru-RU"/>
          </a:p>
        </p:txBody>
      </p:sp>
    </p:spTree>
    <p:extLst>
      <p:ext uri="{BB962C8B-B14F-4D97-AF65-F5344CB8AC3E}">
        <p14:creationId xmlns:p14="http://schemas.microsoft.com/office/powerpoint/2010/main" val="551591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28</a:t>
            </a:fld>
            <a:endParaRPr lang="ru-RU"/>
          </a:p>
        </p:txBody>
      </p:sp>
    </p:spTree>
    <p:extLst>
      <p:ext uri="{BB962C8B-B14F-4D97-AF65-F5344CB8AC3E}">
        <p14:creationId xmlns:p14="http://schemas.microsoft.com/office/powerpoint/2010/main" val="448823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228B34ED-4CDD-41C9-90F7-D768D5559A6F}" type="slidenum">
              <a:rPr lang="ru-RU" smtClean="0"/>
              <a:t>29</a:t>
            </a:fld>
            <a:endParaRPr lang="ru-RU"/>
          </a:p>
        </p:txBody>
      </p:sp>
    </p:spTree>
    <p:extLst>
      <p:ext uri="{BB962C8B-B14F-4D97-AF65-F5344CB8AC3E}">
        <p14:creationId xmlns:p14="http://schemas.microsoft.com/office/powerpoint/2010/main" val="1360010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3</a:t>
            </a:fld>
            <a:endParaRPr lang="ru-RU"/>
          </a:p>
        </p:txBody>
      </p:sp>
    </p:spTree>
    <p:extLst>
      <p:ext uri="{BB962C8B-B14F-4D97-AF65-F5344CB8AC3E}">
        <p14:creationId xmlns:p14="http://schemas.microsoft.com/office/powerpoint/2010/main" val="2329991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30</a:t>
            </a:fld>
            <a:endParaRPr lang="ru-RU"/>
          </a:p>
        </p:txBody>
      </p:sp>
    </p:spTree>
    <p:extLst>
      <p:ext uri="{BB962C8B-B14F-4D97-AF65-F5344CB8AC3E}">
        <p14:creationId xmlns:p14="http://schemas.microsoft.com/office/powerpoint/2010/main" val="214830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228B34ED-4CDD-41C9-90F7-D768D5559A6F}" type="slidenum">
              <a:rPr lang="ru-RU" smtClean="0"/>
              <a:t>4</a:t>
            </a:fld>
            <a:endParaRPr lang="ru-RU"/>
          </a:p>
        </p:txBody>
      </p:sp>
    </p:spTree>
    <p:extLst>
      <p:ext uri="{BB962C8B-B14F-4D97-AF65-F5344CB8AC3E}">
        <p14:creationId xmlns:p14="http://schemas.microsoft.com/office/powerpoint/2010/main" val="4174848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5</a:t>
            </a:fld>
            <a:endParaRPr lang="ru-RU"/>
          </a:p>
        </p:txBody>
      </p:sp>
    </p:spTree>
    <p:extLst>
      <p:ext uri="{BB962C8B-B14F-4D97-AF65-F5344CB8AC3E}">
        <p14:creationId xmlns:p14="http://schemas.microsoft.com/office/powerpoint/2010/main" val="6049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6</a:t>
            </a:fld>
            <a:endParaRPr lang="ru-RU"/>
          </a:p>
        </p:txBody>
      </p:sp>
    </p:spTree>
    <p:extLst>
      <p:ext uri="{BB962C8B-B14F-4D97-AF65-F5344CB8AC3E}">
        <p14:creationId xmlns:p14="http://schemas.microsoft.com/office/powerpoint/2010/main" val="1185886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7</a:t>
            </a:fld>
            <a:endParaRPr lang="ru-RU"/>
          </a:p>
        </p:txBody>
      </p:sp>
    </p:spTree>
    <p:extLst>
      <p:ext uri="{BB962C8B-B14F-4D97-AF65-F5344CB8AC3E}">
        <p14:creationId xmlns:p14="http://schemas.microsoft.com/office/powerpoint/2010/main" val="470251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8B34ED-4CDD-41C9-90F7-D768D5559A6F}" type="slidenum">
              <a:rPr lang="ru-RU" smtClean="0"/>
              <a:t>8</a:t>
            </a:fld>
            <a:endParaRPr lang="ru-RU"/>
          </a:p>
        </p:txBody>
      </p:sp>
    </p:spTree>
    <p:extLst>
      <p:ext uri="{BB962C8B-B14F-4D97-AF65-F5344CB8AC3E}">
        <p14:creationId xmlns:p14="http://schemas.microsoft.com/office/powerpoint/2010/main" val="2289588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228B34ED-4CDD-41C9-90F7-D768D5559A6F}" type="slidenum">
              <a:rPr lang="ru-RU" smtClean="0"/>
              <a:t>9</a:t>
            </a:fld>
            <a:endParaRPr lang="ru-RU"/>
          </a:p>
        </p:txBody>
      </p:sp>
    </p:spTree>
    <p:extLst>
      <p:ext uri="{BB962C8B-B14F-4D97-AF65-F5344CB8AC3E}">
        <p14:creationId xmlns:p14="http://schemas.microsoft.com/office/powerpoint/2010/main" val="64172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 подзаголовок и объект">
    <p:spTree>
      <p:nvGrpSpPr>
        <p:cNvPr id="1" name=""/>
        <p:cNvGrpSpPr/>
        <p:nvPr/>
      </p:nvGrpSpPr>
      <p:grpSpPr>
        <a:xfrm>
          <a:off x="0" y="0"/>
          <a:ext cx="0" cy="0"/>
          <a:chOff x="0" y="0"/>
          <a:chExt cx="0" cy="0"/>
        </a:xfrm>
      </p:grpSpPr>
      <p:sp>
        <p:nvSpPr>
          <p:cNvPr id="5" name="Нижний колонтитул 4">
            <a:extLst>
              <a:ext uri="{FF2B5EF4-FFF2-40B4-BE49-F238E27FC236}">
                <a16:creationId xmlns:a16="http://schemas.microsoft.com/office/drawing/2014/main" id="{42A27944-63F0-4B2F-AD45-448C6DF71C85}"/>
              </a:ext>
            </a:extLst>
          </p:cNvPr>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
        <p:nvSpPr>
          <p:cNvPr id="2" name="Заголовок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rtlCol="0"/>
          <a:lstStyle>
            <a:lvl1pPr>
              <a:lnSpc>
                <a:spcPct val="100000"/>
              </a:lnSpc>
              <a:defRPr/>
            </a:lvl1pPr>
          </a:lstStyle>
          <a:p>
            <a:pPr rtl="0"/>
            <a:r>
              <a:rPr lang="ru-RU" noProof="0"/>
              <a:t>СТИЛЬ ОБРАЗЦА ЗАГОЛОВКА</a:t>
            </a:r>
          </a:p>
        </p:txBody>
      </p:sp>
      <p:sp>
        <p:nvSpPr>
          <p:cNvPr id="8" name="Текст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9" name="Текст 5">
            <a:extLst>
              <a:ext uri="{FF2B5EF4-FFF2-40B4-BE49-F238E27FC236}">
                <a16:creationId xmlns:a16="http://schemas.microsoft.com/office/drawing/2014/main" id="{2914F6FF-E574-0340-AD3E-E6747297E034}"/>
              </a:ext>
            </a:extLst>
          </p:cNvPr>
          <p:cNvSpPr>
            <a:spLocks noGrp="1"/>
          </p:cNvSpPr>
          <p:nvPr>
            <p:ph type="body" sz="quarter" idx="32" hasCustomPrompt="1"/>
          </p:nvPr>
        </p:nvSpPr>
        <p:spPr>
          <a:xfrm>
            <a:off x="594519" y="1262642"/>
            <a:ext cx="11002962" cy="353872"/>
          </a:xfrm>
        </p:spPr>
        <p:txBody>
          <a:bodyPr rtlCol="0" anchor="ctr">
            <a:noAutofit/>
          </a:bodyPr>
          <a:lstStyle>
            <a:lvl1pPr marL="0" indent="0" algn="ctr">
              <a:lnSpc>
                <a:spcPct val="100000"/>
              </a:lnSpc>
              <a:buNone/>
              <a:defRPr sz="2000" spc="600">
                <a:solidFill>
                  <a:srgbClr val="898989"/>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ru-RU" noProof="0"/>
              <a:t>ПОДЗАГОЛОВОК</a:t>
            </a:r>
          </a:p>
        </p:txBody>
      </p:sp>
    </p:spTree>
    <p:extLst>
      <p:ext uri="{BB962C8B-B14F-4D97-AF65-F5344CB8AC3E}">
        <p14:creationId xmlns:p14="http://schemas.microsoft.com/office/powerpoint/2010/main" val="153518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5" name="Нижний колонтитул 4">
            <a:extLst>
              <a:ext uri="{FF2B5EF4-FFF2-40B4-BE49-F238E27FC236}">
                <a16:creationId xmlns:a16="http://schemas.microsoft.com/office/drawing/2014/main" id="{42A27944-63F0-4B2F-AD45-448C6DF71C85}"/>
              </a:ext>
            </a:extLst>
          </p:cNvPr>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
        <p:nvSpPr>
          <p:cNvPr id="2" name="Заголовок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rtlCol="0"/>
          <a:lstStyle>
            <a:lvl1pPr>
              <a:lnSpc>
                <a:spcPct val="100000"/>
              </a:lnSpc>
              <a:defRPr/>
            </a:lvl1pPr>
          </a:lstStyle>
          <a:p>
            <a:pPr rtl="0"/>
            <a:r>
              <a:rPr lang="ru-RU" noProof="0"/>
              <a:t>СТИЛЬ ОБРАЗЦА ЗАГОЛОВКА</a:t>
            </a:r>
          </a:p>
        </p:txBody>
      </p:sp>
      <p:sp>
        <p:nvSpPr>
          <p:cNvPr id="8" name="Текст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p14="http://schemas.microsoft.com/office/powerpoint/2010/main" val="276296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Прямоугольник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rtlCol="0">
            <a:normAutofit/>
          </a:bodyPr>
          <a:lstStyle>
            <a:lvl1pPr algn="ctr">
              <a:defRPr sz="3600" spc="300"/>
            </a:lvl1pPr>
          </a:lstStyle>
          <a:p>
            <a:pPr rtl="0"/>
            <a:r>
              <a:rPr lang="ru-RU" noProof="0"/>
              <a:t>СТИЛЬ ОБРАЗЦА ЗАГОЛОВКА</a:t>
            </a:r>
          </a:p>
        </p:txBody>
      </p:sp>
      <p:sp>
        <p:nvSpPr>
          <p:cNvPr id="3" name="Текст 2">
            <a:extLst>
              <a:ext uri="{FF2B5EF4-FFF2-40B4-BE49-F238E27FC236}">
                <a16:creationId xmlns:a16="http://schemas.microsoft.com/office/drawing/2014/main" id="{9BDA91F3-AE43-4DDA-AB24-49CF87963D72}"/>
              </a:ext>
            </a:extLst>
          </p:cNvPr>
          <p:cNvSpPr>
            <a:spLocks noGrp="1"/>
          </p:cNvSpPr>
          <p:nvPr>
            <p:ph type="body" idx="1"/>
          </p:nvPr>
        </p:nvSpPr>
        <p:spPr>
          <a:xfrm>
            <a:off x="469107" y="1827972"/>
            <a:ext cx="5157787" cy="494506"/>
          </a:xfrm>
        </p:spPr>
        <p:txBody>
          <a:bodyPr lIns="0" tIns="0" rIns="0" bIns="0" rtlCol="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a:extLst>
              <a:ext uri="{FF2B5EF4-FFF2-40B4-BE49-F238E27FC236}">
                <a16:creationId xmlns:a16="http://schemas.microsoft.com/office/drawing/2014/main" id="{24A648F6-CDB4-4032-9F98-6ED11F980765}"/>
              </a:ext>
            </a:extLst>
          </p:cNvPr>
          <p:cNvSpPr>
            <a:spLocks noGrp="1"/>
          </p:cNvSpPr>
          <p:nvPr>
            <p:ph sz="half" idx="2"/>
          </p:nvPr>
        </p:nvSpPr>
        <p:spPr>
          <a:xfrm>
            <a:off x="469107" y="2342356"/>
            <a:ext cx="5157787" cy="3684588"/>
          </a:xfrm>
        </p:spPr>
        <p:txBody>
          <a:bodyPr lIns="0" tIns="0" rIns="0" bIns="0" rtlCol="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a16="http://schemas.microsoft.com/office/drawing/2014/main" id="{258F648F-0299-4352-914D-9ACEEF6FE597}"/>
              </a:ext>
            </a:extLst>
          </p:cNvPr>
          <p:cNvSpPr>
            <a:spLocks noGrp="1"/>
          </p:cNvSpPr>
          <p:nvPr>
            <p:ph type="body" sz="quarter" idx="3"/>
          </p:nvPr>
        </p:nvSpPr>
        <p:spPr>
          <a:xfrm>
            <a:off x="6565107" y="1827972"/>
            <a:ext cx="5183188" cy="494506"/>
          </a:xfrm>
        </p:spPr>
        <p:txBody>
          <a:bodyPr lIns="0" tIns="0" rIns="0" bIns="0" rtlCol="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a:extLst>
              <a:ext uri="{FF2B5EF4-FFF2-40B4-BE49-F238E27FC236}">
                <a16:creationId xmlns:a16="http://schemas.microsoft.com/office/drawing/2014/main" id="{65215A19-FA39-4BD0-87C2-8DA3B8C587BB}"/>
              </a:ext>
            </a:extLst>
          </p:cNvPr>
          <p:cNvSpPr>
            <a:spLocks noGrp="1"/>
          </p:cNvSpPr>
          <p:nvPr>
            <p:ph sz="quarter" idx="4"/>
          </p:nvPr>
        </p:nvSpPr>
        <p:spPr>
          <a:xfrm>
            <a:off x="6565107" y="2342356"/>
            <a:ext cx="5183188" cy="3684588"/>
          </a:xfrm>
        </p:spPr>
        <p:txBody>
          <a:bodyPr lIns="0" tIns="0" rIns="0" bIns="0" rtlCol="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8" name="Нижний колонтитул 7">
            <a:extLst>
              <a:ext uri="{FF2B5EF4-FFF2-40B4-BE49-F238E27FC236}">
                <a16:creationId xmlns:a16="http://schemas.microsoft.com/office/drawing/2014/main" id="{A719B710-B005-42F3-BB0B-EDD61A824BF6}"/>
              </a:ext>
            </a:extLst>
          </p:cNvPr>
          <p:cNvSpPr>
            <a:spLocks noGrp="1"/>
          </p:cNvSpPr>
          <p:nvPr>
            <p:ph type="ftr" sz="quarter" idx="11"/>
          </p:nvPr>
        </p:nvSpPr>
        <p:spPr/>
        <p:txBody>
          <a:bodyPr rtlCol="0"/>
          <a:lstStyle/>
          <a:p>
            <a:pPr rtl="0"/>
            <a:r>
              <a:rPr lang="ru-RU" noProof="0"/>
              <a:t>Добавить нижний колонтитул</a:t>
            </a:r>
          </a:p>
        </p:txBody>
      </p:sp>
      <p:sp>
        <p:nvSpPr>
          <p:cNvPr id="9" name="Номер слайда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
        <p:nvSpPr>
          <p:cNvPr id="13" name="Фигура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rtlCol="0" anchor="ctr">
            <a:spAutoFit/>
          </a:bodyPr>
          <a:lstStyle/>
          <a:p>
            <a:pPr rtl="0">
              <a:defRPr sz="3000">
                <a:solidFill>
                  <a:srgbClr val="3A3B39"/>
                </a:solidFill>
                <a:latin typeface="Bebas"/>
                <a:ea typeface="Bebas"/>
                <a:cs typeface="Bebas"/>
                <a:sym typeface="Bebas"/>
              </a:defRPr>
            </a:pPr>
            <a:r>
              <a:rPr lang="ru-RU" sz="2400" b="1" kern="1200" noProof="0">
                <a:solidFill>
                  <a:schemeClr val="bg1"/>
                </a:solidFill>
                <a:latin typeface="+mn-lt"/>
                <a:ea typeface="+mn-ea"/>
                <a:cs typeface="+mn-cs"/>
                <a:sym typeface="Bebas"/>
              </a:rPr>
              <a:t>FABRIKAM</a:t>
            </a:r>
            <a:endParaRPr lang="ru-RU" sz="2400" b="1" i="0" spc="0" noProof="0">
              <a:solidFill>
                <a:schemeClr val="bg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414559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Прямоугольник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rtlCol="0">
            <a:normAutofit/>
          </a:bodyPr>
          <a:lstStyle>
            <a:lvl1pPr algn="ctr">
              <a:defRPr sz="3600" spc="300"/>
            </a:lvl1pPr>
          </a:lstStyle>
          <a:p>
            <a:pPr rtl="0"/>
            <a:r>
              <a:rPr lang="ru-RU" noProof="0"/>
              <a:t>СТИЛЬ ОБРАЗЦА ЗАГОЛОВКА</a:t>
            </a:r>
          </a:p>
        </p:txBody>
      </p:sp>
      <p:sp>
        <p:nvSpPr>
          <p:cNvPr id="8" name="Нижний колонтитул 7">
            <a:extLst>
              <a:ext uri="{FF2B5EF4-FFF2-40B4-BE49-F238E27FC236}">
                <a16:creationId xmlns:a16="http://schemas.microsoft.com/office/drawing/2014/main" id="{A719B710-B005-42F3-BB0B-EDD61A824BF6}"/>
              </a:ext>
            </a:extLst>
          </p:cNvPr>
          <p:cNvSpPr>
            <a:spLocks noGrp="1"/>
          </p:cNvSpPr>
          <p:nvPr>
            <p:ph type="ftr" sz="quarter" idx="11"/>
          </p:nvPr>
        </p:nvSpPr>
        <p:spPr/>
        <p:txBody>
          <a:bodyPr rtlCol="0"/>
          <a:lstStyle/>
          <a:p>
            <a:pPr rtl="0"/>
            <a:r>
              <a:rPr lang="ru-RU" noProof="0"/>
              <a:t>Добавить нижний колонтитул</a:t>
            </a:r>
          </a:p>
        </p:txBody>
      </p:sp>
      <p:sp>
        <p:nvSpPr>
          <p:cNvPr id="9" name="Номер слайда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
        <p:nvSpPr>
          <p:cNvPr id="13" name="Фигура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rtlCol="0" anchor="ctr">
            <a:spAutoFit/>
          </a:bodyPr>
          <a:lstStyle/>
          <a:p>
            <a:pPr rtl="0">
              <a:defRPr sz="3000">
                <a:solidFill>
                  <a:srgbClr val="3A3B39"/>
                </a:solidFill>
                <a:latin typeface="Bebas"/>
                <a:ea typeface="Bebas"/>
                <a:cs typeface="Bebas"/>
                <a:sym typeface="Bebas"/>
              </a:defRPr>
            </a:pPr>
            <a:r>
              <a:rPr lang="ru-RU" sz="2400" b="1" kern="1200" noProof="0">
                <a:solidFill>
                  <a:schemeClr val="bg1"/>
                </a:solidFill>
                <a:latin typeface="+mn-lt"/>
                <a:ea typeface="+mn-ea"/>
                <a:cs typeface="+mn-cs"/>
                <a:sym typeface="Bebas"/>
              </a:rPr>
              <a:t>FABRIKAM</a:t>
            </a:r>
            <a:endParaRPr lang="ru-RU" sz="2400" b="1" i="0" spc="0" noProof="0">
              <a:solidFill>
                <a:schemeClr val="bg1"/>
              </a:solidFill>
              <a:latin typeface="Gill Sans" panose="020B0502020104020203" pitchFamily="34" charset="-79"/>
              <a:cs typeface="Gill Sans" panose="020B0502020104020203" pitchFamily="34" charset="-79"/>
            </a:endParaRPr>
          </a:p>
        </p:txBody>
      </p:sp>
      <p:sp>
        <p:nvSpPr>
          <p:cNvPr id="15" name="Объект 2">
            <a:extLst>
              <a:ext uri="{FF2B5EF4-FFF2-40B4-BE49-F238E27FC236}">
                <a16:creationId xmlns:a16="http://schemas.microsoft.com/office/drawing/2014/main" id="{2B178DD2-BCD4-4E9E-8EAA-0A3AB74C6160}"/>
              </a:ext>
            </a:extLst>
          </p:cNvPr>
          <p:cNvSpPr>
            <a:spLocks noGrp="1"/>
          </p:cNvSpPr>
          <p:nvPr>
            <p:ph sz="half" idx="1"/>
          </p:nvPr>
        </p:nvSpPr>
        <p:spPr>
          <a:xfrm>
            <a:off x="594519" y="1825625"/>
            <a:ext cx="5181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16" name="Объект 3">
            <a:extLst>
              <a:ext uri="{FF2B5EF4-FFF2-40B4-BE49-F238E27FC236}">
                <a16:creationId xmlns:a16="http://schemas.microsoft.com/office/drawing/2014/main" id="{0B7D881D-13DE-4377-AA74-0EBFD9C9926A}"/>
              </a:ext>
            </a:extLst>
          </p:cNvPr>
          <p:cNvSpPr>
            <a:spLocks noGrp="1"/>
          </p:cNvSpPr>
          <p:nvPr>
            <p:ph sz="half" idx="2"/>
          </p:nvPr>
        </p:nvSpPr>
        <p:spPr>
          <a:xfrm>
            <a:off x="6415881" y="1825625"/>
            <a:ext cx="5181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p14="http://schemas.microsoft.com/office/powerpoint/2010/main" val="400584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rtlCol="0">
            <a:normAutofit/>
          </a:bodyPr>
          <a:lstStyle>
            <a:lvl1pPr algn="l">
              <a:defRPr sz="3600" spc="300">
                <a:solidFill>
                  <a:schemeClr val="bg1"/>
                </a:solidFill>
              </a:defRPr>
            </a:lvl1pPr>
          </a:lstStyle>
          <a:p>
            <a:pPr rtl="0"/>
            <a:r>
              <a:rPr lang="ru-RU" noProof="0"/>
              <a:t>СТИЛЬ ОБРАЗЦА ЗАГОЛОВКА</a:t>
            </a:r>
          </a:p>
        </p:txBody>
      </p:sp>
      <p:sp>
        <p:nvSpPr>
          <p:cNvPr id="8" name="Нижний колонтитул 7">
            <a:extLst>
              <a:ext uri="{FF2B5EF4-FFF2-40B4-BE49-F238E27FC236}">
                <a16:creationId xmlns:a16="http://schemas.microsoft.com/office/drawing/2014/main" id="{A719B710-B005-42F3-BB0B-EDD61A824BF6}"/>
              </a:ext>
            </a:extLst>
          </p:cNvPr>
          <p:cNvSpPr>
            <a:spLocks noGrp="1"/>
          </p:cNvSpPr>
          <p:nvPr>
            <p:ph type="ftr" sz="quarter" idx="11"/>
          </p:nvPr>
        </p:nvSpPr>
        <p:spPr/>
        <p:txBody>
          <a:bodyPr rtlCol="0"/>
          <a:lstStyle/>
          <a:p>
            <a:pPr rtl="0"/>
            <a:r>
              <a:rPr lang="ru-RU" noProof="0"/>
              <a:t>Добавить нижний колонтитул</a:t>
            </a:r>
          </a:p>
        </p:txBody>
      </p:sp>
      <p:sp>
        <p:nvSpPr>
          <p:cNvPr id="9" name="Номер слайда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
        <p:nvSpPr>
          <p:cNvPr id="13" name="Фигура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rtlCol="0" anchor="ctr">
            <a:spAutoFit/>
          </a:bodyPr>
          <a:lstStyle/>
          <a:p>
            <a:pPr rtl="0">
              <a:defRPr sz="3000">
                <a:solidFill>
                  <a:srgbClr val="3A3B39"/>
                </a:solidFill>
                <a:latin typeface="Bebas"/>
                <a:ea typeface="Bebas"/>
                <a:cs typeface="Bebas"/>
                <a:sym typeface="Bebas"/>
              </a:defRPr>
            </a:pPr>
            <a:r>
              <a:rPr lang="ru-RU" sz="2400" b="1" kern="1200" noProof="0">
                <a:solidFill>
                  <a:srgbClr val="2C2153"/>
                </a:solidFill>
                <a:latin typeface="+mn-lt"/>
                <a:ea typeface="+mn-ea"/>
                <a:cs typeface="+mn-cs"/>
                <a:sym typeface="Bebas"/>
              </a:rPr>
              <a:t>FAB</a:t>
            </a:r>
            <a:r>
              <a:rPr lang="ru-RU" sz="2400" b="1" kern="1200" noProof="0">
                <a:solidFill>
                  <a:srgbClr val="A53F52"/>
                </a:solidFill>
                <a:latin typeface="+mn-lt"/>
                <a:ea typeface="+mn-ea"/>
                <a:cs typeface="+mn-cs"/>
                <a:sym typeface="Bebas"/>
              </a:rPr>
              <a:t>RIKAM</a:t>
            </a:r>
            <a:endParaRPr lang="ru-RU" sz="2400" b="1" i="0" spc="0" noProof="0">
              <a:solidFill>
                <a:srgbClr val="A53F52"/>
              </a:solidFill>
              <a:latin typeface="Gill Sans" panose="020B0502020104020203" pitchFamily="34" charset="-79"/>
              <a:cs typeface="Gill Sans" panose="020B0502020104020203" pitchFamily="34" charset="-79"/>
            </a:endParaRPr>
          </a:p>
        </p:txBody>
      </p:sp>
      <p:sp>
        <p:nvSpPr>
          <p:cNvPr id="16" name="Текст 3">
            <a:extLst>
              <a:ext uri="{FF2B5EF4-FFF2-40B4-BE49-F238E27FC236}">
                <a16:creationId xmlns:a16="http://schemas.microsoft.com/office/drawing/2014/main" id="{1B8C1683-B5FA-422D-82FD-3E04C0D01AC4}"/>
              </a:ext>
            </a:extLst>
          </p:cNvPr>
          <p:cNvSpPr>
            <a:spLocks noGrp="1"/>
          </p:cNvSpPr>
          <p:nvPr>
            <p:ph type="body" sz="half" idx="2"/>
          </p:nvPr>
        </p:nvSpPr>
        <p:spPr>
          <a:xfrm>
            <a:off x="839788" y="2480552"/>
            <a:ext cx="3932237" cy="3388435"/>
          </a:xfrm>
        </p:spPr>
        <p:txBody>
          <a:bodyPr rtlCol="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17" name="Объект 2">
            <a:extLst>
              <a:ext uri="{FF2B5EF4-FFF2-40B4-BE49-F238E27FC236}">
                <a16:creationId xmlns:a16="http://schemas.microsoft.com/office/drawing/2014/main" id="{64332CC6-AF18-49EE-9933-50E3E93F6B86}"/>
              </a:ext>
            </a:extLst>
          </p:cNvPr>
          <p:cNvSpPr>
            <a:spLocks noGrp="1"/>
          </p:cNvSpPr>
          <p:nvPr>
            <p:ph idx="1"/>
          </p:nvPr>
        </p:nvSpPr>
        <p:spPr>
          <a:xfrm>
            <a:off x="5183188" y="801277"/>
            <a:ext cx="6565106" cy="5059773"/>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p14="http://schemas.microsoft.com/office/powerpoint/2010/main" val="114079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rtlCol="0">
            <a:normAutofit/>
          </a:bodyPr>
          <a:lstStyle>
            <a:lvl1pPr algn="l">
              <a:defRPr sz="3600" spc="300">
                <a:solidFill>
                  <a:schemeClr val="bg1"/>
                </a:solidFill>
              </a:defRPr>
            </a:lvl1pPr>
          </a:lstStyle>
          <a:p>
            <a:pPr rtl="0"/>
            <a:r>
              <a:rPr lang="ru-RU" noProof="0"/>
              <a:t>СТИЛЬ ОБРАЗЦА ЗАГОЛОВКА</a:t>
            </a:r>
          </a:p>
        </p:txBody>
      </p:sp>
      <p:sp>
        <p:nvSpPr>
          <p:cNvPr id="8" name="Нижний колонтитул 7">
            <a:extLst>
              <a:ext uri="{FF2B5EF4-FFF2-40B4-BE49-F238E27FC236}">
                <a16:creationId xmlns:a16="http://schemas.microsoft.com/office/drawing/2014/main" id="{A719B710-B005-42F3-BB0B-EDD61A824BF6}"/>
              </a:ext>
            </a:extLst>
          </p:cNvPr>
          <p:cNvSpPr>
            <a:spLocks noGrp="1"/>
          </p:cNvSpPr>
          <p:nvPr>
            <p:ph type="ftr" sz="quarter" idx="11"/>
          </p:nvPr>
        </p:nvSpPr>
        <p:spPr/>
        <p:txBody>
          <a:bodyPr rtlCol="0"/>
          <a:lstStyle/>
          <a:p>
            <a:pPr rtl="0"/>
            <a:r>
              <a:rPr lang="ru-RU" noProof="0"/>
              <a:t>Добавить нижний колонтитул</a:t>
            </a:r>
          </a:p>
        </p:txBody>
      </p:sp>
      <p:sp>
        <p:nvSpPr>
          <p:cNvPr id="9" name="Номер слайда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
        <p:nvSpPr>
          <p:cNvPr id="13" name="Фигура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rtlCol="0" anchor="ctr">
            <a:spAutoFit/>
          </a:bodyPr>
          <a:lstStyle/>
          <a:p>
            <a:pPr rtl="0">
              <a:defRPr sz="3000">
                <a:solidFill>
                  <a:srgbClr val="3A3B39"/>
                </a:solidFill>
                <a:latin typeface="Bebas"/>
                <a:ea typeface="Bebas"/>
                <a:cs typeface="Bebas"/>
                <a:sym typeface="Bebas"/>
              </a:defRPr>
            </a:pPr>
            <a:r>
              <a:rPr lang="ru-RU" sz="2400" b="1" kern="1200" noProof="0">
                <a:solidFill>
                  <a:srgbClr val="2C2153"/>
                </a:solidFill>
                <a:latin typeface="+mn-lt"/>
                <a:ea typeface="+mn-ea"/>
                <a:cs typeface="+mn-cs"/>
                <a:sym typeface="Bebas"/>
              </a:rPr>
              <a:t>FAB</a:t>
            </a:r>
            <a:r>
              <a:rPr lang="ru-RU" sz="2400" b="1" kern="1200" noProof="0">
                <a:solidFill>
                  <a:srgbClr val="A53F52"/>
                </a:solidFill>
                <a:latin typeface="+mn-lt"/>
                <a:ea typeface="+mn-ea"/>
                <a:cs typeface="+mn-cs"/>
                <a:sym typeface="Bebas"/>
              </a:rPr>
              <a:t>RIKAM</a:t>
            </a:r>
            <a:endParaRPr lang="ru-RU" sz="2400" b="1" i="0" spc="0" noProof="0">
              <a:solidFill>
                <a:srgbClr val="A53F52"/>
              </a:solidFill>
              <a:latin typeface="Gill Sans" panose="020B0502020104020203" pitchFamily="34" charset="-79"/>
              <a:cs typeface="Gill Sans" panose="020B0502020104020203" pitchFamily="34" charset="-79"/>
            </a:endParaRPr>
          </a:p>
        </p:txBody>
      </p:sp>
      <p:sp>
        <p:nvSpPr>
          <p:cNvPr id="15" name="Текст 3">
            <a:extLst>
              <a:ext uri="{FF2B5EF4-FFF2-40B4-BE49-F238E27FC236}">
                <a16:creationId xmlns:a16="http://schemas.microsoft.com/office/drawing/2014/main" id="{73C3E625-3996-4407-8E4D-475EF610D90C}"/>
              </a:ext>
            </a:extLst>
          </p:cNvPr>
          <p:cNvSpPr>
            <a:spLocks noGrp="1"/>
          </p:cNvSpPr>
          <p:nvPr>
            <p:ph type="body" sz="half" idx="2"/>
          </p:nvPr>
        </p:nvSpPr>
        <p:spPr>
          <a:xfrm>
            <a:off x="839788" y="2384980"/>
            <a:ext cx="3932237" cy="3484008"/>
          </a:xfrm>
        </p:spPr>
        <p:txBody>
          <a:bodyPr rtlCol="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17" name="Рисунок 2">
            <a:extLst>
              <a:ext uri="{FF2B5EF4-FFF2-40B4-BE49-F238E27FC236}">
                <a16:creationId xmlns:a16="http://schemas.microsoft.com/office/drawing/2014/main" id="{E87E45D5-103F-4407-822F-E7FAE02D6ABB}"/>
              </a:ext>
            </a:extLst>
          </p:cNvPr>
          <p:cNvSpPr>
            <a:spLocks noGrp="1"/>
          </p:cNvSpPr>
          <p:nvPr>
            <p:ph type="pic" idx="1"/>
          </p:nvPr>
        </p:nvSpPr>
        <p:spPr>
          <a:xfrm>
            <a:off x="5183188" y="801277"/>
            <a:ext cx="6565106" cy="5059773"/>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p>
        </p:txBody>
      </p:sp>
    </p:spTree>
    <p:extLst>
      <p:ext uri="{BB962C8B-B14F-4D97-AF65-F5344CB8AC3E}">
        <p14:creationId xmlns:p14="http://schemas.microsoft.com/office/powerpoint/2010/main" val="291866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2DB0C003-2795-4473-BA28-C10CB461998B}"/>
              </a:ext>
            </a:extLst>
          </p:cNvPr>
          <p:cNvSpPr>
            <a:spLocks noGrp="1"/>
          </p:cNvSpPr>
          <p:nvPr>
            <p:ph type="ftr" sz="quarter" idx="11"/>
          </p:nvPr>
        </p:nvSpPr>
        <p:spPr/>
        <p:txBody>
          <a:bodyPr rtlCol="0"/>
          <a:lstStyle/>
          <a:p>
            <a:pPr rtl="0"/>
            <a:r>
              <a:rPr lang="ru-RU" noProof="0"/>
              <a:t>Добавить нижний колонтитул</a:t>
            </a:r>
          </a:p>
        </p:txBody>
      </p:sp>
      <p:sp>
        <p:nvSpPr>
          <p:cNvPr id="4" name="Номер слайда 3">
            <a:extLst>
              <a:ext uri="{FF2B5EF4-FFF2-40B4-BE49-F238E27FC236}">
                <a16:creationId xmlns:a16="http://schemas.microsoft.com/office/drawing/2014/main" id="{82A626D5-ACB5-4E77-B485-5F611FBCFFA3}"/>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Tree>
    <p:extLst>
      <p:ext uri="{BB962C8B-B14F-4D97-AF65-F5344CB8AC3E}">
        <p14:creationId xmlns:p14="http://schemas.microsoft.com/office/powerpoint/2010/main" val="191943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Изображение всей страницы">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DE635FD8-712D-4EE2-A5B6-3DD8DE9C25E9}"/>
              </a:ext>
            </a:extLst>
          </p:cNvPr>
          <p:cNvSpPr>
            <a:spLocks noGrp="1"/>
          </p:cNvSpPr>
          <p:nvPr>
            <p:ph type="pic" sz="quarter" idx="10" hasCustomPrompt="1"/>
          </p:nvPr>
        </p:nvSpPr>
        <p:spPr>
          <a:xfrm>
            <a:off x="0" y="0"/>
            <a:ext cx="12192000" cy="6858000"/>
          </a:xfrm>
        </p:spPr>
        <p:txBody>
          <a:bodyPr rtlCol="0" anchor="ctr"/>
          <a:lstStyle>
            <a:lvl1pPr marL="0" indent="0" algn="ctr">
              <a:buNone/>
              <a:defRPr/>
            </a:lvl1pPr>
          </a:lstStyle>
          <a:p>
            <a:pPr rtl="0"/>
            <a:r>
              <a:rPr lang="ru-RU" noProof="0"/>
              <a:t>Щелкните значок, чтобы добавить изображение</a:t>
            </a:r>
          </a:p>
        </p:txBody>
      </p:sp>
      <p:sp>
        <p:nvSpPr>
          <p:cNvPr id="2" name="Заголовок 1">
            <a:extLst>
              <a:ext uri="{FF2B5EF4-FFF2-40B4-BE49-F238E27FC236}">
                <a16:creationId xmlns:a16="http://schemas.microsoft.com/office/drawing/2014/main" id="{96D712C6-2A37-4F08-AF12-D70F8C809441}"/>
              </a:ext>
            </a:extLst>
          </p:cNvPr>
          <p:cNvSpPr>
            <a:spLocks noGrp="1"/>
          </p:cNvSpPr>
          <p:nvPr>
            <p:ph type="title" hasCustomPrompt="1"/>
          </p:nvPr>
        </p:nvSpPr>
        <p:spPr/>
        <p:txBody>
          <a:bodyPr rtlCol="0"/>
          <a:lstStyle/>
          <a:p>
            <a:pPr rtl="0"/>
            <a:r>
              <a:rPr lang="ru-RU" noProof="0"/>
              <a:t>Стиль образца заголовка</a:t>
            </a:r>
          </a:p>
        </p:txBody>
      </p:sp>
    </p:spTree>
    <p:extLst>
      <p:ext uri="{BB962C8B-B14F-4D97-AF65-F5344CB8AC3E}">
        <p14:creationId xmlns:p14="http://schemas.microsoft.com/office/powerpoint/2010/main" val="7955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с изображением">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DE635FD8-712D-4EE2-A5B6-3DD8DE9C25E9}"/>
              </a:ext>
            </a:extLst>
          </p:cNvPr>
          <p:cNvSpPr>
            <a:spLocks noGrp="1"/>
          </p:cNvSpPr>
          <p:nvPr>
            <p:ph type="pic" sz="quarter" idx="10" hasCustomPrompt="1"/>
          </p:nvPr>
        </p:nvSpPr>
        <p:spPr>
          <a:xfrm>
            <a:off x="0" y="0"/>
            <a:ext cx="12192000" cy="6858000"/>
          </a:xfrm>
        </p:spPr>
        <p:txBody>
          <a:bodyPr rtlCol="0"/>
          <a:lstStyle>
            <a:lvl1pPr marL="0" indent="0" algn="ctr">
              <a:buNone/>
              <a:defRPr/>
            </a:lvl1pPr>
          </a:lstStyle>
          <a:p>
            <a:pPr rtl="0"/>
            <a:r>
              <a:rPr lang="ru-RU" noProof="0"/>
              <a:t>Щелкните значок, чтобы добавить изображение</a:t>
            </a:r>
          </a:p>
        </p:txBody>
      </p:sp>
      <p:sp>
        <p:nvSpPr>
          <p:cNvPr id="4" name="Заголовок 1">
            <a:extLst>
              <a:ext uri="{FF2B5EF4-FFF2-40B4-BE49-F238E27FC236}">
                <a16:creationId xmlns:a16="http://schemas.microsoft.com/office/drawing/2014/main" id="{01219AD9-34B1-4C27-8648-E7D7C69C07F9}"/>
              </a:ext>
            </a:extLst>
          </p:cNvPr>
          <p:cNvSpPr>
            <a:spLocks noGrp="1"/>
          </p:cNvSpPr>
          <p:nvPr>
            <p:ph type="title" hasCustomPrompt="1"/>
          </p:nvPr>
        </p:nvSpPr>
        <p:spPr>
          <a:xfrm>
            <a:off x="702365" y="3013675"/>
            <a:ext cx="10787270" cy="830649"/>
          </a:xfrm>
        </p:spPr>
        <p:txBody>
          <a:bodyPr rtlCol="0" anchor="ctr"/>
          <a:lstStyle>
            <a:lvl1pPr algn="ctr">
              <a:defRPr sz="6000" spc="300">
                <a:solidFill>
                  <a:schemeClr val="bg1"/>
                </a:solidFill>
              </a:defRPr>
            </a:lvl1pPr>
          </a:lstStyle>
          <a:p>
            <a:pPr rtl="0"/>
            <a:r>
              <a:rPr lang="ru-RU" noProof="0"/>
              <a:t>ОБРАЗЕЦ ЗАГОЛОВКА</a:t>
            </a:r>
          </a:p>
        </p:txBody>
      </p:sp>
      <p:sp>
        <p:nvSpPr>
          <p:cNvPr id="5" name="Текст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3470275" y="3890624"/>
            <a:ext cx="5251450" cy="365125"/>
          </a:xfrm>
        </p:spPr>
        <p:txBody>
          <a:bodyPr rtlCol="0" anchor="ctr"/>
          <a:lstStyle>
            <a:lvl1pPr marL="0" indent="0" algn="ctr">
              <a:lnSpc>
                <a:spcPct val="100000"/>
              </a:lnSpc>
              <a:buNone/>
              <a:defRPr sz="24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Tree>
    <p:extLst>
      <p:ext uri="{BB962C8B-B14F-4D97-AF65-F5344CB8AC3E}">
        <p14:creationId xmlns:p14="http://schemas.microsoft.com/office/powerpoint/2010/main" val="318230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Слайд-разделитель 1">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912AA41C-A030-4521-8130-6A8E4543F277}"/>
              </a:ext>
            </a:extLst>
          </p:cNvPr>
          <p:cNvSpPr>
            <a:spLocks noGrp="1"/>
          </p:cNvSpPr>
          <p:nvPr>
            <p:ph type="pic" sz="quarter" idx="13"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242487" y="6833286"/>
                </a:lnTo>
                <a:lnTo>
                  <a:pt x="0" y="6858000"/>
                </a:lnTo>
                <a:lnTo>
                  <a:pt x="0" y="0"/>
                </a:lnTo>
                <a:close/>
              </a:path>
            </a:pathLst>
          </a:custGeom>
          <a:effectLst>
            <a:innerShdw blurRad="254000" dist="127000">
              <a:prstClr val="black">
                <a:alpha val="50000"/>
              </a:prstClr>
            </a:innerShdw>
          </a:effectLst>
        </p:spPr>
        <p:txBody>
          <a:bodyPr rtlCol="0" anchor="ctr"/>
          <a:lstStyle>
            <a:lvl1pPr marL="0" indent="0" algn="ctr">
              <a:buNone/>
              <a:defRPr/>
            </a:lvl1pPr>
          </a:lstStyle>
          <a:p>
            <a:pPr rtl="0"/>
            <a:r>
              <a:rPr lang="ru-RU" noProof="0"/>
              <a:t>Щелкните значок, чтобы добавить фото</a:t>
            </a:r>
          </a:p>
        </p:txBody>
      </p:sp>
      <p:sp>
        <p:nvSpPr>
          <p:cNvPr id="3" name="Текст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rtlCol="0"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
        <p:nvSpPr>
          <p:cNvPr id="5" name="Нижний колонтитул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
        <p:nvSpPr>
          <p:cNvPr id="8" name="Заголовок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rtlCol="0" anchor="ctr"/>
          <a:lstStyle>
            <a:lvl1pPr algn="l">
              <a:defRPr sz="6000" spc="300"/>
            </a:lvl1pPr>
          </a:lstStyle>
          <a:p>
            <a:pPr rtl="0"/>
            <a:r>
              <a:rPr lang="ru-RU" noProof="0"/>
              <a:t>ОБРАЗЕЦ ЗАГОЛОВКА</a:t>
            </a:r>
          </a:p>
        </p:txBody>
      </p:sp>
    </p:spTree>
    <p:extLst>
      <p:ext uri="{BB962C8B-B14F-4D97-AF65-F5344CB8AC3E}">
        <p14:creationId xmlns:p14="http://schemas.microsoft.com/office/powerpoint/2010/main" val="5289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разделитель 2">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912AA41C-A030-4521-8130-6A8E4543F277}"/>
              </a:ext>
            </a:extLst>
          </p:cNvPr>
          <p:cNvSpPr>
            <a:spLocks noGrp="1"/>
          </p:cNvSpPr>
          <p:nvPr>
            <p:ph type="pic" sz="quarter" idx="13" hasCustomPrompt="1"/>
          </p:nvPr>
        </p:nvSpPr>
        <p:spPr>
          <a:xfrm>
            <a:off x="0" y="0"/>
            <a:ext cx="6096000" cy="6858000"/>
          </a:xfrm>
          <a:prstGeom prst="parallelogram">
            <a:avLst/>
          </a:prstGeom>
          <a:effectLst>
            <a:innerShdw blurRad="254000" dist="127000">
              <a:prstClr val="black">
                <a:alpha val="50000"/>
              </a:prstClr>
            </a:innerShdw>
          </a:effectLst>
        </p:spPr>
        <p:txBody>
          <a:bodyPr rtlCol="0" anchor="ctr"/>
          <a:lstStyle>
            <a:lvl1pPr marL="0" indent="0" algn="ctr">
              <a:buNone/>
              <a:defRPr/>
            </a:lvl1pPr>
          </a:lstStyle>
          <a:p>
            <a:pPr rtl="0"/>
            <a:r>
              <a:rPr lang="ru-RU" noProof="0"/>
              <a:t>Щелкните значок, чтобы добавить фото</a:t>
            </a:r>
          </a:p>
        </p:txBody>
      </p:sp>
      <p:sp>
        <p:nvSpPr>
          <p:cNvPr id="2" name="Заголовок 1">
            <a:extLst>
              <a:ext uri="{FF2B5EF4-FFF2-40B4-BE49-F238E27FC236}">
                <a16:creationId xmlns:a16="http://schemas.microsoft.com/office/drawing/2014/main" id="{97230B2C-7250-4568-96CF-7E5A34B3CAD3}"/>
              </a:ext>
            </a:extLst>
          </p:cNvPr>
          <p:cNvSpPr>
            <a:spLocks noGrp="1"/>
          </p:cNvSpPr>
          <p:nvPr>
            <p:ph type="title" hasCustomPrompt="1"/>
          </p:nvPr>
        </p:nvSpPr>
        <p:spPr>
          <a:xfrm>
            <a:off x="6096000" y="2520779"/>
            <a:ext cx="5251450" cy="1661297"/>
          </a:xfrm>
        </p:spPr>
        <p:txBody>
          <a:bodyPr rtlCol="0" anchor="ctr"/>
          <a:lstStyle>
            <a:lvl1pPr algn="l">
              <a:defRPr sz="6000" spc="300"/>
            </a:lvl1pPr>
          </a:lstStyle>
          <a:p>
            <a:pPr rtl="0"/>
            <a:r>
              <a:rPr lang="ru-RU" noProof="0"/>
              <a:t>ОБРАЗЕЦ ЗАГОЛОВКА</a:t>
            </a:r>
          </a:p>
        </p:txBody>
      </p:sp>
      <p:sp>
        <p:nvSpPr>
          <p:cNvPr id="3" name="Текст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rtlCol="0"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
        <p:nvSpPr>
          <p:cNvPr id="5" name="Нижний колонтитул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Tree>
    <p:extLst>
      <p:ext uri="{BB962C8B-B14F-4D97-AF65-F5344CB8AC3E}">
        <p14:creationId xmlns:p14="http://schemas.microsoft.com/office/powerpoint/2010/main" val="162911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подзаголовок, изображение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rtlCol="0">
            <a:noAutofit/>
          </a:bodyPr>
          <a:lstStyle>
            <a:lvl1pPr algn="l">
              <a:defRPr sz="3200" spc="300"/>
            </a:lvl1pPr>
          </a:lstStyle>
          <a:p>
            <a:pPr rtl="0"/>
            <a:r>
              <a:rPr lang="ru-RU" noProof="0"/>
              <a:t>МЕСТО ДЛЯ ЗАГОЛОВКА СЛАЙДА</a:t>
            </a:r>
          </a:p>
        </p:txBody>
      </p:sp>
      <p:sp>
        <p:nvSpPr>
          <p:cNvPr id="3" name="Объект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rtlCol="0">
            <a:norm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3" name="Рисунок 52">
            <a:extLst>
              <a:ext uri="{FF2B5EF4-FFF2-40B4-BE49-F238E27FC236}">
                <a16:creationId xmlns:a16="http://schemas.microsoft.com/office/drawing/2014/main" id="{86917B65-8F50-454E-AF7E-D53FE2DE8F04}"/>
              </a:ext>
            </a:extLst>
          </p:cNvPr>
          <p:cNvSpPr>
            <a:spLocks noGrp="1"/>
          </p:cNvSpPr>
          <p:nvPr>
            <p:ph type="pic" sz="quarter" idx="14" hasCustomPrompt="1"/>
          </p:nvPr>
        </p:nvSpPr>
        <p:spPr>
          <a:xfrm>
            <a:off x="0" y="-19878"/>
            <a:ext cx="7406905" cy="6866810"/>
          </a:xfrm>
          <a:custGeom>
            <a:avLst/>
            <a:gdLst>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4878432 h 4878432"/>
              <a:gd name="connsiteX14" fmla="*/ 4570834 w 5251939"/>
              <a:gd name="connsiteY14" fmla="*/ 3563909 h 4878432"/>
              <a:gd name="connsiteX15" fmla="*/ 3890895 w 5251939"/>
              <a:gd name="connsiteY15" fmla="*/ 3563909 h 4878432"/>
              <a:gd name="connsiteX16" fmla="*/ 3890895 w 5251939"/>
              <a:gd name="connsiteY16" fmla="*/ 4878432 h 4878432"/>
              <a:gd name="connsiteX17" fmla="*/ 3297114 w 5251939"/>
              <a:gd name="connsiteY17" fmla="*/ 4878432 h 4878432"/>
              <a:gd name="connsiteX18" fmla="*/ 3297114 w 5251939"/>
              <a:gd name="connsiteY18" fmla="*/ 3911406 h 4878432"/>
              <a:gd name="connsiteX19" fmla="*/ 2617175 w 5251939"/>
              <a:gd name="connsiteY19" fmla="*/ 3911406 h 4878432"/>
              <a:gd name="connsiteX20" fmla="*/ 2617175 w 5251939"/>
              <a:gd name="connsiteY20" fmla="*/ 4324451 h 4878432"/>
              <a:gd name="connsiteX21" fmla="*/ 1968893 w 5251939"/>
              <a:gd name="connsiteY21" fmla="*/ 4324451 h 4878432"/>
              <a:gd name="connsiteX22" fmla="*/ 1968893 w 5251939"/>
              <a:gd name="connsiteY22" fmla="*/ 4878432 h 4878432"/>
              <a:gd name="connsiteX23" fmla="*/ 1312985 w 5251939"/>
              <a:gd name="connsiteY23" fmla="*/ 4878432 h 4878432"/>
              <a:gd name="connsiteX24" fmla="*/ 1312985 w 5251939"/>
              <a:gd name="connsiteY24" fmla="*/ 4324451 h 4878432"/>
              <a:gd name="connsiteX25" fmla="*/ 642230 w 5251939"/>
              <a:gd name="connsiteY25" fmla="*/ 4324451 h 4878432"/>
              <a:gd name="connsiteX26" fmla="*/ 642230 w 5251939"/>
              <a:gd name="connsiteY26" fmla="*/ 3624890 h 4878432"/>
              <a:gd name="connsiteX27" fmla="*/ 0 w 5251939"/>
              <a:gd name="connsiteY27" fmla="*/ 3624890 h 4878432"/>
              <a:gd name="connsiteX28" fmla="*/ 0 w 5251939"/>
              <a:gd name="connsiteY28" fmla="*/ 375409 h 4878432"/>
              <a:gd name="connsiteX29" fmla="*/ 633046 w 5251939"/>
              <a:gd name="connsiteY29" fmla="*/ 375409 h 4878432"/>
              <a:gd name="connsiteX30" fmla="*/ 633046 w 5251939"/>
              <a:gd name="connsiteY30" fmla="*/ 1379096 h 4878432"/>
              <a:gd name="connsiteX31" fmla="*/ 1312985 w 5251939"/>
              <a:gd name="connsiteY31" fmla="*/ 1379096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3563909 h 4878432"/>
              <a:gd name="connsiteX14" fmla="*/ 3890895 w 5251939"/>
              <a:gd name="connsiteY14" fmla="*/ 3563909 h 4878432"/>
              <a:gd name="connsiteX15" fmla="*/ 3890895 w 5251939"/>
              <a:gd name="connsiteY15" fmla="*/ 4878432 h 4878432"/>
              <a:gd name="connsiteX16" fmla="*/ 3297114 w 5251939"/>
              <a:gd name="connsiteY16" fmla="*/ 4878432 h 4878432"/>
              <a:gd name="connsiteX17" fmla="*/ 3297114 w 5251939"/>
              <a:gd name="connsiteY17" fmla="*/ 3911406 h 4878432"/>
              <a:gd name="connsiteX18" fmla="*/ 2617175 w 5251939"/>
              <a:gd name="connsiteY18" fmla="*/ 3911406 h 4878432"/>
              <a:gd name="connsiteX19" fmla="*/ 2617175 w 5251939"/>
              <a:gd name="connsiteY19" fmla="*/ 4324451 h 4878432"/>
              <a:gd name="connsiteX20" fmla="*/ 1968893 w 5251939"/>
              <a:gd name="connsiteY20" fmla="*/ 4324451 h 4878432"/>
              <a:gd name="connsiteX21" fmla="*/ 1968893 w 5251939"/>
              <a:gd name="connsiteY21" fmla="*/ 4878432 h 4878432"/>
              <a:gd name="connsiteX22" fmla="*/ 1312985 w 5251939"/>
              <a:gd name="connsiteY22" fmla="*/ 4878432 h 4878432"/>
              <a:gd name="connsiteX23" fmla="*/ 1312985 w 5251939"/>
              <a:gd name="connsiteY23" fmla="*/ 4324451 h 4878432"/>
              <a:gd name="connsiteX24" fmla="*/ 642230 w 5251939"/>
              <a:gd name="connsiteY24" fmla="*/ 4324451 h 4878432"/>
              <a:gd name="connsiteX25" fmla="*/ 642230 w 5251939"/>
              <a:gd name="connsiteY25" fmla="*/ 3624890 h 4878432"/>
              <a:gd name="connsiteX26" fmla="*/ 0 w 5251939"/>
              <a:gd name="connsiteY26" fmla="*/ 3624890 h 4878432"/>
              <a:gd name="connsiteX27" fmla="*/ 0 w 5251939"/>
              <a:gd name="connsiteY27" fmla="*/ 375409 h 4878432"/>
              <a:gd name="connsiteX28" fmla="*/ 633046 w 5251939"/>
              <a:gd name="connsiteY28" fmla="*/ 375409 h 4878432"/>
              <a:gd name="connsiteX29" fmla="*/ 633046 w 5251939"/>
              <a:gd name="connsiteY29" fmla="*/ 1379096 h 4878432"/>
              <a:gd name="connsiteX30" fmla="*/ 1312985 w 5251939"/>
              <a:gd name="connsiteY30" fmla="*/ 1379096 h 4878432"/>
              <a:gd name="connsiteX31" fmla="*/ 1312985 w 5251939"/>
              <a:gd name="connsiteY31" fmla="*/ 0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0834 w 5251939"/>
              <a:gd name="connsiteY12" fmla="*/ 3563909 h 4878432"/>
              <a:gd name="connsiteX13" fmla="*/ 3890895 w 5251939"/>
              <a:gd name="connsiteY13" fmla="*/ 3563909 h 4878432"/>
              <a:gd name="connsiteX14" fmla="*/ 3890895 w 5251939"/>
              <a:gd name="connsiteY14" fmla="*/ 4878432 h 4878432"/>
              <a:gd name="connsiteX15" fmla="*/ 3297114 w 5251939"/>
              <a:gd name="connsiteY15" fmla="*/ 4878432 h 4878432"/>
              <a:gd name="connsiteX16" fmla="*/ 3297114 w 5251939"/>
              <a:gd name="connsiteY16" fmla="*/ 3911406 h 4878432"/>
              <a:gd name="connsiteX17" fmla="*/ 2617175 w 5251939"/>
              <a:gd name="connsiteY17" fmla="*/ 3911406 h 4878432"/>
              <a:gd name="connsiteX18" fmla="*/ 2617175 w 5251939"/>
              <a:gd name="connsiteY18" fmla="*/ 4324451 h 4878432"/>
              <a:gd name="connsiteX19" fmla="*/ 1968893 w 5251939"/>
              <a:gd name="connsiteY19" fmla="*/ 4324451 h 4878432"/>
              <a:gd name="connsiteX20" fmla="*/ 1968893 w 5251939"/>
              <a:gd name="connsiteY20" fmla="*/ 4878432 h 4878432"/>
              <a:gd name="connsiteX21" fmla="*/ 1312985 w 5251939"/>
              <a:gd name="connsiteY21" fmla="*/ 4878432 h 4878432"/>
              <a:gd name="connsiteX22" fmla="*/ 1312985 w 5251939"/>
              <a:gd name="connsiteY22" fmla="*/ 4324451 h 4878432"/>
              <a:gd name="connsiteX23" fmla="*/ 642230 w 5251939"/>
              <a:gd name="connsiteY23" fmla="*/ 4324451 h 4878432"/>
              <a:gd name="connsiteX24" fmla="*/ 642230 w 5251939"/>
              <a:gd name="connsiteY24" fmla="*/ 3624890 h 4878432"/>
              <a:gd name="connsiteX25" fmla="*/ 0 w 5251939"/>
              <a:gd name="connsiteY25" fmla="*/ 3624890 h 4878432"/>
              <a:gd name="connsiteX26" fmla="*/ 0 w 5251939"/>
              <a:gd name="connsiteY26" fmla="*/ 375409 h 4878432"/>
              <a:gd name="connsiteX27" fmla="*/ 633046 w 5251939"/>
              <a:gd name="connsiteY27" fmla="*/ 375409 h 4878432"/>
              <a:gd name="connsiteX28" fmla="*/ 633046 w 5251939"/>
              <a:gd name="connsiteY28" fmla="*/ 1379096 h 4878432"/>
              <a:gd name="connsiteX29" fmla="*/ 1312985 w 5251939"/>
              <a:gd name="connsiteY29" fmla="*/ 1379096 h 4878432"/>
              <a:gd name="connsiteX30" fmla="*/ 1312985 w 5251939"/>
              <a:gd name="connsiteY30" fmla="*/ 0 h 48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51939" h="4878432">
                <a:moveTo>
                  <a:pt x="1312985" y="0"/>
                </a:moveTo>
                <a:lnTo>
                  <a:pt x="1975340" y="0"/>
                </a:lnTo>
                <a:lnTo>
                  <a:pt x="1975340" y="982231"/>
                </a:lnTo>
                <a:lnTo>
                  <a:pt x="2648832" y="982231"/>
                </a:lnTo>
                <a:lnTo>
                  <a:pt x="2648832" y="1148083"/>
                </a:lnTo>
                <a:lnTo>
                  <a:pt x="3328771" y="1148083"/>
                </a:lnTo>
                <a:lnTo>
                  <a:pt x="3328771" y="0"/>
                </a:lnTo>
                <a:lnTo>
                  <a:pt x="4572000" y="0"/>
                </a:lnTo>
                <a:lnTo>
                  <a:pt x="4572000" y="1000460"/>
                </a:lnTo>
                <a:lnTo>
                  <a:pt x="5251939" y="1000460"/>
                </a:lnTo>
                <a:lnTo>
                  <a:pt x="5251939" y="4279967"/>
                </a:lnTo>
                <a:lnTo>
                  <a:pt x="4572000" y="4279967"/>
                </a:lnTo>
                <a:cubicBezTo>
                  <a:pt x="4571611" y="4041281"/>
                  <a:pt x="4571223" y="3802595"/>
                  <a:pt x="4570834" y="3563909"/>
                </a:cubicBezTo>
                <a:lnTo>
                  <a:pt x="3890895" y="3563909"/>
                </a:lnTo>
                <a:lnTo>
                  <a:pt x="3890895" y="4878432"/>
                </a:lnTo>
                <a:lnTo>
                  <a:pt x="3297114" y="4878432"/>
                </a:lnTo>
                <a:lnTo>
                  <a:pt x="3297114" y="3911406"/>
                </a:lnTo>
                <a:lnTo>
                  <a:pt x="2617175" y="3911406"/>
                </a:lnTo>
                <a:lnTo>
                  <a:pt x="2617175" y="4324451"/>
                </a:lnTo>
                <a:lnTo>
                  <a:pt x="1968893" y="4324451"/>
                </a:lnTo>
                <a:lnTo>
                  <a:pt x="1968893" y="4878432"/>
                </a:lnTo>
                <a:lnTo>
                  <a:pt x="1312985" y="4878432"/>
                </a:lnTo>
                <a:lnTo>
                  <a:pt x="1312985" y="4324451"/>
                </a:lnTo>
                <a:lnTo>
                  <a:pt x="642230" y="4324451"/>
                </a:lnTo>
                <a:lnTo>
                  <a:pt x="642230" y="3624890"/>
                </a:lnTo>
                <a:lnTo>
                  <a:pt x="0" y="3624890"/>
                </a:lnTo>
                <a:lnTo>
                  <a:pt x="0" y="375409"/>
                </a:lnTo>
                <a:lnTo>
                  <a:pt x="633046" y="375409"/>
                </a:lnTo>
                <a:lnTo>
                  <a:pt x="633046" y="1379096"/>
                </a:lnTo>
                <a:lnTo>
                  <a:pt x="1312985" y="1379096"/>
                </a:lnTo>
                <a:lnTo>
                  <a:pt x="1312985" y="0"/>
                </a:lnTo>
                <a:close/>
              </a:path>
            </a:pathLst>
          </a:custGeom>
          <a:effectLst>
            <a:innerShdw blurRad="254000" dist="127000">
              <a:prstClr val="black">
                <a:alpha val="50000"/>
              </a:prstClr>
            </a:innerShdw>
          </a:effectLst>
        </p:spPr>
        <p:txBody>
          <a:bodyPr wrap="square" rtlCol="0" anchor="ctr">
            <a:noAutofit/>
          </a:bodyPr>
          <a:lstStyle>
            <a:lvl1pPr marL="0" indent="0" algn="ctr">
              <a:buNone/>
              <a:defRPr/>
            </a:lvl1pPr>
          </a:lstStyle>
          <a:p>
            <a:pPr rtl="0"/>
            <a:r>
              <a:rPr lang="ru-RU" noProof="0"/>
              <a:t>Щелкните значок, чтобы добавить фото</a:t>
            </a:r>
          </a:p>
        </p:txBody>
      </p:sp>
      <p:sp>
        <p:nvSpPr>
          <p:cNvPr id="58" name="Текст 2">
            <a:extLst>
              <a:ext uri="{FF2B5EF4-FFF2-40B4-BE49-F238E27FC236}">
                <a16:creationId xmlns:a16="http://schemas.microsoft.com/office/drawing/2014/main" id="{75065C5E-8027-4266-B6BE-BA117C6F7ACA}"/>
              </a:ext>
            </a:extLst>
          </p:cNvPr>
          <p:cNvSpPr>
            <a:spLocks noGrp="1"/>
          </p:cNvSpPr>
          <p:nvPr>
            <p:ph type="body" idx="13" hasCustomPrompt="1"/>
          </p:nvPr>
        </p:nvSpPr>
        <p:spPr>
          <a:xfrm>
            <a:off x="7819116" y="1003687"/>
            <a:ext cx="3991884" cy="407670"/>
          </a:xfrm>
        </p:spPr>
        <p:txBody>
          <a:bodyPr lIns="0" rIns="0" rtlCol="0"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ПОДЗАГОЛОВКА</a:t>
            </a:r>
          </a:p>
        </p:txBody>
      </p:sp>
      <p:sp>
        <p:nvSpPr>
          <p:cNvPr id="59" name="Номер слайда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ru-RU" noProof="0" smtClean="0"/>
              <a:t>‹#›</a:t>
            </a:fld>
            <a:endParaRPr lang="ru-RU" noProof="0"/>
          </a:p>
        </p:txBody>
      </p:sp>
    </p:spTree>
    <p:extLst>
      <p:ext uri="{BB962C8B-B14F-4D97-AF65-F5344CB8AC3E}">
        <p14:creationId xmlns:p14="http://schemas.microsoft.com/office/powerpoint/2010/main" val="1753968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08F64841-5495-4B23-A74E-409C28CB7AC1}"/>
              </a:ext>
            </a:extLst>
          </p:cNvPr>
          <p:cNvSpPr/>
          <p:nvPr userDrawn="1"/>
        </p:nvSpPr>
        <p:spPr>
          <a:xfrm>
            <a:off x="7415213" y="0"/>
            <a:ext cx="4776787" cy="6846932"/>
          </a:xfrm>
          <a:prstGeom prst="rect">
            <a:avLst/>
          </a:prstGeom>
          <a:solidFill>
            <a:srgbClr val="2F3342"/>
          </a:solidFill>
          <a:ln>
            <a:noFill/>
          </a:ln>
          <a:effectLst>
            <a:innerShdw blurRad="254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rtlCol="0" anchor="ctr">
            <a:noAutofit/>
          </a:bodyPr>
          <a:lstStyle>
            <a:lvl1pPr algn="l">
              <a:defRPr sz="3200" spc="300">
                <a:solidFill>
                  <a:schemeClr val="bg1"/>
                </a:solidFill>
              </a:defRPr>
            </a:lvl1pPr>
          </a:lstStyle>
          <a:p>
            <a:pPr rtl="0"/>
            <a:r>
              <a:rPr lang="ru-RU" noProof="0"/>
              <a:t>МЕСТО ДЛЯ ЗАГОЛОВКА СЛАЙДА</a:t>
            </a:r>
          </a:p>
        </p:txBody>
      </p:sp>
      <p:sp>
        <p:nvSpPr>
          <p:cNvPr id="3" name="Объект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rtlCol="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819116" y="1003687"/>
            <a:ext cx="3991884" cy="407670"/>
          </a:xfrm>
        </p:spPr>
        <p:txBody>
          <a:bodyPr lIns="0" rIns="0" rtlCol="0" anchor="ctr">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ПОДЗАГОЛОВОК</a:t>
            </a:r>
          </a:p>
        </p:txBody>
      </p:sp>
      <p:sp>
        <p:nvSpPr>
          <p:cNvPr id="13" name="Объект 12">
            <a:extLst>
              <a:ext uri="{FF2B5EF4-FFF2-40B4-BE49-F238E27FC236}">
                <a16:creationId xmlns:a16="http://schemas.microsoft.com/office/drawing/2014/main" id="{483349C3-B089-45CF-9643-0D25E709663B}"/>
              </a:ext>
            </a:extLst>
          </p:cNvPr>
          <p:cNvSpPr>
            <a:spLocks noGrp="1"/>
          </p:cNvSpPr>
          <p:nvPr>
            <p:ph sz="quarter" idx="14"/>
          </p:nvPr>
        </p:nvSpPr>
        <p:spPr>
          <a:xfrm>
            <a:off x="0" y="0"/>
            <a:ext cx="7415213" cy="6858000"/>
          </a:xfrm>
        </p:spPr>
        <p:txBody>
          <a:bodyPr rtlCol="0" anchor="ctr"/>
          <a:lstStyle>
            <a:lvl1pPr marL="0" indent="0" algn="ctr">
              <a:buNone/>
              <a:defRPr/>
            </a:lvl1pPr>
          </a:lstStyle>
          <a:p>
            <a:pPr lvl="0" rtl="0"/>
            <a:r>
              <a:rPr lang="ru-RU" noProof="0"/>
              <a:t>Образец текста</a:t>
            </a:r>
          </a:p>
        </p:txBody>
      </p:sp>
      <p:sp>
        <p:nvSpPr>
          <p:cNvPr id="16" name="Номер слайда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pPr rtl="0"/>
            <a:fld id="{8C2E478F-E849-4A8C-AF1F-CBCC78A7CBFA}" type="slidenum">
              <a:rPr lang="ru-RU" noProof="0" smtClean="0"/>
              <a:pPr/>
              <a:t>‹#›</a:t>
            </a:fld>
            <a:endParaRPr lang="ru-RU" noProof="0"/>
          </a:p>
        </p:txBody>
      </p:sp>
      <p:sp>
        <p:nvSpPr>
          <p:cNvPr id="17" name="Фигура 61">
            <a:extLst>
              <a:ext uri="{FF2B5EF4-FFF2-40B4-BE49-F238E27FC236}">
                <a16:creationId xmlns:a16="http://schemas.microsoft.com/office/drawing/2014/main" id="{649B49FF-0FAA-4E6C-820C-B1F434911FDC}"/>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rtlCol="0" anchor="ctr">
            <a:spAutoFit/>
          </a:bodyPr>
          <a:lstStyle/>
          <a:p>
            <a:pPr rtl="0">
              <a:defRPr sz="3000">
                <a:solidFill>
                  <a:srgbClr val="3A3B39"/>
                </a:solidFill>
                <a:latin typeface="Bebas"/>
                <a:ea typeface="Bebas"/>
                <a:cs typeface="Bebas"/>
                <a:sym typeface="Bebas"/>
              </a:defRPr>
            </a:pPr>
            <a:r>
              <a:rPr lang="ru-RU" sz="2400" b="1" kern="1200" noProof="0">
                <a:solidFill>
                  <a:schemeClr val="bg1"/>
                </a:solidFill>
                <a:latin typeface="+mn-lt"/>
                <a:ea typeface="+mn-ea"/>
                <a:cs typeface="+mn-cs"/>
                <a:sym typeface="Bebas"/>
              </a:rPr>
              <a:t>FABRIKAM</a:t>
            </a:r>
            <a:endParaRPr lang="ru-RU" sz="2400" b="1" i="0" spc="0" noProof="0">
              <a:solidFill>
                <a:schemeClr val="bg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267695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4074E6-E39E-4D19-B91F-8E84F37CBF3C}"/>
              </a:ext>
            </a:extLst>
          </p:cNvPr>
          <p:cNvSpPr>
            <a:spLocks noGrp="1"/>
          </p:cNvSpPr>
          <p:nvPr>
            <p:ph type="title" hasCustomPrompt="1"/>
          </p:nvPr>
        </p:nvSpPr>
        <p:spPr>
          <a:xfrm>
            <a:off x="5767754" y="365125"/>
            <a:ext cx="6043246" cy="573989"/>
          </a:xfrm>
        </p:spPr>
        <p:txBody>
          <a:bodyPr rtlCol="0" anchor="ctr">
            <a:noAutofit/>
          </a:bodyPr>
          <a:lstStyle>
            <a:lvl1pPr algn="l">
              <a:defRPr sz="3600" spc="300"/>
            </a:lvl1pPr>
          </a:lstStyle>
          <a:p>
            <a:pPr rtl="0"/>
            <a:r>
              <a:rPr lang="ru-RU" noProof="0"/>
              <a:t>ОБРАЗЕЦ</a:t>
            </a:r>
          </a:p>
        </p:txBody>
      </p:sp>
      <p:sp>
        <p:nvSpPr>
          <p:cNvPr id="3" name="Объект 2">
            <a:extLst>
              <a:ext uri="{FF2B5EF4-FFF2-40B4-BE49-F238E27FC236}">
                <a16:creationId xmlns:a16="http://schemas.microsoft.com/office/drawing/2014/main" id="{607D1B16-7058-45AD-9B19-E19CAF96683B}"/>
              </a:ext>
            </a:extLst>
          </p:cNvPr>
          <p:cNvSpPr>
            <a:spLocks noGrp="1"/>
          </p:cNvSpPr>
          <p:nvPr>
            <p:ph idx="1"/>
          </p:nvPr>
        </p:nvSpPr>
        <p:spPr>
          <a:xfrm>
            <a:off x="5767754" y="1625512"/>
            <a:ext cx="6043246" cy="4636392"/>
          </a:xfrm>
        </p:spPr>
        <p:txBody>
          <a:bodyPr rtlCol="0">
            <a:normAutofit/>
          </a:bodyPr>
          <a:lstStyle>
            <a:lvl1pPr>
              <a:lnSpc>
                <a:spcPct val="150000"/>
              </a:lnSpc>
              <a:defRPr sz="1600"/>
            </a:lvl1pPr>
            <a:lvl2pPr>
              <a:lnSpc>
                <a:spcPct val="150000"/>
              </a:lnSpc>
              <a:defRPr sz="1400"/>
            </a:lvl2pPr>
            <a:lvl3pPr>
              <a:lnSpc>
                <a:spcPct val="150000"/>
              </a:lnSpc>
              <a:defRPr sz="1400"/>
            </a:lvl3pPr>
            <a:lvl4pPr>
              <a:lnSpc>
                <a:spcPct val="150000"/>
              </a:lnSpc>
              <a:defRPr sz="1200"/>
            </a:lvl4pPr>
            <a:lvl5pPr>
              <a:lnSpc>
                <a:spcPct val="150000"/>
              </a:lnSpc>
              <a:defRPr sz="12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Текст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767754" y="1003687"/>
            <a:ext cx="6043246" cy="365125"/>
          </a:xfrm>
        </p:spPr>
        <p:txBody>
          <a:bodyPr rtlCol="0"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
        <p:nvSpPr>
          <p:cNvPr id="9" name="Рисунок 8">
            <a:extLst>
              <a:ext uri="{FF2B5EF4-FFF2-40B4-BE49-F238E27FC236}">
                <a16:creationId xmlns:a16="http://schemas.microsoft.com/office/drawing/2014/main" id="{186FE9B2-6286-484B-8943-95EE0B6B0267}"/>
              </a:ext>
            </a:extLst>
          </p:cNvPr>
          <p:cNvSpPr>
            <a:spLocks noGrp="1"/>
          </p:cNvSpPr>
          <p:nvPr>
            <p:ph type="pic" sz="quarter" idx="14" hasCustomPrompt="1"/>
          </p:nvPr>
        </p:nvSpPr>
        <p:spPr>
          <a:xfrm>
            <a:off x="0" y="0"/>
            <a:ext cx="5416550" cy="6846932"/>
          </a:xfrm>
          <a:effectLst>
            <a:innerShdw blurRad="254000" dist="127000">
              <a:prstClr val="black">
                <a:alpha val="50000"/>
              </a:prstClr>
            </a:innerShdw>
          </a:effectLst>
        </p:spPr>
        <p:txBody>
          <a:bodyPr rtlCol="0" anchor="ctr"/>
          <a:lstStyle>
            <a:lvl1pPr marL="0" indent="0" algn="ctr">
              <a:buNone/>
              <a:defRPr/>
            </a:lvl1pPr>
          </a:lstStyle>
          <a:p>
            <a:pPr rtl="0"/>
            <a:r>
              <a:rPr lang="ru-RU" noProof="0"/>
              <a:t>Щелкните значок, чтобы добавить фото</a:t>
            </a:r>
          </a:p>
        </p:txBody>
      </p:sp>
      <p:sp>
        <p:nvSpPr>
          <p:cNvPr id="11" name="Номер слайда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ru-RU" noProof="0" smtClean="0"/>
              <a:t>‹#›</a:t>
            </a:fld>
            <a:endParaRPr lang="ru-RU" noProof="0"/>
          </a:p>
        </p:txBody>
      </p:sp>
    </p:spTree>
    <p:extLst>
      <p:ext uri="{BB962C8B-B14F-4D97-AF65-F5344CB8AC3E}">
        <p14:creationId xmlns:p14="http://schemas.microsoft.com/office/powerpoint/2010/main" val="124783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5" name="Текст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5904689" y="5038489"/>
            <a:ext cx="5933872" cy="365125"/>
          </a:xfrm>
        </p:spPr>
        <p:txBody>
          <a:bodyPr rtlCol="0" anchor="ctr"/>
          <a:lstStyle>
            <a:lvl1pPr marL="0" indent="0" algn="ctr">
              <a:lnSpc>
                <a:spcPct val="100000"/>
              </a:lnSpc>
              <a:buNone/>
              <a:defRPr sz="2400" spc="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
        <p:nvSpPr>
          <p:cNvPr id="7" name="Прямоугольник 6">
            <a:extLst>
              <a:ext uri="{FF2B5EF4-FFF2-40B4-BE49-F238E27FC236}">
                <a16:creationId xmlns:a16="http://schemas.microsoft.com/office/drawing/2014/main" id="{E7E94348-3BFC-4B39-9C3B-628E777B98F4}"/>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0 w 6107906"/>
              <a:gd name="connsiteY4" fmla="*/ 0 h 6858000"/>
              <a:gd name="connsiteX0" fmla="*/ 1517515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1517515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1517515" y="0"/>
                </a:moveTo>
                <a:lnTo>
                  <a:pt x="6107906" y="0"/>
                </a:lnTo>
                <a:lnTo>
                  <a:pt x="4593309" y="6848272"/>
                </a:lnTo>
                <a:lnTo>
                  <a:pt x="0" y="6858000"/>
                </a:lnTo>
                <a:lnTo>
                  <a:pt x="1517515"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 name="Заголовок 1">
            <a:extLst>
              <a:ext uri="{FF2B5EF4-FFF2-40B4-BE49-F238E27FC236}">
                <a16:creationId xmlns:a16="http://schemas.microsoft.com/office/drawing/2014/main" id="{01219AD9-34B1-4C27-8648-E7D7C69C07F9}"/>
              </a:ext>
            </a:extLst>
          </p:cNvPr>
          <p:cNvSpPr>
            <a:spLocks noGrp="1"/>
          </p:cNvSpPr>
          <p:nvPr>
            <p:ph type="title" hasCustomPrompt="1"/>
          </p:nvPr>
        </p:nvSpPr>
        <p:spPr>
          <a:xfrm>
            <a:off x="5904689" y="1546699"/>
            <a:ext cx="5933872" cy="3491790"/>
          </a:xfrm>
        </p:spPr>
        <p:txBody>
          <a:bodyPr rtlCol="0" anchor="ctr"/>
          <a:lstStyle>
            <a:lvl1pPr algn="ctr">
              <a:defRPr sz="6000" b="1" spc="300">
                <a:solidFill>
                  <a:schemeClr val="tx1"/>
                </a:solidFill>
              </a:defRPr>
            </a:lvl1pPr>
          </a:lstStyle>
          <a:p>
            <a:pPr rtl="0"/>
            <a:r>
              <a:rPr lang="ru-RU" noProof="0"/>
              <a:t>ОБРАЗЕЦ ЗАГОЛОВКА</a:t>
            </a:r>
          </a:p>
        </p:txBody>
      </p:sp>
    </p:spTree>
    <p:extLst>
      <p:ext uri="{BB962C8B-B14F-4D97-AF65-F5344CB8AC3E}">
        <p14:creationId xmlns:p14="http://schemas.microsoft.com/office/powerpoint/2010/main" val="125731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AB66B20-A484-4A16-A015-2118F9AF2101}"/>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0" y="0"/>
                </a:moveTo>
                <a:lnTo>
                  <a:pt x="6107906" y="0"/>
                </a:lnTo>
                <a:lnTo>
                  <a:pt x="4233386" y="6858000"/>
                </a:lnTo>
                <a:lnTo>
                  <a:pt x="0" y="6858000"/>
                </a:lnTo>
                <a:lnTo>
                  <a:pt x="0"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 name="Текст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rtlCol="0"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
        <p:nvSpPr>
          <p:cNvPr id="5" name="Нижний колонтитул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ru-RU" noProof="0" smtClean="0"/>
              <a:t>‹#›</a:t>
            </a:fld>
            <a:endParaRPr lang="ru-RU" noProof="0"/>
          </a:p>
        </p:txBody>
      </p:sp>
      <p:sp>
        <p:nvSpPr>
          <p:cNvPr id="8" name="Заголовок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rtlCol="0" anchor="ctr"/>
          <a:lstStyle>
            <a:lvl1pPr algn="l">
              <a:defRPr sz="6000" spc="300"/>
            </a:lvl1pPr>
          </a:lstStyle>
          <a:p>
            <a:pPr rtl="0"/>
            <a:r>
              <a:rPr lang="ru-RU" noProof="0"/>
              <a:t>ОБРАЗЕЦ ЗАГОЛОВКА</a:t>
            </a:r>
          </a:p>
        </p:txBody>
      </p:sp>
    </p:spTree>
    <p:extLst>
      <p:ext uri="{BB962C8B-B14F-4D97-AF65-F5344CB8AC3E}">
        <p14:creationId xmlns:p14="http://schemas.microsoft.com/office/powerpoint/2010/main" val="245735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rmAutofit/>
          </a:bodyPr>
          <a:lstStyle/>
          <a:p>
            <a:pPr rtl="0"/>
            <a:r>
              <a:rPr lang="ru-RU" noProof="0"/>
              <a:t>Стиль образца заголовка</a:t>
            </a:r>
          </a:p>
        </p:txBody>
      </p:sp>
      <p:sp>
        <p:nvSpPr>
          <p:cNvPr id="3" name="Текст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Нижний колонтитул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ru-RU" noProof="0" smtClean="0"/>
              <a:t>‹#›</a:t>
            </a:fld>
            <a:endParaRPr lang="ru-RU" noProof="0"/>
          </a:p>
        </p:txBody>
      </p:sp>
      <p:sp>
        <p:nvSpPr>
          <p:cNvPr id="7" name="Фигура 61">
            <a:extLst>
              <a:ext uri="{FF2B5EF4-FFF2-40B4-BE49-F238E27FC236}">
                <a16:creationId xmlns:a16="http://schemas.microsoft.com/office/drawing/2014/main" id="{0A2ACE11-44E0-44ED-AA10-CB0B57204E89}"/>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rtlCol="0" anchor="ctr">
            <a:spAutoFit/>
          </a:bodyPr>
          <a:lstStyle/>
          <a:p>
            <a:pPr rtl="0">
              <a:defRPr sz="3000">
                <a:solidFill>
                  <a:srgbClr val="3A3B39"/>
                </a:solidFill>
                <a:latin typeface="Bebas"/>
                <a:ea typeface="Bebas"/>
                <a:cs typeface="Bebas"/>
                <a:sym typeface="Bebas"/>
              </a:defRPr>
            </a:pPr>
            <a:r>
              <a:rPr lang="ru-RU" sz="2400" b="1" kern="1200" noProof="0">
                <a:solidFill>
                  <a:srgbClr val="2C2153"/>
                </a:solidFill>
                <a:latin typeface="+mn-lt"/>
                <a:ea typeface="+mn-ea"/>
                <a:cs typeface="+mn-cs"/>
                <a:sym typeface="Bebas"/>
              </a:rPr>
              <a:t>FAB</a:t>
            </a:r>
            <a:r>
              <a:rPr lang="ru-RU" sz="2400" b="1" kern="1200" noProof="0">
                <a:solidFill>
                  <a:srgbClr val="A53F52"/>
                </a:solidFill>
                <a:latin typeface="+mn-lt"/>
                <a:ea typeface="+mn-ea"/>
                <a:cs typeface="+mn-cs"/>
                <a:sym typeface="Bebas"/>
              </a:rPr>
              <a:t>RIKAM</a:t>
            </a:r>
            <a:endParaRPr lang="ru-RU" sz="2400" b="1" i="0" spc="0" noProof="0">
              <a:solidFill>
                <a:srgbClr val="A53F52"/>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51" r:id="rId3"/>
    <p:sldLayoutId id="2147483668" r:id="rId4"/>
    <p:sldLayoutId id="2147483660" r:id="rId5"/>
    <p:sldLayoutId id="2147483664" r:id="rId6"/>
    <p:sldLayoutId id="2147483661" r:id="rId7"/>
    <p:sldLayoutId id="2147483674" r:id="rId8"/>
    <p:sldLayoutId id="2147483675" r:id="rId9"/>
    <p:sldLayoutId id="2147483673" r:id="rId10"/>
    <p:sldLayoutId id="2147483653" r:id="rId11"/>
    <p:sldLayoutId id="2147483670" r:id="rId12"/>
    <p:sldLayoutId id="2147483671" r:id="rId13"/>
    <p:sldLayoutId id="2147483672" r:id="rId14"/>
    <p:sldLayoutId id="2147483655" r:id="rId15"/>
    <p:sldLayoutId id="2147483666" r:id="rId16"/>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38.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descr="Абстрактное здание">
            <a:extLst>
              <a:ext uri="{FF2B5EF4-FFF2-40B4-BE49-F238E27FC236}">
                <a16:creationId xmlns:a16="http://schemas.microsoft.com/office/drawing/2014/main" id="{CE10ABE1-BE78-4DEC-9C0A-46282D549DF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Прямоугольник 4">
            <a:extLst>
              <a:ext uri="{FF2B5EF4-FFF2-40B4-BE49-F238E27FC236}">
                <a16:creationId xmlns:a16="http://schemas.microsoft.com/office/drawing/2014/main" id="{979F9DAD-F6B0-4ECC-8632-4B5E050986A8}"/>
              </a:ext>
              <a:ext uri="{C183D7F6-B498-43B3-948B-1728B52AA6E4}">
                <adec:decorative xmlns:adec="http://schemas.microsoft.com/office/drawing/2017/decorative" val="1"/>
              </a:ext>
            </a:extLst>
          </p:cNvPr>
          <p:cNvSpPr/>
          <p:nvPr/>
        </p:nvSpPr>
        <p:spPr>
          <a:xfrm>
            <a:off x="0" y="0"/>
            <a:ext cx="12192000" cy="6858000"/>
          </a:xfrm>
          <a:prstGeom prst="rect">
            <a:avLst/>
          </a:prstGeom>
          <a:gradFill>
            <a:gsLst>
              <a:gs pos="0">
                <a:srgbClr val="01023B">
                  <a:alpha val="70000"/>
                </a:srgbClr>
              </a:gs>
              <a:gs pos="100000">
                <a:srgbClr val="E99757">
                  <a:lumMod val="97000"/>
                  <a:lumOff val="3000"/>
                  <a:alpha val="70000"/>
                </a:srgbClr>
              </a:gs>
              <a:gs pos="50000">
                <a:srgbClr val="A53F52">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sp>
        <p:nvSpPr>
          <p:cNvPr id="6" name="Заголовок 5">
            <a:extLst>
              <a:ext uri="{FF2B5EF4-FFF2-40B4-BE49-F238E27FC236}">
                <a16:creationId xmlns:a16="http://schemas.microsoft.com/office/drawing/2014/main" id="{4F7706BE-EF2E-459C-8778-01DDD354C634}"/>
              </a:ext>
            </a:extLst>
          </p:cNvPr>
          <p:cNvSpPr>
            <a:spLocks noGrp="1"/>
          </p:cNvSpPr>
          <p:nvPr>
            <p:ph type="title"/>
          </p:nvPr>
        </p:nvSpPr>
        <p:spPr>
          <a:xfrm>
            <a:off x="702365" y="1950721"/>
            <a:ext cx="10787270" cy="1709928"/>
          </a:xfrm>
        </p:spPr>
        <p:txBody>
          <a:bodyPr rtlCol="0">
            <a:normAutofit fontScale="90000"/>
          </a:bodyPr>
          <a:lstStyle/>
          <a:p>
            <a:r>
              <a:rPr lang="uk-UA" dirty="0">
                <a:latin typeface="Ubuntu" panose="020B0504030602030204" pitchFamily="34" charset="0"/>
                <a:ea typeface="Open Sans" panose="020B0606030504020204" pitchFamily="34" charset="0"/>
                <a:cs typeface="Open Sans" panose="020B0606030504020204" pitchFamily="34" charset="0"/>
              </a:rPr>
              <a:t>АНАЛІТИЧНИЙ МОДУЛЬ</a:t>
            </a:r>
            <a:br>
              <a:rPr lang="uk-UA" dirty="0">
                <a:latin typeface="Ubuntu" panose="020B0504030602030204" pitchFamily="34" charset="0"/>
                <a:ea typeface="Open Sans" panose="020B0606030504020204" pitchFamily="34" charset="0"/>
                <a:cs typeface="Open Sans" panose="020B0606030504020204" pitchFamily="34" charset="0"/>
              </a:rPr>
            </a:br>
            <a:r>
              <a:rPr lang="uk-UA" dirty="0">
                <a:latin typeface="Ubuntu" panose="020B0504030602030204" pitchFamily="34" charset="0"/>
                <a:ea typeface="Open Sans" panose="020B0606030504020204" pitchFamily="34" charset="0"/>
                <a:cs typeface="Open Sans" panose="020B0606030504020204" pitchFamily="34" charset="0"/>
              </a:rPr>
              <a:t>«СМАРТ-ОЦІНКА»</a:t>
            </a:r>
            <a:endParaRPr lang="uk-UA" dirty="0">
              <a:solidFill>
                <a:schemeClr val="bg1"/>
              </a:solidFill>
              <a:latin typeface="Ubuntu" panose="020B0504030602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204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226337"/>
            <a:ext cx="4018722" cy="5365007"/>
          </a:xfrm>
        </p:spPr>
        <p:txBody>
          <a:bodyPr rtlCol="0">
            <a:normAutofit/>
          </a:bodyPr>
          <a:lstStyle/>
          <a:p>
            <a:pPr marL="0" indent="0" algn="just">
              <a:buNone/>
            </a:pPr>
            <a:r>
              <a:rPr lang="uk-UA" dirty="0">
                <a:latin typeface="Ubuntu" panose="020B0504030602030204" pitchFamily="34" charset="0"/>
              </a:rPr>
              <a:t>На момент </a:t>
            </a:r>
            <a:r>
              <a:rPr lang="en-US" dirty="0">
                <a:latin typeface="Ubuntu" panose="020B0504030602030204" pitchFamily="34" charset="0"/>
              </a:rPr>
              <a:t>31</a:t>
            </a:r>
            <a:r>
              <a:rPr lang="uk-UA" dirty="0">
                <a:latin typeface="Ubuntu" panose="020B0504030602030204" pitchFamily="34" charset="0"/>
              </a:rPr>
              <a:t>.0</a:t>
            </a:r>
            <a:r>
              <a:rPr lang="en-US" dirty="0">
                <a:latin typeface="Ubuntu" panose="020B0504030602030204" pitchFamily="34" charset="0"/>
              </a:rPr>
              <a:t>1</a:t>
            </a:r>
            <a:r>
              <a:rPr lang="uk-UA" dirty="0">
                <a:latin typeface="Ubuntu" panose="020B0504030602030204" pitchFamily="34" charset="0"/>
              </a:rPr>
              <a:t>.202</a:t>
            </a:r>
            <a:r>
              <a:rPr lang="en-US" dirty="0">
                <a:latin typeface="Ubuntu" panose="020B0504030602030204" pitchFamily="34" charset="0"/>
              </a:rPr>
              <a:t>2</a:t>
            </a:r>
            <a:r>
              <a:rPr lang="uk-UA" dirty="0">
                <a:latin typeface="Ubuntu" panose="020B0504030602030204" pitchFamily="34" charset="0"/>
              </a:rPr>
              <a:t> база квартир має </a:t>
            </a:r>
            <a:r>
              <a:rPr lang="en-US" dirty="0">
                <a:latin typeface="Ubuntu" panose="020B0504030602030204" pitchFamily="34" charset="0"/>
              </a:rPr>
              <a:t>928</a:t>
            </a:r>
            <a:r>
              <a:rPr lang="uk-UA" dirty="0">
                <a:latin typeface="Ubuntu" panose="020B0504030602030204" pitchFamily="34" charset="0"/>
              </a:rPr>
              <a:t>  тисяч відносно унікальних пропозиції. Вони збиралися протягом останніх </a:t>
            </a:r>
            <a:r>
              <a:rPr lang="en-US" dirty="0">
                <a:latin typeface="Ubuntu" panose="020B0504030602030204" pitchFamily="34" charset="0"/>
              </a:rPr>
              <a:t>3</a:t>
            </a:r>
            <a:r>
              <a:rPr lang="uk-UA" dirty="0">
                <a:latin typeface="Ubuntu" panose="020B0504030602030204" pitchFamily="34" charset="0"/>
              </a:rPr>
              <a:t> років, що дає можливість відслідкувати як характеристики за визначений період часу, так і загальну динаміку основних статистичних показників на ринку жилої нерухомості України.</a:t>
            </a:r>
          </a:p>
          <a:p>
            <a:pPr marL="0" indent="0" algn="just">
              <a:buNone/>
            </a:pPr>
            <a:r>
              <a:rPr lang="uk-UA" dirty="0">
                <a:latin typeface="Ubuntu" panose="020B0504030602030204" pitchFamily="34" charset="0"/>
              </a:rPr>
              <a:t>В Січні 2022 року медіанна вартість квартир на вторинному ринку в Україні становить 933,33 $/</a:t>
            </a:r>
            <a:r>
              <a:rPr lang="uk-UA" dirty="0" err="1">
                <a:latin typeface="Ubuntu" panose="020B0504030602030204" pitchFamily="34" charset="0"/>
              </a:rPr>
              <a:t>кв.м</a:t>
            </a:r>
            <a:r>
              <a:rPr lang="uk-UA" dirty="0">
                <a:latin typeface="Ubuntu" panose="020B0504030602030204" pitchFamily="34" charset="0"/>
              </a:rPr>
              <a:t>, порівняно з попереднім місяцем медіанна ціна збільшилась на </a:t>
            </a:r>
            <a:r>
              <a:rPr lang="en-US" dirty="0">
                <a:latin typeface="Ubuntu" panose="020B0504030602030204" pitchFamily="34" charset="0"/>
              </a:rPr>
              <a:t>2,12</a:t>
            </a:r>
            <a:r>
              <a:rPr lang="uk-UA" dirty="0">
                <a:latin typeface="Ubuntu" panose="020B0504030602030204" pitchFamily="34" charset="0"/>
              </a:rPr>
              <a:t>%. В аналогічному місяці 2021 року вартість становила 853,66 $/</a:t>
            </a:r>
            <a:r>
              <a:rPr lang="uk-UA" dirty="0" err="1">
                <a:latin typeface="Ubuntu" panose="020B0504030602030204" pitchFamily="34" charset="0"/>
              </a:rPr>
              <a:t>кв.м</a:t>
            </a:r>
            <a:r>
              <a:rPr lang="uk-UA" dirty="0">
                <a:latin typeface="Ubuntu" panose="020B0504030602030204" pitchFamily="34" charset="0"/>
              </a:rPr>
              <a:t>, що на </a:t>
            </a:r>
            <a:r>
              <a:rPr lang="en-US" dirty="0">
                <a:latin typeface="Ubuntu" panose="020B0504030602030204" pitchFamily="34" charset="0"/>
              </a:rPr>
              <a:t>8</a:t>
            </a:r>
            <a:r>
              <a:rPr lang="uk-UA" dirty="0">
                <a:latin typeface="Ubuntu" panose="020B0504030602030204" pitchFamily="34" charset="0"/>
              </a:rPr>
              <a:t>,</a:t>
            </a:r>
            <a:r>
              <a:rPr lang="en-US" dirty="0">
                <a:latin typeface="Ubuntu" panose="020B0504030602030204" pitchFamily="34" charset="0"/>
              </a:rPr>
              <a:t>53</a:t>
            </a:r>
            <a:r>
              <a:rPr lang="uk-UA" dirty="0">
                <a:latin typeface="Ubuntu" panose="020B0504030602030204" pitchFamily="34" charset="0"/>
              </a:rPr>
              <a:t>% менше від поточного</a:t>
            </a:r>
            <a:r>
              <a:rPr lang="ru-RU" dirty="0">
                <a:latin typeface="Ubuntu" panose="020B0504030602030204" pitchFamily="34" charset="0"/>
              </a:rPr>
              <a:t>.</a:t>
            </a:r>
          </a:p>
          <a:p>
            <a:pPr marL="0" indent="0" algn="just">
              <a:buNone/>
            </a:pPr>
            <a:endParaRPr lang="uk-UA" dirty="0">
              <a:latin typeface="Ubuntu" panose="020B0504030602030204" pitchFamily="34" charset="0"/>
            </a:endParaRPr>
          </a:p>
          <a:p>
            <a:pPr marL="0" indent="0" algn="just">
              <a:buNone/>
            </a:pPr>
            <a:endParaRPr lang="en-US" dirty="0">
              <a:latin typeface="Ubuntu" panose="020B0504030602030204" pitchFamily="34" charset="0"/>
            </a:endParaRPr>
          </a:p>
        </p:txBody>
      </p:sp>
      <p:sp>
        <p:nvSpPr>
          <p:cNvPr id="7" name="Номер слайда 70">
            <a:extLst>
              <a:ext uri="{FF2B5EF4-FFF2-40B4-BE49-F238E27FC236}">
                <a16:creationId xmlns:a16="http://schemas.microsoft.com/office/drawing/2014/main" id="{1FBBB27F-CD39-48E4-BDA1-79FB0A1AD592}"/>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10</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pic>
        <p:nvPicPr>
          <p:cNvPr id="6" name="Рисунок 5">
            <a:extLst>
              <a:ext uri="{FF2B5EF4-FFF2-40B4-BE49-F238E27FC236}">
                <a16:creationId xmlns:a16="http://schemas.microsoft.com/office/drawing/2014/main" id="{7C41BBE1-2B96-49FC-9A3A-1E670C9423A7}"/>
              </a:ext>
            </a:extLst>
          </p:cNvPr>
          <p:cNvPicPr>
            <a:picLocks noChangeAspect="1"/>
          </p:cNvPicPr>
          <p:nvPr/>
        </p:nvPicPr>
        <p:blipFill>
          <a:blip r:embed="rId4"/>
          <a:stretch>
            <a:fillRect/>
          </a:stretch>
        </p:blipFill>
        <p:spPr>
          <a:xfrm>
            <a:off x="0" y="1007026"/>
            <a:ext cx="7422300" cy="4843948"/>
          </a:xfrm>
          <a:prstGeom prst="rect">
            <a:avLst/>
          </a:prstGeom>
        </p:spPr>
      </p:pic>
    </p:spTree>
    <p:extLst>
      <p:ext uri="{BB962C8B-B14F-4D97-AF65-F5344CB8AC3E}">
        <p14:creationId xmlns:p14="http://schemas.microsoft.com/office/powerpoint/2010/main" val="835398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226337"/>
            <a:ext cx="4018722" cy="5365007"/>
          </a:xfrm>
        </p:spPr>
        <p:txBody>
          <a:bodyPr rtlCol="0">
            <a:normAutofit/>
          </a:bodyPr>
          <a:lstStyle/>
          <a:p>
            <a:pPr marL="0" indent="0" algn="just">
              <a:buNone/>
            </a:pPr>
            <a:r>
              <a:rPr lang="uk-UA" dirty="0">
                <a:latin typeface="Ubuntu" panose="020B0504030602030204" pitchFamily="34" charset="0"/>
              </a:rPr>
              <a:t>На момент </a:t>
            </a:r>
            <a:r>
              <a:rPr lang="en-US" dirty="0">
                <a:latin typeface="Ubuntu" panose="020B0504030602030204" pitchFamily="34" charset="0"/>
              </a:rPr>
              <a:t>31</a:t>
            </a:r>
            <a:r>
              <a:rPr lang="uk-UA" dirty="0">
                <a:latin typeface="Ubuntu" panose="020B0504030602030204" pitchFamily="34" charset="0"/>
              </a:rPr>
              <a:t>.0</a:t>
            </a:r>
            <a:r>
              <a:rPr lang="en-US" dirty="0">
                <a:latin typeface="Ubuntu" panose="020B0504030602030204" pitchFamily="34" charset="0"/>
              </a:rPr>
              <a:t>1</a:t>
            </a:r>
            <a:r>
              <a:rPr lang="uk-UA" dirty="0">
                <a:latin typeface="Ubuntu" panose="020B0504030602030204" pitchFamily="34" charset="0"/>
              </a:rPr>
              <a:t>.202</a:t>
            </a:r>
            <a:r>
              <a:rPr lang="en-US" dirty="0">
                <a:latin typeface="Ubuntu" panose="020B0504030602030204" pitchFamily="34" charset="0"/>
              </a:rPr>
              <a:t>2</a:t>
            </a:r>
            <a:r>
              <a:rPr lang="uk-UA" dirty="0">
                <a:latin typeface="Ubuntu" panose="020B0504030602030204" pitchFamily="34" charset="0"/>
              </a:rPr>
              <a:t> база земельних ділянок та домоволодінь нараховує </a:t>
            </a:r>
            <a:r>
              <a:rPr lang="en-US" dirty="0">
                <a:latin typeface="Ubuntu" panose="020B0504030602030204" pitchFamily="34" charset="0"/>
              </a:rPr>
              <a:t>75</a:t>
            </a:r>
            <a:r>
              <a:rPr lang="uk-UA" dirty="0">
                <a:latin typeface="Ubuntu" panose="020B0504030602030204" pitchFamily="34" charset="0"/>
              </a:rPr>
              <a:t> та 251  тисячу пропозицій відповідно. Вони збиралися протягом останніх 2 років, що дає можливість відслідкувати як характеристики за визначений період часу, так і загальну динаміку основних статистичних показників на ринку жилої нерухомості України.</a:t>
            </a:r>
          </a:p>
          <a:p>
            <a:pPr marL="0" indent="0" algn="just">
              <a:buNone/>
            </a:pPr>
            <a:endParaRPr lang="en-US" dirty="0">
              <a:latin typeface="Ubuntu" panose="020B0504030602030204" pitchFamily="34" charset="0"/>
            </a:endParaRPr>
          </a:p>
        </p:txBody>
      </p:sp>
      <p:sp>
        <p:nvSpPr>
          <p:cNvPr id="7" name="Номер слайда 70">
            <a:extLst>
              <a:ext uri="{FF2B5EF4-FFF2-40B4-BE49-F238E27FC236}">
                <a16:creationId xmlns:a16="http://schemas.microsoft.com/office/drawing/2014/main" id="{1FBBB27F-CD39-48E4-BDA1-79FB0A1AD592}"/>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11</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pic>
        <p:nvPicPr>
          <p:cNvPr id="6" name="Рисунок 5">
            <a:extLst>
              <a:ext uri="{FF2B5EF4-FFF2-40B4-BE49-F238E27FC236}">
                <a16:creationId xmlns:a16="http://schemas.microsoft.com/office/drawing/2014/main" id="{420FFE29-E6F0-4C0E-AC1E-91864B078D25}"/>
              </a:ext>
            </a:extLst>
          </p:cNvPr>
          <p:cNvPicPr>
            <a:picLocks noChangeAspect="1"/>
          </p:cNvPicPr>
          <p:nvPr/>
        </p:nvPicPr>
        <p:blipFill>
          <a:blip r:embed="rId4"/>
          <a:stretch>
            <a:fillRect/>
          </a:stretch>
        </p:blipFill>
        <p:spPr>
          <a:xfrm>
            <a:off x="844669" y="0"/>
            <a:ext cx="5251331" cy="3429000"/>
          </a:xfrm>
          <a:prstGeom prst="rect">
            <a:avLst/>
          </a:prstGeom>
        </p:spPr>
      </p:pic>
      <p:pic>
        <p:nvPicPr>
          <p:cNvPr id="10" name="Рисунок 9">
            <a:extLst>
              <a:ext uri="{FF2B5EF4-FFF2-40B4-BE49-F238E27FC236}">
                <a16:creationId xmlns:a16="http://schemas.microsoft.com/office/drawing/2014/main" id="{9DE19274-37FC-479D-99CD-E4E5F4E2EBBD}"/>
              </a:ext>
            </a:extLst>
          </p:cNvPr>
          <p:cNvPicPr>
            <a:picLocks noChangeAspect="1"/>
          </p:cNvPicPr>
          <p:nvPr/>
        </p:nvPicPr>
        <p:blipFill>
          <a:blip r:embed="rId5"/>
          <a:stretch>
            <a:fillRect/>
          </a:stretch>
        </p:blipFill>
        <p:spPr>
          <a:xfrm>
            <a:off x="844669" y="3429000"/>
            <a:ext cx="5254087" cy="3430800"/>
          </a:xfrm>
          <a:prstGeom prst="rect">
            <a:avLst/>
          </a:prstGeom>
        </p:spPr>
      </p:pic>
    </p:spTree>
    <p:extLst>
      <p:ext uri="{BB962C8B-B14F-4D97-AF65-F5344CB8AC3E}">
        <p14:creationId xmlns:p14="http://schemas.microsoft.com/office/powerpoint/2010/main" val="443721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226337"/>
            <a:ext cx="4018722" cy="5365007"/>
          </a:xfrm>
        </p:spPr>
        <p:txBody>
          <a:bodyPr rtlCol="0">
            <a:normAutofit/>
          </a:bodyPr>
          <a:lstStyle/>
          <a:p>
            <a:pPr marL="0" indent="0" algn="just">
              <a:buNone/>
            </a:pPr>
            <a:r>
              <a:rPr lang="uk-UA" dirty="0">
                <a:latin typeface="Ubuntu" panose="020B0504030602030204" pitchFamily="34" charset="0"/>
              </a:rPr>
              <a:t>Варто зазначити, що вартість метра домоволодінь зазначена без очищення від впливу вартості землі. Для визначення цього впливу та автоматичного очищення від нього, буде проведений глибокий факторний аналіз з використанням сучасних методів.</a:t>
            </a:r>
          </a:p>
          <a:p>
            <a:pPr marL="0" indent="0" algn="just">
              <a:buNone/>
            </a:pPr>
            <a:endParaRPr lang="en-US" dirty="0">
              <a:latin typeface="Ubuntu" panose="020B0504030602030204" pitchFamily="34" charset="0"/>
            </a:endParaRPr>
          </a:p>
        </p:txBody>
      </p:sp>
      <p:sp>
        <p:nvSpPr>
          <p:cNvPr id="7" name="Номер слайда 70">
            <a:extLst>
              <a:ext uri="{FF2B5EF4-FFF2-40B4-BE49-F238E27FC236}">
                <a16:creationId xmlns:a16="http://schemas.microsoft.com/office/drawing/2014/main" id="{1FBBB27F-CD39-48E4-BDA1-79FB0A1AD592}"/>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12</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pic>
        <p:nvPicPr>
          <p:cNvPr id="8" name="Рисунок 7">
            <a:extLst>
              <a:ext uri="{FF2B5EF4-FFF2-40B4-BE49-F238E27FC236}">
                <a16:creationId xmlns:a16="http://schemas.microsoft.com/office/drawing/2014/main" id="{F388FD51-0963-4F74-B73A-6468FA4F8E47}"/>
              </a:ext>
            </a:extLst>
          </p:cNvPr>
          <p:cNvPicPr>
            <a:picLocks noChangeAspect="1"/>
          </p:cNvPicPr>
          <p:nvPr/>
        </p:nvPicPr>
        <p:blipFill>
          <a:blip r:embed="rId4"/>
          <a:stretch>
            <a:fillRect/>
          </a:stretch>
        </p:blipFill>
        <p:spPr>
          <a:xfrm>
            <a:off x="841911" y="3429000"/>
            <a:ext cx="5254089" cy="3430800"/>
          </a:xfrm>
          <a:prstGeom prst="rect">
            <a:avLst/>
          </a:prstGeom>
        </p:spPr>
      </p:pic>
      <p:pic>
        <p:nvPicPr>
          <p:cNvPr id="9" name="Рисунок 8">
            <a:extLst>
              <a:ext uri="{FF2B5EF4-FFF2-40B4-BE49-F238E27FC236}">
                <a16:creationId xmlns:a16="http://schemas.microsoft.com/office/drawing/2014/main" id="{A3D25333-EA3D-44B1-95D7-BE7E7F2AF9AF}"/>
              </a:ext>
            </a:extLst>
          </p:cNvPr>
          <p:cNvPicPr>
            <a:picLocks noChangeAspect="1"/>
          </p:cNvPicPr>
          <p:nvPr/>
        </p:nvPicPr>
        <p:blipFill>
          <a:blip r:embed="rId5"/>
          <a:stretch>
            <a:fillRect/>
          </a:stretch>
        </p:blipFill>
        <p:spPr>
          <a:xfrm>
            <a:off x="841911" y="0"/>
            <a:ext cx="5254088" cy="3430800"/>
          </a:xfrm>
          <a:prstGeom prst="rect">
            <a:avLst/>
          </a:prstGeom>
        </p:spPr>
      </p:pic>
    </p:spTree>
    <p:extLst>
      <p:ext uri="{BB962C8B-B14F-4D97-AF65-F5344CB8AC3E}">
        <p14:creationId xmlns:p14="http://schemas.microsoft.com/office/powerpoint/2010/main" val="106946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52521" y="238304"/>
            <a:ext cx="4018722" cy="3961163"/>
          </a:xfrm>
        </p:spPr>
        <p:txBody>
          <a:bodyPr rtlCol="0">
            <a:normAutofit fontScale="70000" lnSpcReduction="20000"/>
          </a:bodyPr>
          <a:lstStyle/>
          <a:p>
            <a:pPr marL="0" indent="0" algn="just">
              <a:buNone/>
            </a:pPr>
            <a:r>
              <a:rPr lang="uk-UA" dirty="0">
                <a:latin typeface="Ubuntu" panose="020B0504030602030204" pitchFamily="34" charset="0"/>
                <a:cs typeface="Times New Roman" panose="02020603050405020304" pitchFamily="18" charset="0"/>
              </a:rPr>
              <a:t>Необхідність проведення коригувань на загальну площу квартир або урахування ефекту масштабу – є важливим питанням, яке виникає при проведенні практичних робіт з вартісної оцінки. Структуризація бази даних в залежності від кількості кімнат виявляє наступну закономірність: середня вартість починає практично лінійно зростати для однокімнатних квартир з 36 </a:t>
            </a:r>
            <a:r>
              <a:rPr lang="uk-UA" dirty="0" err="1">
                <a:latin typeface="Ubuntu" panose="020B0504030602030204" pitchFamily="34" charset="0"/>
                <a:cs typeface="Times New Roman" panose="02020603050405020304" pitchFamily="18" charset="0"/>
              </a:rPr>
              <a:t>кв.м</a:t>
            </a:r>
            <a:r>
              <a:rPr lang="uk-UA" dirty="0">
                <a:latin typeface="Ubuntu" panose="020B0504030602030204" pitchFamily="34" charset="0"/>
                <a:cs typeface="Times New Roman" panose="02020603050405020304" pitchFamily="18" charset="0"/>
              </a:rPr>
              <a:t>.; двокімнатних – з 50 </a:t>
            </a:r>
            <a:r>
              <a:rPr lang="uk-UA" dirty="0" err="1">
                <a:latin typeface="Ubuntu" panose="020B0504030602030204" pitchFamily="34" charset="0"/>
                <a:cs typeface="Times New Roman" panose="02020603050405020304" pitchFamily="18" charset="0"/>
              </a:rPr>
              <a:t>кв</a:t>
            </a:r>
            <a:r>
              <a:rPr lang="uk-UA" dirty="0">
                <a:latin typeface="Ubuntu" panose="020B0504030602030204" pitchFamily="34" charset="0"/>
                <a:cs typeface="Times New Roman" panose="02020603050405020304" pitchFamily="18" charset="0"/>
              </a:rPr>
              <a:t>. м.;  трикімнатних – з 62 </a:t>
            </a:r>
            <a:r>
              <a:rPr lang="uk-UA" dirty="0" err="1">
                <a:latin typeface="Ubuntu" panose="020B0504030602030204" pitchFamily="34" charset="0"/>
                <a:cs typeface="Times New Roman" panose="02020603050405020304" pitchFamily="18" charset="0"/>
              </a:rPr>
              <a:t>кв.м</a:t>
            </a:r>
            <a:r>
              <a:rPr lang="uk-UA" dirty="0">
                <a:latin typeface="Ubuntu" panose="020B0504030602030204" pitchFamily="34" charset="0"/>
                <a:cs typeface="Times New Roman" panose="02020603050405020304" pitchFamily="18" charset="0"/>
              </a:rPr>
              <a:t>.; чотирикімнатних – 81 </a:t>
            </a:r>
            <a:r>
              <a:rPr lang="uk-UA" dirty="0" err="1">
                <a:latin typeface="Ubuntu" panose="020B0504030602030204" pitchFamily="34" charset="0"/>
                <a:cs typeface="Times New Roman" panose="02020603050405020304" pitchFamily="18" charset="0"/>
              </a:rPr>
              <a:t>кв.м</a:t>
            </a:r>
            <a:r>
              <a:rPr lang="uk-UA" dirty="0">
                <a:latin typeface="Ubuntu" panose="020B0504030602030204" pitchFamily="34" charset="0"/>
                <a:cs typeface="Times New Roman" panose="02020603050405020304" pitchFamily="18" charset="0"/>
              </a:rPr>
              <a:t>.; п’яти і більше кімнатних – з 114 </a:t>
            </a:r>
            <a:r>
              <a:rPr lang="uk-UA" dirty="0" err="1">
                <a:latin typeface="Ubuntu" panose="020B0504030602030204" pitchFamily="34" charset="0"/>
                <a:cs typeface="Times New Roman" panose="02020603050405020304" pitchFamily="18" charset="0"/>
              </a:rPr>
              <a:t>кв.м</a:t>
            </a:r>
            <a:r>
              <a:rPr lang="uk-UA" dirty="0">
                <a:latin typeface="Ubuntu" panose="020B0504030602030204" pitchFamily="34" charset="0"/>
                <a:cs typeface="Times New Roman" panose="02020603050405020304" pitchFamily="18" charset="0"/>
              </a:rPr>
              <a:t>.</a:t>
            </a:r>
          </a:p>
          <a:p>
            <a:pPr marL="0" indent="0" algn="just">
              <a:buNone/>
            </a:pPr>
            <a:r>
              <a:rPr lang="uk-UA" dirty="0">
                <a:latin typeface="Ubuntu" panose="020B0504030602030204" pitchFamily="34" charset="0"/>
                <a:cs typeface="Times New Roman" panose="02020603050405020304" pitchFamily="18" charset="0"/>
              </a:rPr>
              <a:t>В загальному вигляді ця залежність описується рівнянням</a:t>
            </a:r>
          </a:p>
          <a:p>
            <a:pPr marL="0" indent="0" algn="just">
              <a:buNone/>
            </a:pPr>
            <a:r>
              <a:rPr lang="en-US" dirty="0">
                <a:latin typeface="Ubuntu" panose="020B0504030602030204" pitchFamily="34" charset="0"/>
                <a:cs typeface="Times New Roman" panose="02020603050405020304" pitchFamily="18" charset="0"/>
              </a:rPr>
              <a:t>Vi = </a:t>
            </a:r>
            <a:r>
              <a:rPr lang="en-US" dirty="0" err="1">
                <a:latin typeface="Ubuntu" panose="020B0504030602030204" pitchFamily="34" charset="0"/>
                <a:cs typeface="Times New Roman" panose="02020603050405020304" pitchFamily="18" charset="0"/>
              </a:rPr>
              <a:t>Vb</a:t>
            </a:r>
            <a:r>
              <a:rPr lang="en-US" dirty="0">
                <a:latin typeface="Ubuntu" panose="020B0504030602030204" pitchFamily="34" charset="0"/>
                <a:cs typeface="Times New Roman" panose="02020603050405020304" pitchFamily="18" charset="0"/>
              </a:rPr>
              <a:t> + Ks (Si – Sb),      Si &gt; Sb</a:t>
            </a:r>
          </a:p>
          <a:p>
            <a:pPr marL="0" indent="0" algn="just">
              <a:buNone/>
            </a:pPr>
            <a:r>
              <a:rPr lang="uk-UA" dirty="0">
                <a:latin typeface="Ubuntu" panose="020B0504030602030204" pitchFamily="34" charset="0"/>
                <a:cs typeface="Times New Roman" panose="02020603050405020304" pitchFamily="18" charset="0"/>
              </a:rPr>
              <a:t>де </a:t>
            </a:r>
            <a:r>
              <a:rPr lang="en-US" dirty="0">
                <a:latin typeface="Ubuntu" panose="020B0504030602030204" pitchFamily="34" charset="0"/>
                <a:cs typeface="Times New Roman" panose="02020603050405020304" pitchFamily="18" charset="0"/>
              </a:rPr>
              <a:t>Vi= </a:t>
            </a:r>
            <a:r>
              <a:rPr lang="uk-UA" dirty="0">
                <a:latin typeface="Ubuntu" panose="020B0504030602030204" pitchFamily="34" charset="0"/>
                <a:cs typeface="Times New Roman" panose="02020603050405020304" pitchFamily="18" charset="0"/>
              </a:rPr>
              <a:t>вартість 1 </a:t>
            </a:r>
            <a:r>
              <a:rPr lang="uk-UA" dirty="0" err="1">
                <a:latin typeface="Ubuntu" panose="020B0504030602030204" pitchFamily="34" charset="0"/>
                <a:cs typeface="Times New Roman" panose="02020603050405020304" pitchFamily="18" charset="0"/>
              </a:rPr>
              <a:t>кв.м</a:t>
            </a:r>
            <a:r>
              <a:rPr lang="uk-UA" dirty="0">
                <a:latin typeface="Ubuntu" panose="020B0504030602030204" pitchFamily="34" charset="0"/>
                <a:cs typeface="Times New Roman" panose="02020603050405020304" pitchFamily="18" charset="0"/>
              </a:rPr>
              <a:t>. об’єкту оцінки; </a:t>
            </a:r>
            <a:r>
              <a:rPr lang="en-US" dirty="0" err="1">
                <a:latin typeface="Ubuntu" panose="020B0504030602030204" pitchFamily="34" charset="0"/>
                <a:cs typeface="Times New Roman" panose="02020603050405020304" pitchFamily="18" charset="0"/>
              </a:rPr>
              <a:t>Vb</a:t>
            </a:r>
            <a:r>
              <a:rPr lang="en-US" dirty="0">
                <a:latin typeface="Ubuntu" panose="020B0504030602030204" pitchFamily="34" charset="0"/>
                <a:cs typeface="Times New Roman" panose="02020603050405020304" pitchFamily="18" charset="0"/>
              </a:rPr>
              <a:t> = </a:t>
            </a:r>
            <a:r>
              <a:rPr lang="uk-UA" dirty="0">
                <a:latin typeface="Ubuntu" panose="020B0504030602030204" pitchFamily="34" charset="0"/>
                <a:cs typeface="Times New Roman" panose="02020603050405020304" pitchFamily="18" charset="0"/>
              </a:rPr>
              <a:t>вартість 1 </a:t>
            </a:r>
            <a:r>
              <a:rPr lang="uk-UA" dirty="0" err="1">
                <a:latin typeface="Ubuntu" panose="020B0504030602030204" pitchFamily="34" charset="0"/>
                <a:cs typeface="Times New Roman" panose="02020603050405020304" pitchFamily="18" charset="0"/>
              </a:rPr>
              <a:t>кв.м</a:t>
            </a:r>
            <a:r>
              <a:rPr lang="uk-UA" dirty="0">
                <a:latin typeface="Ubuntu" panose="020B0504030602030204" pitchFamily="34" charset="0"/>
                <a:cs typeface="Times New Roman" panose="02020603050405020304" pitchFamily="18" charset="0"/>
              </a:rPr>
              <a:t>. квартири базової площі; </a:t>
            </a:r>
            <a:r>
              <a:rPr lang="en-US" dirty="0">
                <a:latin typeface="Ubuntu" panose="020B0504030602030204" pitchFamily="34" charset="0"/>
                <a:cs typeface="Times New Roman" panose="02020603050405020304" pitchFamily="18" charset="0"/>
              </a:rPr>
              <a:t>Si – </a:t>
            </a:r>
            <a:r>
              <a:rPr lang="uk-UA" dirty="0">
                <a:latin typeface="Ubuntu" panose="020B0504030602030204" pitchFamily="34" charset="0"/>
                <a:cs typeface="Times New Roman" panose="02020603050405020304" pitchFamily="18" charset="0"/>
              </a:rPr>
              <a:t>площа об’єкту оцінки; </a:t>
            </a:r>
            <a:r>
              <a:rPr lang="en-US" dirty="0">
                <a:latin typeface="Ubuntu" panose="020B0504030602030204" pitchFamily="34" charset="0"/>
                <a:cs typeface="Times New Roman" panose="02020603050405020304" pitchFamily="18" charset="0"/>
              </a:rPr>
              <a:t>Sb – </a:t>
            </a:r>
            <a:r>
              <a:rPr lang="uk-UA" dirty="0">
                <a:latin typeface="Ubuntu" panose="020B0504030602030204" pitchFamily="34" charset="0"/>
                <a:cs typeface="Times New Roman" panose="02020603050405020304" pitchFamily="18" charset="0"/>
              </a:rPr>
              <a:t>базовий розмір площі квартири; </a:t>
            </a:r>
            <a:r>
              <a:rPr lang="en-US" dirty="0">
                <a:latin typeface="Ubuntu" panose="020B0504030602030204" pitchFamily="34" charset="0"/>
                <a:cs typeface="Times New Roman" panose="02020603050405020304" pitchFamily="18" charset="0"/>
              </a:rPr>
              <a:t>Ks – </a:t>
            </a:r>
            <a:r>
              <a:rPr lang="uk-UA" dirty="0">
                <a:latin typeface="Ubuntu" panose="020B0504030602030204" pitchFamily="34" charset="0"/>
                <a:cs typeface="Times New Roman" panose="02020603050405020304" pitchFamily="18" charset="0"/>
              </a:rPr>
              <a:t>коефіцієнт зростання. Базові площа, ціна, а також коефіцієнти зростання вказані в таблиці для різних категорій </a:t>
            </a:r>
            <a:r>
              <a:rPr lang="uk-UA" dirty="0" err="1">
                <a:latin typeface="Ubuntu" panose="020B0504030602030204" pitchFamily="34" charset="0"/>
                <a:cs typeface="Times New Roman" panose="02020603050405020304" pitchFamily="18" charset="0"/>
              </a:rPr>
              <a:t>кімнатностей</a:t>
            </a:r>
            <a:r>
              <a:rPr lang="uk-UA" dirty="0">
                <a:latin typeface="Ubuntu" panose="020B0504030602030204" pitchFamily="34" charset="0"/>
                <a:cs typeface="Times New Roman" panose="02020603050405020304" pitchFamily="18" charset="0"/>
              </a:rPr>
              <a:t>.</a:t>
            </a:r>
          </a:p>
          <a:p>
            <a:pPr marL="0" indent="0" algn="just">
              <a:buNone/>
            </a:pPr>
            <a:endParaRPr lang="uk-UA" dirty="0">
              <a:latin typeface="Ubuntu" panose="020B0504030602030204" pitchFamily="34" charset="0"/>
              <a:cs typeface="Times New Roman" panose="02020603050405020304" pitchFamily="18" charset="0"/>
            </a:endParaRPr>
          </a:p>
        </p:txBody>
      </p:sp>
      <p:sp>
        <p:nvSpPr>
          <p:cNvPr id="22" name="Номер слайда 70">
            <a:extLst>
              <a:ext uri="{FF2B5EF4-FFF2-40B4-BE49-F238E27FC236}">
                <a16:creationId xmlns:a16="http://schemas.microsoft.com/office/drawing/2014/main" id="{F0A05EFC-A84F-4041-9969-F9ED6CCD318E}"/>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13</a:t>
            </a:fld>
            <a:endParaRPr lang="ru-RU" dirty="0"/>
          </a:p>
        </p:txBody>
      </p:sp>
      <p:pic>
        <p:nvPicPr>
          <p:cNvPr id="11"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750"/>
            <a:ext cx="7390458" cy="5542844"/>
          </a:xfrm>
          <a:prstGeom prst="rect">
            <a:avLst/>
          </a:prstGeom>
        </p:spPr>
      </p:pic>
      <p:sp>
        <p:nvSpPr>
          <p:cNvPr id="7" name="TextBox 6"/>
          <p:cNvSpPr txBox="1"/>
          <p:nvPr/>
        </p:nvSpPr>
        <p:spPr>
          <a:xfrm>
            <a:off x="925690" y="426416"/>
            <a:ext cx="5734754" cy="307777"/>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400" b="1" dirty="0">
                <a:solidFill>
                  <a:srgbClr val="C00000"/>
                </a:solidFill>
              </a:rPr>
              <a:t>Залежність вартості 1 </a:t>
            </a:r>
            <a:r>
              <a:rPr lang="uk-UA" sz="1400" b="1" dirty="0" err="1">
                <a:solidFill>
                  <a:srgbClr val="C00000"/>
                </a:solidFill>
              </a:rPr>
              <a:t>кв</a:t>
            </a:r>
            <a:r>
              <a:rPr lang="uk-UA" sz="1400" b="1" dirty="0">
                <a:solidFill>
                  <a:srgbClr val="C00000"/>
                </a:solidFill>
              </a:rPr>
              <a:t>. м квартир від їх загальної площі</a:t>
            </a:r>
          </a:p>
        </p:txBody>
      </p:sp>
      <p:graphicFrame>
        <p:nvGraphicFramePr>
          <p:cNvPr id="5" name="Таблица 4"/>
          <p:cNvGraphicFramePr>
            <a:graphicFrameLocks noGrp="1"/>
          </p:cNvGraphicFramePr>
          <p:nvPr>
            <p:extLst>
              <p:ext uri="{D42A27DB-BD31-4B8C-83A1-F6EECF244321}">
                <p14:modId xmlns:p14="http://schemas.microsoft.com/office/powerpoint/2010/main" val="2973141773"/>
              </p:ext>
            </p:extLst>
          </p:nvPr>
        </p:nvGraphicFramePr>
        <p:xfrm>
          <a:off x="7640982" y="4199467"/>
          <a:ext cx="4241800" cy="1805940"/>
        </p:xfrm>
        <a:graphic>
          <a:graphicData uri="http://schemas.openxmlformats.org/drawingml/2006/table">
            <a:tbl>
              <a:tblPr firstRow="1" firstCol="1" bandRow="1"/>
              <a:tblGrid>
                <a:gridCol w="1130300">
                  <a:extLst>
                    <a:ext uri="{9D8B030D-6E8A-4147-A177-3AD203B41FA5}">
                      <a16:colId xmlns:a16="http://schemas.microsoft.com/office/drawing/2014/main" val="2412024813"/>
                    </a:ext>
                  </a:extLst>
                </a:gridCol>
                <a:gridCol w="901700">
                  <a:extLst>
                    <a:ext uri="{9D8B030D-6E8A-4147-A177-3AD203B41FA5}">
                      <a16:colId xmlns:a16="http://schemas.microsoft.com/office/drawing/2014/main" val="2273138530"/>
                    </a:ext>
                  </a:extLst>
                </a:gridCol>
                <a:gridCol w="1244600">
                  <a:extLst>
                    <a:ext uri="{9D8B030D-6E8A-4147-A177-3AD203B41FA5}">
                      <a16:colId xmlns:a16="http://schemas.microsoft.com/office/drawing/2014/main" val="3345582763"/>
                    </a:ext>
                  </a:extLst>
                </a:gridCol>
                <a:gridCol w="965200">
                  <a:extLst>
                    <a:ext uri="{9D8B030D-6E8A-4147-A177-3AD203B41FA5}">
                      <a16:colId xmlns:a16="http://schemas.microsoft.com/office/drawing/2014/main" val="1803115001"/>
                    </a:ext>
                  </a:extLst>
                </a:gridCol>
              </a:tblGrid>
              <a:tr h="400050">
                <a:tc>
                  <a:txBody>
                    <a:bodyPr/>
                    <a:lstStyle/>
                    <a:p>
                      <a:pPr algn="ctr">
                        <a:spcAft>
                          <a:spcPts val="0"/>
                        </a:spcAft>
                      </a:pPr>
                      <a:r>
                        <a:rPr lang="uk-UA" sz="1100" b="1">
                          <a:solidFill>
                            <a:srgbClr val="000000"/>
                          </a:solidFill>
                          <a:effectLst/>
                          <a:latin typeface="Circe"/>
                          <a:ea typeface="Times New Roman" panose="02020603050405020304" pitchFamily="18" charset="0"/>
                          <a:cs typeface="Arial" panose="020B0604020202020204" pitchFamily="34" charset="0"/>
                        </a:rPr>
                        <a:t>Вибірка</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7C6B"/>
                    </a:solidFill>
                  </a:tcPr>
                </a:tc>
                <a:tc>
                  <a:txBody>
                    <a:bodyPr/>
                    <a:lstStyle/>
                    <a:p>
                      <a:pPr algn="ctr">
                        <a:spcAft>
                          <a:spcPts val="0"/>
                        </a:spcAft>
                      </a:pPr>
                      <a:r>
                        <a:rPr lang="uk-UA" sz="1100" b="1">
                          <a:solidFill>
                            <a:srgbClr val="000000"/>
                          </a:solidFill>
                          <a:effectLst/>
                          <a:latin typeface="Circe"/>
                          <a:ea typeface="Times New Roman" panose="02020603050405020304" pitchFamily="18" charset="0"/>
                          <a:cs typeface="Arial" panose="020B0604020202020204" pitchFamily="34" charset="0"/>
                        </a:rPr>
                        <a:t>Базова площа </a:t>
                      </a:r>
                      <a:r>
                        <a:rPr lang="en-US" sz="1100" b="1">
                          <a:solidFill>
                            <a:srgbClr val="000000"/>
                          </a:solidFill>
                          <a:effectLst/>
                          <a:latin typeface="Circe"/>
                          <a:ea typeface="Times New Roman" panose="02020603050405020304" pitchFamily="18" charset="0"/>
                          <a:cs typeface="Arial" panose="020B0604020202020204" pitchFamily="34" charset="0"/>
                        </a:rPr>
                        <a:t>S</a:t>
                      </a:r>
                      <a:r>
                        <a:rPr lang="uk-UA" sz="1100" b="1">
                          <a:solidFill>
                            <a:srgbClr val="000000"/>
                          </a:solidFill>
                          <a:effectLst/>
                          <a:latin typeface="Circe"/>
                          <a:ea typeface="Times New Roman" panose="02020603050405020304" pitchFamily="18" charset="0"/>
                          <a:cs typeface="Arial" panose="020B0604020202020204" pitchFamily="34" charset="0"/>
                        </a:rPr>
                        <a:t>b, кв.м.</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7C6B"/>
                    </a:solidFill>
                  </a:tcPr>
                </a:tc>
                <a:tc>
                  <a:txBody>
                    <a:bodyPr/>
                    <a:lstStyle/>
                    <a:p>
                      <a:pPr algn="ctr">
                        <a:spcAft>
                          <a:spcPts val="0"/>
                        </a:spcAft>
                      </a:pPr>
                      <a:r>
                        <a:rPr lang="uk-UA" sz="1100" b="1">
                          <a:solidFill>
                            <a:srgbClr val="000000"/>
                          </a:solidFill>
                          <a:effectLst/>
                          <a:latin typeface="Circe"/>
                          <a:ea typeface="Times New Roman" panose="02020603050405020304" pitchFamily="18" charset="0"/>
                          <a:cs typeface="Arial" panose="020B0604020202020204" pitchFamily="34" charset="0"/>
                        </a:rPr>
                        <a:t>Базова вартість</a:t>
                      </a:r>
                      <a:r>
                        <a:rPr lang="ru-RU" sz="1100" b="1">
                          <a:solidFill>
                            <a:srgbClr val="000000"/>
                          </a:solidFill>
                          <a:effectLst/>
                          <a:latin typeface="Circe"/>
                          <a:ea typeface="Times New Roman" panose="02020603050405020304" pitchFamily="18" charset="0"/>
                          <a:cs typeface="Arial" panose="020B0604020202020204" pitchFamily="34" charset="0"/>
                        </a:rPr>
                        <a:t> Vb</a:t>
                      </a:r>
                      <a:r>
                        <a:rPr lang="uk-UA" sz="1100" b="1">
                          <a:solidFill>
                            <a:srgbClr val="000000"/>
                          </a:solidFill>
                          <a:effectLst/>
                          <a:latin typeface="Circe"/>
                          <a:ea typeface="Times New Roman" panose="02020603050405020304" pitchFamily="18" charset="0"/>
                          <a:cs typeface="Arial" panose="020B0604020202020204" pitchFamily="34" charset="0"/>
                        </a:rPr>
                        <a:t>, дол/кв.м.</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7C6B"/>
                    </a:solidFill>
                  </a:tcPr>
                </a:tc>
                <a:tc>
                  <a:txBody>
                    <a:bodyPr/>
                    <a:lstStyle/>
                    <a:p>
                      <a:pPr algn="ctr">
                        <a:spcAft>
                          <a:spcPts val="0"/>
                        </a:spcAft>
                      </a:pPr>
                      <a:r>
                        <a:rPr lang="uk-UA" sz="1100" b="1">
                          <a:solidFill>
                            <a:srgbClr val="000000"/>
                          </a:solidFill>
                          <a:effectLst/>
                          <a:latin typeface="Circe"/>
                          <a:ea typeface="Times New Roman" panose="02020603050405020304" pitchFamily="18" charset="0"/>
                          <a:cs typeface="Arial" panose="020B0604020202020204" pitchFamily="34" charset="0"/>
                        </a:rPr>
                        <a:t>Коефіцієнт зростання </a:t>
                      </a:r>
                      <a:r>
                        <a:rPr lang="en-US" sz="1100" b="1">
                          <a:solidFill>
                            <a:srgbClr val="000000"/>
                          </a:solidFill>
                          <a:effectLst/>
                          <a:latin typeface="Circe"/>
                          <a:ea typeface="Times New Roman" panose="02020603050405020304" pitchFamily="18" charset="0"/>
                          <a:cs typeface="Arial" panose="020B0604020202020204" pitchFamily="34" charset="0"/>
                        </a:rPr>
                        <a:t>Ks</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7C6B"/>
                    </a:solidFill>
                  </a:tcPr>
                </a:tc>
                <a:extLst>
                  <a:ext uri="{0D108BD9-81ED-4DB2-BD59-A6C34878D82A}">
                    <a16:rowId xmlns:a16="http://schemas.microsoft.com/office/drawing/2014/main" val="1265056043"/>
                  </a:ext>
                </a:extLst>
              </a:tr>
              <a:tr h="48895">
                <a:tc>
                  <a:txBody>
                    <a:bodyPr/>
                    <a:lstStyle/>
                    <a:p>
                      <a:pPr algn="ctr">
                        <a:spcAft>
                          <a:spcPts val="0"/>
                        </a:spcAft>
                      </a:pPr>
                      <a:r>
                        <a:rPr lang="uk-UA" sz="1100">
                          <a:solidFill>
                            <a:srgbClr val="000000"/>
                          </a:solidFill>
                          <a:effectLst/>
                          <a:latin typeface="Circe"/>
                          <a:ea typeface="Times New Roman" panose="02020603050405020304" pitchFamily="18" charset="0"/>
                          <a:cs typeface="Arial" panose="020B0604020202020204" pitchFamily="34" charset="0"/>
                        </a:rPr>
                        <a:t>Однокімнатні</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a:spcAft>
                          <a:spcPts val="0"/>
                        </a:spcAft>
                      </a:pPr>
                      <a:r>
                        <a:rPr lang="uk-UA" sz="1100" dirty="0">
                          <a:solidFill>
                            <a:schemeClr val="tx1"/>
                          </a:solidFill>
                          <a:effectLst/>
                          <a:latin typeface="Circe"/>
                          <a:ea typeface="Times New Roman" panose="02020603050405020304" pitchFamily="18" charset="0"/>
                          <a:cs typeface="Arial" panose="020B0604020202020204" pitchFamily="34" charset="0"/>
                        </a:rPr>
                        <a:t>35,74</a:t>
                      </a:r>
                      <a:endParaRPr lang="uk-U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855,97</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12,5</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18993078"/>
                  </a:ext>
                </a:extLst>
              </a:tr>
              <a:tr h="200025">
                <a:tc>
                  <a:txBody>
                    <a:bodyPr/>
                    <a:lstStyle/>
                    <a:p>
                      <a:pPr algn="ctr">
                        <a:spcAft>
                          <a:spcPts val="0"/>
                        </a:spcAft>
                      </a:pPr>
                      <a:r>
                        <a:rPr lang="uk-UA" sz="1100">
                          <a:solidFill>
                            <a:srgbClr val="000000"/>
                          </a:solidFill>
                          <a:effectLst/>
                          <a:latin typeface="Circe"/>
                          <a:ea typeface="Times New Roman" panose="02020603050405020304" pitchFamily="18" charset="0"/>
                          <a:cs typeface="Arial" panose="020B0604020202020204" pitchFamily="34" charset="0"/>
                        </a:rPr>
                        <a:t>Двокімнатні</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a:spcAft>
                          <a:spcPts val="0"/>
                        </a:spcAft>
                      </a:pPr>
                      <a:r>
                        <a:rPr lang="uk-UA" sz="1100" dirty="0">
                          <a:solidFill>
                            <a:schemeClr val="tx1"/>
                          </a:solidFill>
                          <a:effectLst/>
                          <a:latin typeface="Circe"/>
                          <a:ea typeface="Times New Roman" panose="02020603050405020304" pitchFamily="18" charset="0"/>
                          <a:cs typeface="Arial" panose="020B0604020202020204" pitchFamily="34" charset="0"/>
                        </a:rPr>
                        <a:t>50,11</a:t>
                      </a:r>
                      <a:endParaRPr lang="uk-U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750,32</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13,5</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8672477"/>
                  </a:ext>
                </a:extLst>
              </a:tr>
              <a:tr h="200025">
                <a:tc>
                  <a:txBody>
                    <a:bodyPr/>
                    <a:lstStyle/>
                    <a:p>
                      <a:pPr algn="ctr">
                        <a:spcAft>
                          <a:spcPts val="0"/>
                        </a:spcAft>
                      </a:pPr>
                      <a:r>
                        <a:rPr lang="uk-UA" sz="1100">
                          <a:solidFill>
                            <a:srgbClr val="000000"/>
                          </a:solidFill>
                          <a:effectLst/>
                          <a:latin typeface="Circe"/>
                          <a:ea typeface="Times New Roman" panose="02020603050405020304" pitchFamily="18" charset="0"/>
                          <a:cs typeface="Arial" panose="020B0604020202020204" pitchFamily="34" charset="0"/>
                        </a:rPr>
                        <a:t>Трикімнатні</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a:spcAft>
                          <a:spcPts val="0"/>
                        </a:spcAft>
                      </a:pPr>
                      <a:r>
                        <a:rPr lang="uk-UA" sz="1100" dirty="0">
                          <a:solidFill>
                            <a:schemeClr val="tx1"/>
                          </a:solidFill>
                          <a:effectLst/>
                          <a:latin typeface="Circe"/>
                          <a:ea typeface="Times New Roman" panose="02020603050405020304" pitchFamily="18" charset="0"/>
                          <a:cs typeface="Arial" panose="020B0604020202020204" pitchFamily="34" charset="0"/>
                        </a:rPr>
                        <a:t>61,92</a:t>
                      </a:r>
                      <a:endParaRPr lang="uk-U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dirty="0">
                          <a:solidFill>
                            <a:schemeClr val="tx1"/>
                          </a:solidFill>
                          <a:effectLst/>
                          <a:latin typeface="Circe"/>
                          <a:ea typeface="Times New Roman" panose="02020603050405020304" pitchFamily="18" charset="0"/>
                          <a:cs typeface="Arial" panose="020B0604020202020204" pitchFamily="34" charset="0"/>
                        </a:rPr>
                        <a:t>642,85</a:t>
                      </a:r>
                      <a:endParaRPr lang="uk-U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13</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5735181"/>
                  </a:ext>
                </a:extLst>
              </a:tr>
              <a:tr h="200025">
                <a:tc>
                  <a:txBody>
                    <a:bodyPr/>
                    <a:lstStyle/>
                    <a:p>
                      <a:pPr algn="ctr">
                        <a:spcAft>
                          <a:spcPts val="0"/>
                        </a:spcAft>
                      </a:pPr>
                      <a:r>
                        <a:rPr lang="uk-UA" sz="1100">
                          <a:solidFill>
                            <a:srgbClr val="000000"/>
                          </a:solidFill>
                          <a:effectLst/>
                          <a:latin typeface="Circe"/>
                          <a:ea typeface="Times New Roman" panose="02020603050405020304" pitchFamily="18" charset="0"/>
                          <a:cs typeface="Arial" panose="020B0604020202020204" pitchFamily="34" charset="0"/>
                        </a:rPr>
                        <a:t>Чотирикімнатні</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80,72</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dirty="0">
                          <a:solidFill>
                            <a:schemeClr val="tx1"/>
                          </a:solidFill>
                          <a:effectLst/>
                          <a:latin typeface="Circe"/>
                          <a:ea typeface="Times New Roman" panose="02020603050405020304" pitchFamily="18" charset="0"/>
                          <a:cs typeface="Arial" panose="020B0604020202020204" pitchFamily="34" charset="0"/>
                        </a:rPr>
                        <a:t>628,94</a:t>
                      </a:r>
                      <a:endParaRPr lang="uk-U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10</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0502941"/>
                  </a:ext>
                </a:extLst>
              </a:tr>
              <a:tr h="200025">
                <a:tc>
                  <a:txBody>
                    <a:bodyPr/>
                    <a:lstStyle/>
                    <a:p>
                      <a:pPr algn="ctr">
                        <a:spcAft>
                          <a:spcPts val="0"/>
                        </a:spcAft>
                      </a:pPr>
                      <a:r>
                        <a:rPr lang="uk-UA" sz="1100">
                          <a:solidFill>
                            <a:srgbClr val="000000"/>
                          </a:solidFill>
                          <a:effectLst/>
                          <a:latin typeface="Circe"/>
                          <a:ea typeface="Times New Roman" panose="02020603050405020304" pitchFamily="18" charset="0"/>
                          <a:cs typeface="Arial" panose="020B0604020202020204" pitchFamily="34" charset="0"/>
                        </a:rPr>
                        <a:t>П'ятикімнатні і більше</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114,27</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dirty="0">
                          <a:solidFill>
                            <a:schemeClr val="tx1"/>
                          </a:solidFill>
                          <a:effectLst/>
                          <a:latin typeface="Circe"/>
                          <a:ea typeface="Times New Roman" panose="02020603050405020304" pitchFamily="18" charset="0"/>
                          <a:cs typeface="Arial" panose="020B0604020202020204" pitchFamily="34" charset="0"/>
                        </a:rPr>
                        <a:t>735,30</a:t>
                      </a:r>
                      <a:endParaRPr lang="uk-U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dirty="0">
                          <a:solidFill>
                            <a:schemeClr val="tx1"/>
                          </a:solidFill>
                          <a:effectLst/>
                          <a:latin typeface="Circe"/>
                          <a:ea typeface="Times New Roman" panose="02020603050405020304" pitchFamily="18" charset="0"/>
                          <a:cs typeface="Arial" panose="020B0604020202020204" pitchFamily="34" charset="0"/>
                        </a:rPr>
                        <a:t>7,5</a:t>
                      </a:r>
                      <a:endParaRPr lang="uk-U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70176025"/>
                  </a:ext>
                </a:extLst>
              </a:tr>
              <a:tr h="200025">
                <a:tc>
                  <a:txBody>
                    <a:bodyPr/>
                    <a:lstStyle/>
                    <a:p>
                      <a:pPr algn="ctr">
                        <a:spcAft>
                          <a:spcPts val="0"/>
                        </a:spcAft>
                      </a:pPr>
                      <a:r>
                        <a:rPr lang="uk-UA" sz="1100" b="1">
                          <a:solidFill>
                            <a:srgbClr val="000000"/>
                          </a:solidFill>
                          <a:effectLst/>
                          <a:latin typeface="Circe"/>
                          <a:ea typeface="Times New Roman" panose="02020603050405020304" pitchFamily="18" charset="0"/>
                          <a:cs typeface="Arial" panose="020B0604020202020204" pitchFamily="34" charset="0"/>
                        </a:rPr>
                        <a:t>Всього</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64,28</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a:solidFill>
                            <a:schemeClr val="tx1"/>
                          </a:solidFill>
                          <a:effectLst/>
                          <a:latin typeface="Circe"/>
                          <a:ea typeface="Times New Roman" panose="02020603050405020304" pitchFamily="18" charset="0"/>
                          <a:cs typeface="Arial" panose="020B0604020202020204" pitchFamily="34" charset="0"/>
                        </a:rPr>
                        <a:t>809,38</a:t>
                      </a:r>
                      <a:endParaRPr lang="uk-UA"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uk-UA" sz="1100" dirty="0">
                          <a:solidFill>
                            <a:schemeClr val="tx1"/>
                          </a:solidFill>
                          <a:effectLst/>
                          <a:latin typeface="Circe"/>
                          <a:ea typeface="Times New Roman" panose="02020603050405020304" pitchFamily="18" charset="0"/>
                          <a:cs typeface="Arial" panose="020B0604020202020204" pitchFamily="34" charset="0"/>
                        </a:rPr>
                        <a:t>7,5</a:t>
                      </a:r>
                      <a:endParaRPr lang="uk-UA"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1043099"/>
                  </a:ext>
                </a:extLst>
              </a:tr>
            </a:tbl>
          </a:graphicData>
        </a:graphic>
      </p:graphicFrame>
    </p:spTree>
    <p:extLst>
      <p:ext uri="{BB962C8B-B14F-4D97-AF65-F5344CB8AC3E}">
        <p14:creationId xmlns:p14="http://schemas.microsoft.com/office/powerpoint/2010/main" val="425973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1">
            <a:extLst>
              <a:ext uri="{FF2B5EF4-FFF2-40B4-BE49-F238E27FC236}">
                <a16:creationId xmlns:a16="http://schemas.microsoft.com/office/drawing/2014/main" id="{50AEA731-C7D0-4A0E-B871-4F369D8BEAC5}"/>
              </a:ext>
            </a:extLst>
          </p:cNvPr>
          <p:cNvSpPr>
            <a:spLocks noGrp="1"/>
          </p:cNvSpPr>
          <p:nvPr>
            <p:ph type="title"/>
          </p:nvPr>
        </p:nvSpPr>
        <p:spPr>
          <a:xfrm>
            <a:off x="0" y="16528"/>
            <a:ext cx="12192000" cy="1302313"/>
          </a:xfrm>
        </p:spPr>
        <p:txBody>
          <a:bodyPr rtlCol="0"/>
          <a:lstStyle/>
          <a:p>
            <a:pPr algn="ctr" rtl="0"/>
            <a:r>
              <a:rPr lang="uk-UA" dirty="0">
                <a:solidFill>
                  <a:srgbClr val="C00000"/>
                </a:solidFill>
                <a:latin typeface="Ubuntu"/>
              </a:rPr>
              <a:t>Схема роботи Модуля «СМАРТ-ОЦІНКА»</a:t>
            </a:r>
            <a:endParaRPr lang="ru-RU" dirty="0">
              <a:solidFill>
                <a:srgbClr val="C00000"/>
              </a:solidFill>
              <a:latin typeface="Ubuntu"/>
            </a:endParaRPr>
          </a:p>
        </p:txBody>
      </p:sp>
      <p:graphicFrame>
        <p:nvGraphicFramePr>
          <p:cNvPr id="10" name="Объект 2" descr="Графический элемент SmartArt в виде временной шкалы">
            <a:extLst>
              <a:ext uri="{FF2B5EF4-FFF2-40B4-BE49-F238E27FC236}">
                <a16:creationId xmlns:a16="http://schemas.microsoft.com/office/drawing/2014/main" id="{5E77A52A-8E41-4F82-9F90-4BE18DDD1949}"/>
              </a:ext>
            </a:extLst>
          </p:cNvPr>
          <p:cNvGraphicFramePr>
            <a:graphicFrameLocks/>
          </p:cNvGraphicFramePr>
          <p:nvPr>
            <p:extLst>
              <p:ext uri="{D42A27DB-BD31-4B8C-83A1-F6EECF244321}">
                <p14:modId xmlns:p14="http://schemas.microsoft.com/office/powerpoint/2010/main" val="735331879"/>
              </p:ext>
            </p:extLst>
          </p:nvPr>
        </p:nvGraphicFramePr>
        <p:xfrm>
          <a:off x="0" y="1175214"/>
          <a:ext cx="10956471" cy="5429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Номер слайда 70">
            <a:extLst>
              <a:ext uri="{FF2B5EF4-FFF2-40B4-BE49-F238E27FC236}">
                <a16:creationId xmlns:a16="http://schemas.microsoft.com/office/drawing/2014/main" id="{C4ECC714-38DB-4285-8ED8-65CB5E604773}"/>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14</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14980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8065"/>
            <a:ext cx="12192000" cy="6149947"/>
          </a:xfrm>
          <a:prstGeom prst="rect">
            <a:avLst/>
          </a:prstGeom>
        </p:spPr>
      </p:pic>
      <p:sp>
        <p:nvSpPr>
          <p:cNvPr id="12" name="Заголовок 11">
            <a:extLst>
              <a:ext uri="{FF2B5EF4-FFF2-40B4-BE49-F238E27FC236}">
                <a16:creationId xmlns:a16="http://schemas.microsoft.com/office/drawing/2014/main" id="{50AEA731-C7D0-4A0E-B871-4F369D8BEAC5}"/>
              </a:ext>
            </a:extLst>
          </p:cNvPr>
          <p:cNvSpPr>
            <a:spLocks noGrp="1"/>
          </p:cNvSpPr>
          <p:nvPr>
            <p:ph type="title"/>
          </p:nvPr>
        </p:nvSpPr>
        <p:spPr>
          <a:xfrm>
            <a:off x="0" y="16528"/>
            <a:ext cx="12192000" cy="741147"/>
          </a:xfrm>
        </p:spPr>
        <p:txBody>
          <a:bodyPr rtlCol="0"/>
          <a:lstStyle/>
          <a:p>
            <a:pPr algn="ctr" rtl="0"/>
            <a:r>
              <a:rPr lang="uk-UA" dirty="0">
                <a:solidFill>
                  <a:srgbClr val="C00000"/>
                </a:solidFill>
                <a:latin typeface="Ubuntu"/>
              </a:rPr>
              <a:t>Схема роботи Модуля «СМАРТ-ОЦІНКА»</a:t>
            </a:r>
            <a:endParaRPr lang="ru-RU" dirty="0">
              <a:solidFill>
                <a:srgbClr val="C00000"/>
              </a:solidFill>
              <a:latin typeface="Ubuntu"/>
            </a:endParaRPr>
          </a:p>
        </p:txBody>
      </p:sp>
      <p:sp>
        <p:nvSpPr>
          <p:cNvPr id="8" name="Номер слайда 70">
            <a:extLst>
              <a:ext uri="{FF2B5EF4-FFF2-40B4-BE49-F238E27FC236}">
                <a16:creationId xmlns:a16="http://schemas.microsoft.com/office/drawing/2014/main" id="{C4ECC714-38DB-4285-8ED8-65CB5E604773}"/>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15</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
        <p:nvSpPr>
          <p:cNvPr id="7" name="Стрелка вправо с вырезом 6"/>
          <p:cNvSpPr/>
          <p:nvPr/>
        </p:nvSpPr>
        <p:spPr>
          <a:xfrm>
            <a:off x="3289532" y="1124954"/>
            <a:ext cx="1551265" cy="604007"/>
          </a:xfrm>
          <a:prstGeom prst="notchedRightArrow">
            <a:avLst/>
          </a:prstGeom>
          <a:solidFill>
            <a:srgbClr val="DC7C6B"/>
          </a:solidFill>
          <a:ln>
            <a:solidFill>
              <a:srgbClr val="DC7C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с вырезом 8"/>
          <p:cNvSpPr/>
          <p:nvPr/>
        </p:nvSpPr>
        <p:spPr>
          <a:xfrm>
            <a:off x="7338617" y="1124954"/>
            <a:ext cx="1551265" cy="604007"/>
          </a:xfrm>
          <a:prstGeom prst="notchedRightArrow">
            <a:avLst/>
          </a:prstGeom>
          <a:solidFill>
            <a:srgbClr val="DC7C6B"/>
          </a:solidFill>
          <a:ln>
            <a:solidFill>
              <a:srgbClr val="DC7C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с вырезом 10"/>
          <p:cNvSpPr/>
          <p:nvPr/>
        </p:nvSpPr>
        <p:spPr>
          <a:xfrm>
            <a:off x="2443642" y="4289003"/>
            <a:ext cx="1159780" cy="604007"/>
          </a:xfrm>
          <a:prstGeom prst="notchedRightArrow">
            <a:avLst/>
          </a:prstGeom>
          <a:solidFill>
            <a:srgbClr val="DC7C6B"/>
          </a:solidFill>
          <a:ln>
            <a:solidFill>
              <a:srgbClr val="DC7C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право с вырезом 12"/>
          <p:cNvSpPr/>
          <p:nvPr/>
        </p:nvSpPr>
        <p:spPr>
          <a:xfrm>
            <a:off x="5560677" y="4289003"/>
            <a:ext cx="1159780" cy="604007"/>
          </a:xfrm>
          <a:prstGeom prst="notchedRightArrow">
            <a:avLst/>
          </a:prstGeom>
          <a:solidFill>
            <a:srgbClr val="DC7C6B"/>
          </a:solidFill>
          <a:ln>
            <a:solidFill>
              <a:srgbClr val="DC7C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с вырезом 14"/>
          <p:cNvSpPr/>
          <p:nvPr/>
        </p:nvSpPr>
        <p:spPr>
          <a:xfrm>
            <a:off x="8616190" y="4289002"/>
            <a:ext cx="1159780" cy="604007"/>
          </a:xfrm>
          <a:prstGeom prst="notchedRightArrow">
            <a:avLst/>
          </a:prstGeom>
          <a:solidFill>
            <a:srgbClr val="DC7C6B"/>
          </a:solidFill>
          <a:ln>
            <a:solidFill>
              <a:srgbClr val="DC7C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02873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8">
            <a:extLst>
              <a:ext uri="{FF2B5EF4-FFF2-40B4-BE49-F238E27FC236}">
                <a16:creationId xmlns:a16="http://schemas.microsoft.com/office/drawing/2014/main" id="{256319DF-036A-473B-95D3-C5F6FF849FD4}"/>
              </a:ext>
            </a:extLst>
          </p:cNvPr>
          <p:cNvSpPr>
            <a:spLocks noGrp="1"/>
          </p:cNvSpPr>
          <p:nvPr>
            <p:ph idx="1"/>
          </p:nvPr>
        </p:nvSpPr>
        <p:spPr>
          <a:xfrm>
            <a:off x="5237718" y="1218823"/>
            <a:ext cx="6573281" cy="4884355"/>
          </a:xfrm>
        </p:spPr>
        <p:txBody>
          <a:bodyPr rtlCol="0">
            <a:normAutofit/>
          </a:bodyPr>
          <a:lstStyle/>
          <a:p>
            <a:pPr marL="0" indent="0">
              <a:buNone/>
            </a:pPr>
            <a:r>
              <a:rPr lang="uk-UA" dirty="0">
                <a:solidFill>
                  <a:srgbClr val="002060"/>
                </a:solidFill>
                <a:latin typeface="Ubuntu" panose="020B0504030602030204" pitchFamily="34" charset="0"/>
              </a:rPr>
              <a:t>Методологія застосування розрахункового модулю «СМАРТ-ОЦІНКА» для земельних ділянок ні чим не відрізняється від її застосування для квартир за виключенням використання відповідної первинної інформаційної бази та системи коригуючих коефіцієнтів.</a:t>
            </a:r>
            <a:endParaRPr lang="en-US" dirty="0">
              <a:solidFill>
                <a:srgbClr val="002060"/>
              </a:solidFill>
              <a:latin typeface="Ubuntu" panose="020B0504030602030204" pitchFamily="34" charset="0"/>
            </a:endParaRPr>
          </a:p>
          <a:p>
            <a:pPr marL="0" indent="0">
              <a:buNone/>
            </a:pPr>
            <a:br>
              <a:rPr lang="uk-UA" dirty="0">
                <a:solidFill>
                  <a:srgbClr val="002060"/>
                </a:solidFill>
                <a:latin typeface="Ubuntu" panose="020B0504030602030204" pitchFamily="34" charset="0"/>
              </a:rPr>
            </a:br>
            <a:r>
              <a:rPr lang="uk-UA" dirty="0">
                <a:solidFill>
                  <a:srgbClr val="3A4A6A"/>
                </a:solidFill>
                <a:latin typeface="Ubuntu" panose="020B0504030602030204" pitchFamily="34" charset="0"/>
              </a:rPr>
              <a:t>На відміну від землі та квартир, при визначення вартості домоволодіння, спираючись на відповідну інформаційну базу відокремлюється вартість земельної ділянки та будівель, розташованих на неї. Така сама процедура відокремлення вартості земельних ділянок та забудов застосовується при аналізі ринкових аналогів, що значною мірою підвищує достовірність результатів розрахунків вартості домоволодінь. </a:t>
            </a:r>
          </a:p>
        </p:txBody>
      </p:sp>
      <p:sp>
        <p:nvSpPr>
          <p:cNvPr id="71" name="Номер слайда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rtlCol="0"/>
          <a:lstStyle/>
          <a:p>
            <a:pPr rtl="0"/>
            <a:fld id="{8C2E478F-E849-4A8C-AF1F-CBCC78A7CBFA}" type="slidenum">
              <a:rPr lang="ru-RU" smtClean="0"/>
              <a:t>16</a:t>
            </a:fld>
            <a:endParaRPr lang="ru-RU"/>
          </a:p>
        </p:txBody>
      </p:sp>
      <p:pic>
        <p:nvPicPr>
          <p:cNvPr id="12"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grpSp>
        <p:nvGrpSpPr>
          <p:cNvPr id="2" name="Группа 1">
            <a:extLst>
              <a:ext uri="{FF2B5EF4-FFF2-40B4-BE49-F238E27FC236}">
                <a16:creationId xmlns:a16="http://schemas.microsoft.com/office/drawing/2014/main" id="{D49A5396-6F8B-4FCE-BA71-E6AC704B79D0}"/>
              </a:ext>
            </a:extLst>
          </p:cNvPr>
          <p:cNvGrpSpPr/>
          <p:nvPr/>
        </p:nvGrpSpPr>
        <p:grpSpPr>
          <a:xfrm>
            <a:off x="81555" y="1049546"/>
            <a:ext cx="4811889" cy="5053632"/>
            <a:chOff x="81555" y="1049546"/>
            <a:chExt cx="6790559" cy="5056036"/>
          </a:xfrm>
        </p:grpSpPr>
        <p:sp>
          <p:nvSpPr>
            <p:cNvPr id="11" name="Прямоугольник 10"/>
            <p:cNvSpPr/>
            <p:nvPr/>
          </p:nvSpPr>
          <p:spPr>
            <a:xfrm>
              <a:off x="85909" y="1444583"/>
              <a:ext cx="2185851" cy="3592597"/>
            </a:xfrm>
            <a:prstGeom prst="rect">
              <a:avLst/>
            </a:prstGeom>
            <a:solidFill>
              <a:srgbClr val="DEDEDE"/>
            </a:solidFill>
            <a:ln w="22225" cap="flat" cmpd="sng" algn="ctr">
              <a:solidFill>
                <a:srgbClr val="BE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Прямоугольник 12"/>
            <p:cNvSpPr/>
            <p:nvPr/>
          </p:nvSpPr>
          <p:spPr>
            <a:xfrm>
              <a:off x="2386086" y="1444584"/>
              <a:ext cx="2185851" cy="3592596"/>
            </a:xfrm>
            <a:prstGeom prst="rect">
              <a:avLst/>
            </a:prstGeom>
            <a:solidFill>
              <a:srgbClr val="DEDEDE"/>
            </a:solidFill>
            <a:ln w="22225" cap="flat" cmpd="sng" algn="ctr">
              <a:solidFill>
                <a:srgbClr val="BE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686263" y="1444584"/>
              <a:ext cx="2185851" cy="4660998"/>
            </a:xfrm>
            <a:prstGeom prst="rect">
              <a:avLst/>
            </a:prstGeom>
            <a:solidFill>
              <a:srgbClr val="DEDEDE"/>
            </a:solidFill>
            <a:ln w="22225" cap="flat" cmpd="sng" algn="ctr">
              <a:solidFill>
                <a:srgbClr val="BE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153927" y="1821592"/>
              <a:ext cx="6657228" cy="801188"/>
            </a:xfrm>
            <a:prstGeom prst="rect">
              <a:avLst/>
            </a:prstGeom>
            <a:solidFill>
              <a:srgbClr val="EFD8D5">
                <a:alpha val="50000"/>
              </a:srgbClr>
            </a:solidFill>
            <a:ln w="254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Скругленный прямоугольник 15"/>
            <p:cNvSpPr/>
            <p:nvPr/>
          </p:nvSpPr>
          <p:spPr>
            <a:xfrm>
              <a:off x="227949" y="1891260"/>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23596" y="2002284"/>
              <a:ext cx="1915886" cy="431092"/>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Інформаційна база квартир</a:t>
              </a:r>
            </a:p>
          </p:txBody>
        </p:sp>
        <p:sp>
          <p:nvSpPr>
            <p:cNvPr id="18" name="Прямоугольник 17"/>
            <p:cNvSpPr/>
            <p:nvPr/>
          </p:nvSpPr>
          <p:spPr>
            <a:xfrm>
              <a:off x="153927" y="2940806"/>
              <a:ext cx="6657228" cy="801188"/>
            </a:xfrm>
            <a:prstGeom prst="rect">
              <a:avLst/>
            </a:prstGeom>
            <a:solidFill>
              <a:srgbClr val="EFD8D5">
                <a:alpha val="50000"/>
              </a:srgbClr>
            </a:solidFill>
            <a:ln w="254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Скругленный прямоугольник 18"/>
            <p:cNvSpPr/>
            <p:nvPr/>
          </p:nvSpPr>
          <p:spPr>
            <a:xfrm>
              <a:off x="227949" y="3010474"/>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223596" y="3121498"/>
              <a:ext cx="1915886" cy="431092"/>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Розрахунковий блок квартир</a:t>
              </a:r>
            </a:p>
          </p:txBody>
        </p:sp>
        <p:sp>
          <p:nvSpPr>
            <p:cNvPr id="21" name="Скругленный прямоугольник 20"/>
            <p:cNvSpPr/>
            <p:nvPr/>
          </p:nvSpPr>
          <p:spPr>
            <a:xfrm>
              <a:off x="227949" y="4124332"/>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223596" y="4320034"/>
              <a:ext cx="1915886" cy="261734"/>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Звіт</a:t>
              </a:r>
            </a:p>
          </p:txBody>
        </p:sp>
        <p:sp>
          <p:nvSpPr>
            <p:cNvPr id="23" name="Скругленный прямоугольник 22"/>
            <p:cNvSpPr/>
            <p:nvPr/>
          </p:nvSpPr>
          <p:spPr>
            <a:xfrm>
              <a:off x="2528126" y="1891260"/>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2523773" y="1917605"/>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Інформаційна база земельних ділянок</a:t>
              </a:r>
            </a:p>
          </p:txBody>
        </p:sp>
        <p:sp>
          <p:nvSpPr>
            <p:cNvPr id="25" name="Скругленный прямоугольник 24"/>
            <p:cNvSpPr/>
            <p:nvPr/>
          </p:nvSpPr>
          <p:spPr>
            <a:xfrm>
              <a:off x="2528126" y="3010474"/>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2523773" y="3036819"/>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Розрахунковий блок земельних ділянок</a:t>
              </a:r>
            </a:p>
          </p:txBody>
        </p:sp>
        <p:sp>
          <p:nvSpPr>
            <p:cNvPr id="27" name="Скругленный прямоугольник 26"/>
            <p:cNvSpPr/>
            <p:nvPr/>
          </p:nvSpPr>
          <p:spPr>
            <a:xfrm>
              <a:off x="2528126" y="4124332"/>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2523773" y="4320034"/>
              <a:ext cx="1915886" cy="261734"/>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Звіт</a:t>
              </a:r>
            </a:p>
          </p:txBody>
        </p:sp>
        <p:sp>
          <p:nvSpPr>
            <p:cNvPr id="29" name="Скругленный прямоугольник 28"/>
            <p:cNvSpPr/>
            <p:nvPr/>
          </p:nvSpPr>
          <p:spPr>
            <a:xfrm>
              <a:off x="4829954" y="1891260"/>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4825599" y="1917605"/>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Інформаційна база домоволодінь</a:t>
              </a:r>
            </a:p>
          </p:txBody>
        </p:sp>
        <p:sp>
          <p:nvSpPr>
            <p:cNvPr id="31" name="Скругленный прямоугольник 30"/>
            <p:cNvSpPr/>
            <p:nvPr/>
          </p:nvSpPr>
          <p:spPr>
            <a:xfrm>
              <a:off x="4829954" y="3010474"/>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4825599" y="3036819"/>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Розрахунковий блок домоволодінь</a:t>
              </a:r>
            </a:p>
          </p:txBody>
        </p:sp>
        <p:sp>
          <p:nvSpPr>
            <p:cNvPr id="33" name="Скругленный прямоугольник 32"/>
            <p:cNvSpPr/>
            <p:nvPr/>
          </p:nvSpPr>
          <p:spPr>
            <a:xfrm>
              <a:off x="4829954" y="4124332"/>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4825599" y="4150676"/>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Відокремлення вартості землі від забудови</a:t>
              </a:r>
            </a:p>
          </p:txBody>
        </p:sp>
        <p:sp>
          <p:nvSpPr>
            <p:cNvPr id="35" name="Скругленный прямоугольник 34"/>
            <p:cNvSpPr/>
            <p:nvPr/>
          </p:nvSpPr>
          <p:spPr>
            <a:xfrm>
              <a:off x="4829954" y="5196012"/>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4825599" y="5391714"/>
              <a:ext cx="1915886" cy="261734"/>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Звіт</a:t>
              </a:r>
            </a:p>
          </p:txBody>
        </p:sp>
        <p:sp>
          <p:nvSpPr>
            <p:cNvPr id="37" name="Стрелка вправо с вырезом 36"/>
            <p:cNvSpPr/>
            <p:nvPr/>
          </p:nvSpPr>
          <p:spPr>
            <a:xfrm rot="5400000">
              <a:off x="1060096" y="2636007"/>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Стрелка вправо с вырезом 37"/>
            <p:cNvSpPr/>
            <p:nvPr/>
          </p:nvSpPr>
          <p:spPr>
            <a:xfrm rot="5400000">
              <a:off x="1060096" y="3788582"/>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Стрелка вправо с вырезом 38"/>
            <p:cNvSpPr/>
            <p:nvPr/>
          </p:nvSpPr>
          <p:spPr>
            <a:xfrm rot="5400000">
              <a:off x="3360272" y="2636008"/>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Стрелка вправо с вырезом 39"/>
            <p:cNvSpPr/>
            <p:nvPr/>
          </p:nvSpPr>
          <p:spPr>
            <a:xfrm rot="5400000">
              <a:off x="3360272" y="3788582"/>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Стрелка вправо с вырезом 40"/>
            <p:cNvSpPr/>
            <p:nvPr/>
          </p:nvSpPr>
          <p:spPr>
            <a:xfrm rot="5400000">
              <a:off x="5662101" y="2636007"/>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Стрелка вправо с вырезом 41"/>
            <p:cNvSpPr/>
            <p:nvPr/>
          </p:nvSpPr>
          <p:spPr>
            <a:xfrm rot="5400000">
              <a:off x="5662101" y="3788582"/>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Стрелка вправо с вырезом 42"/>
            <p:cNvSpPr/>
            <p:nvPr/>
          </p:nvSpPr>
          <p:spPr>
            <a:xfrm rot="5400000">
              <a:off x="5662101" y="4844465"/>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Стрелка вправо с вырезом 43"/>
            <p:cNvSpPr/>
            <p:nvPr/>
          </p:nvSpPr>
          <p:spPr>
            <a:xfrm rot="3171516">
              <a:off x="4260433" y="2635920"/>
              <a:ext cx="709907" cy="313509"/>
            </a:xfrm>
            <a:prstGeom prst="notchedRightArrow">
              <a:avLst/>
            </a:prstGeom>
            <a:solidFill>
              <a:srgbClr val="DC7C6B">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Стрелка вправо с вырезом 44"/>
            <p:cNvSpPr/>
            <p:nvPr/>
          </p:nvSpPr>
          <p:spPr>
            <a:xfrm rot="3171516">
              <a:off x="4260432" y="3740525"/>
              <a:ext cx="709907" cy="313509"/>
            </a:xfrm>
            <a:prstGeom prst="notchedRightArrow">
              <a:avLst/>
            </a:prstGeom>
            <a:solidFill>
              <a:srgbClr val="DC7C6B">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81555" y="1489419"/>
              <a:ext cx="2172252" cy="276999"/>
            </a:xfrm>
            <a:prstGeom prst="rect">
              <a:avLst/>
            </a:prstGeom>
            <a:noFill/>
          </p:spPr>
          <p:txBody>
            <a:bodyPr wrap="square" rtlCol="0" anchor="ctr">
              <a:spAutoFit/>
            </a:bodyPr>
            <a:lstStyle/>
            <a:p>
              <a:pPr algn="ctr"/>
              <a:r>
                <a:rPr lang="uk-UA"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Блок квартир</a:t>
              </a:r>
            </a:p>
          </p:txBody>
        </p:sp>
        <p:sp>
          <p:nvSpPr>
            <p:cNvPr id="47" name="TextBox 46"/>
            <p:cNvSpPr txBox="1"/>
            <p:nvPr/>
          </p:nvSpPr>
          <p:spPr>
            <a:xfrm>
              <a:off x="2386085" y="1489127"/>
              <a:ext cx="2185851" cy="276999"/>
            </a:xfrm>
            <a:prstGeom prst="rect">
              <a:avLst/>
            </a:prstGeom>
            <a:noFill/>
          </p:spPr>
          <p:txBody>
            <a:bodyPr wrap="square" rtlCol="0" anchor="ctr">
              <a:spAutoFit/>
            </a:bodyPr>
            <a:lstStyle/>
            <a:p>
              <a:pPr algn="ctr"/>
              <a:r>
                <a:rPr lang="uk-UA"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Блок земельних ділянок</a:t>
              </a:r>
            </a:p>
          </p:txBody>
        </p:sp>
        <p:sp>
          <p:nvSpPr>
            <p:cNvPr id="48" name="TextBox 47"/>
            <p:cNvSpPr txBox="1"/>
            <p:nvPr/>
          </p:nvSpPr>
          <p:spPr>
            <a:xfrm>
              <a:off x="4686262" y="1496332"/>
              <a:ext cx="2185852" cy="276999"/>
            </a:xfrm>
            <a:prstGeom prst="rect">
              <a:avLst/>
            </a:prstGeom>
            <a:noFill/>
          </p:spPr>
          <p:txBody>
            <a:bodyPr wrap="square" rtlCol="0" anchor="ctr">
              <a:spAutoFit/>
            </a:bodyPr>
            <a:lstStyle/>
            <a:p>
              <a:pPr algn="ctr"/>
              <a:r>
                <a:rPr lang="uk-UA"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Блок домоволодінь</a:t>
              </a:r>
            </a:p>
          </p:txBody>
        </p:sp>
        <p:sp>
          <p:nvSpPr>
            <p:cNvPr id="49" name="TextBox 48"/>
            <p:cNvSpPr txBox="1"/>
            <p:nvPr/>
          </p:nvSpPr>
          <p:spPr>
            <a:xfrm>
              <a:off x="81555" y="1049546"/>
              <a:ext cx="6790559" cy="338554"/>
            </a:xfrm>
            <a:prstGeom prst="rect">
              <a:avLst/>
            </a:prstGeom>
            <a:noFill/>
          </p:spPr>
          <p:txBody>
            <a:bodyPr wrap="square" rtlCol="0" anchor="ctr">
              <a:spAutoFit/>
            </a:bodyPr>
            <a:lstStyle/>
            <a:p>
              <a:pPr algn="ctr"/>
              <a:r>
                <a:rPr lang="uk-UA" sz="16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РОЗРАХУНКОВИЙ МОДУЛЬ «СМАРТ-ОЦІНКА»</a:t>
              </a:r>
            </a:p>
          </p:txBody>
        </p:sp>
      </p:grpSp>
      <p:sp>
        <p:nvSpPr>
          <p:cNvPr id="50" name="Заголовок 11">
            <a:extLst>
              <a:ext uri="{FF2B5EF4-FFF2-40B4-BE49-F238E27FC236}">
                <a16:creationId xmlns:a16="http://schemas.microsoft.com/office/drawing/2014/main" id="{50AEA731-C7D0-4A0E-B871-4F369D8BEAC5}"/>
              </a:ext>
            </a:extLst>
          </p:cNvPr>
          <p:cNvSpPr>
            <a:spLocks noGrp="1"/>
          </p:cNvSpPr>
          <p:nvPr>
            <p:ph type="title"/>
          </p:nvPr>
        </p:nvSpPr>
        <p:spPr>
          <a:xfrm>
            <a:off x="0" y="16528"/>
            <a:ext cx="12192000" cy="741147"/>
          </a:xfrm>
        </p:spPr>
        <p:txBody>
          <a:bodyPr rtlCol="0"/>
          <a:lstStyle/>
          <a:p>
            <a:pPr algn="ctr" rtl="0"/>
            <a:r>
              <a:rPr lang="uk-UA" dirty="0">
                <a:solidFill>
                  <a:srgbClr val="C00000"/>
                </a:solidFill>
                <a:latin typeface="Ubuntu"/>
              </a:rPr>
              <a:t>СТРУКТУРА Модуля «СМАРТ-ОЦІНКА»</a:t>
            </a:r>
            <a:endParaRPr lang="ru-RU" dirty="0">
              <a:solidFill>
                <a:srgbClr val="C00000"/>
              </a:solidFill>
              <a:latin typeface="Ubuntu"/>
            </a:endParaRPr>
          </a:p>
        </p:txBody>
      </p:sp>
    </p:spTree>
    <p:extLst>
      <p:ext uri="{BB962C8B-B14F-4D97-AF65-F5344CB8AC3E}">
        <p14:creationId xmlns:p14="http://schemas.microsoft.com/office/powerpoint/2010/main" val="2025978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8">
            <a:extLst>
              <a:ext uri="{FF2B5EF4-FFF2-40B4-BE49-F238E27FC236}">
                <a16:creationId xmlns:a16="http://schemas.microsoft.com/office/drawing/2014/main" id="{256319DF-036A-473B-95D3-C5F6FF849FD4}"/>
              </a:ext>
            </a:extLst>
          </p:cNvPr>
          <p:cNvSpPr>
            <a:spLocks noGrp="1"/>
          </p:cNvSpPr>
          <p:nvPr>
            <p:ph idx="1"/>
          </p:nvPr>
        </p:nvSpPr>
        <p:spPr>
          <a:xfrm>
            <a:off x="5237718" y="1218823"/>
            <a:ext cx="6573281" cy="4884355"/>
          </a:xfrm>
        </p:spPr>
        <p:txBody>
          <a:bodyPr rtlCol="0">
            <a:noAutofit/>
          </a:bodyPr>
          <a:lstStyle/>
          <a:p>
            <a:pPr marL="0" indent="0">
              <a:lnSpc>
                <a:spcPct val="100000"/>
              </a:lnSpc>
              <a:buNone/>
            </a:pPr>
            <a:r>
              <a:rPr lang="uk-UA" sz="1500" b="1" dirty="0">
                <a:solidFill>
                  <a:srgbClr val="3A4A6A"/>
                </a:solidFill>
                <a:latin typeface="Ubuntu" panose="020B0504030602030204" pitchFamily="34" charset="0"/>
              </a:rPr>
              <a:t>До основних переваг застосування розробленого розрахункового модуля «СМАРТ-ОЦІНКА» можна віднести:</a:t>
            </a:r>
            <a:endParaRPr lang="uk-UA" sz="1500" dirty="0">
              <a:solidFill>
                <a:srgbClr val="3A4A6A"/>
              </a:solidFill>
              <a:latin typeface="Ubuntu" panose="020B0504030602030204" pitchFamily="34" charset="0"/>
            </a:endParaRPr>
          </a:p>
          <a:p>
            <a:pPr lvl="0" fontAlgn="base">
              <a:lnSpc>
                <a:spcPct val="100000"/>
              </a:lnSpc>
            </a:pPr>
            <a:r>
              <a:rPr lang="uk-UA" sz="1500" i="1" dirty="0">
                <a:solidFill>
                  <a:srgbClr val="3A4A6A"/>
                </a:solidFill>
                <a:latin typeface="Ubuntu" panose="020B0504030602030204" pitchFamily="34" charset="0"/>
              </a:rPr>
              <a:t>повне використання існуючої найбільш розвиненої електронної бази даних ринку нерухомості;</a:t>
            </a:r>
            <a:endParaRPr lang="uk-UA" sz="1500" dirty="0">
              <a:solidFill>
                <a:srgbClr val="3A4A6A"/>
              </a:solidFill>
              <a:latin typeface="Ubuntu" panose="020B0504030602030204" pitchFamily="34" charset="0"/>
            </a:endParaRPr>
          </a:p>
          <a:p>
            <a:pPr lvl="0" fontAlgn="base">
              <a:lnSpc>
                <a:spcPct val="100000"/>
              </a:lnSpc>
            </a:pPr>
            <a:r>
              <a:rPr lang="uk-UA" sz="1500" i="1" dirty="0">
                <a:solidFill>
                  <a:srgbClr val="3A4A6A"/>
                </a:solidFill>
                <a:latin typeface="Ubuntu" panose="020B0504030602030204" pitchFamily="34" charset="0"/>
              </a:rPr>
              <a:t>автоматизація процесу оцінки та скорочення терміну виконання робіт;</a:t>
            </a:r>
            <a:endParaRPr lang="uk-UA" sz="1500" dirty="0">
              <a:solidFill>
                <a:srgbClr val="3A4A6A"/>
              </a:solidFill>
              <a:latin typeface="Ubuntu" panose="020B0504030602030204" pitchFamily="34" charset="0"/>
            </a:endParaRPr>
          </a:p>
          <a:p>
            <a:pPr lvl="0" fontAlgn="base">
              <a:lnSpc>
                <a:spcPct val="100000"/>
              </a:lnSpc>
            </a:pPr>
            <a:r>
              <a:rPr lang="uk-UA" sz="1500" i="1" dirty="0">
                <a:solidFill>
                  <a:srgbClr val="3A4A6A"/>
                </a:solidFill>
                <a:latin typeface="Ubuntu" panose="020B0504030602030204" pitchFamily="34" charset="0"/>
              </a:rPr>
              <a:t>уніфікована розрахункова модель та алгоритм виконання оцінки вартості різних категорій нерухомого майна в </a:t>
            </a:r>
            <a:r>
              <a:rPr lang="uk-UA" sz="1500" i="1" u="sng" dirty="0">
                <a:solidFill>
                  <a:srgbClr val="3A4A6A"/>
                </a:solidFill>
                <a:latin typeface="Ubuntu" panose="020B0504030602030204" pitchFamily="34" charset="0"/>
              </a:rPr>
              <a:t>рамках ринкового підходу</a:t>
            </a:r>
            <a:r>
              <a:rPr lang="uk-UA" sz="1500" i="1" dirty="0">
                <a:solidFill>
                  <a:srgbClr val="3A4A6A"/>
                </a:solidFill>
                <a:latin typeface="Ubuntu" panose="020B0504030602030204" pitchFamily="34" charset="0"/>
              </a:rPr>
              <a:t>;</a:t>
            </a:r>
            <a:endParaRPr lang="uk-UA" sz="1500" dirty="0">
              <a:solidFill>
                <a:srgbClr val="3A4A6A"/>
              </a:solidFill>
              <a:latin typeface="Ubuntu" panose="020B0504030602030204" pitchFamily="34" charset="0"/>
            </a:endParaRPr>
          </a:p>
          <a:p>
            <a:pPr lvl="0" fontAlgn="base">
              <a:lnSpc>
                <a:spcPct val="100000"/>
              </a:lnSpc>
            </a:pPr>
            <a:r>
              <a:rPr lang="uk-UA" sz="1500" i="1" dirty="0">
                <a:solidFill>
                  <a:srgbClr val="3A4A6A"/>
                </a:solidFill>
                <a:latin typeface="Ubuntu" panose="020B0504030602030204" pitchFamily="34" charset="0"/>
              </a:rPr>
              <a:t>отримання повного опису статистичних характеристик розподілу вартості окрім її середніх та медіанних значень;</a:t>
            </a:r>
            <a:endParaRPr lang="uk-UA" sz="1500" dirty="0">
              <a:solidFill>
                <a:srgbClr val="3A4A6A"/>
              </a:solidFill>
              <a:latin typeface="Ubuntu" panose="020B0504030602030204" pitchFamily="34" charset="0"/>
            </a:endParaRPr>
          </a:p>
          <a:p>
            <a:pPr lvl="0" fontAlgn="base">
              <a:lnSpc>
                <a:spcPct val="100000"/>
              </a:lnSpc>
            </a:pPr>
            <a:r>
              <a:rPr lang="uk-UA" sz="1500" i="1" dirty="0">
                <a:solidFill>
                  <a:srgbClr val="3A4A6A"/>
                </a:solidFill>
                <a:latin typeface="Ubuntu" panose="020B0504030602030204" pitchFamily="34" charset="0"/>
              </a:rPr>
              <a:t>підвищена точність, достовірність а надійність результатів оцінки;</a:t>
            </a:r>
            <a:endParaRPr lang="uk-UA" sz="1500" dirty="0">
              <a:solidFill>
                <a:srgbClr val="3A4A6A"/>
              </a:solidFill>
              <a:latin typeface="Ubuntu" panose="020B0504030602030204" pitchFamily="34" charset="0"/>
            </a:endParaRPr>
          </a:p>
          <a:p>
            <a:pPr lvl="0" fontAlgn="base">
              <a:lnSpc>
                <a:spcPct val="100000"/>
              </a:lnSpc>
            </a:pPr>
            <a:r>
              <a:rPr lang="uk-UA" sz="1500" i="1" dirty="0">
                <a:solidFill>
                  <a:srgbClr val="3A4A6A"/>
                </a:solidFill>
                <a:latin typeface="Ubuntu" panose="020B0504030602030204" pitchFamily="34" charset="0"/>
              </a:rPr>
              <a:t>можливість отримання результатів оцінки с заданим рівнем надійності або в межах фіксованого діапазону довірчих ймовірностей;</a:t>
            </a:r>
            <a:endParaRPr lang="uk-UA" sz="1500" dirty="0">
              <a:solidFill>
                <a:srgbClr val="3A4A6A"/>
              </a:solidFill>
              <a:latin typeface="Ubuntu" panose="020B0504030602030204" pitchFamily="34" charset="0"/>
            </a:endParaRPr>
          </a:p>
          <a:p>
            <a:pPr lvl="0" fontAlgn="base">
              <a:lnSpc>
                <a:spcPct val="100000"/>
              </a:lnSpc>
            </a:pPr>
            <a:r>
              <a:rPr lang="uk-UA" sz="1500" i="1" dirty="0">
                <a:solidFill>
                  <a:srgbClr val="3A4A6A"/>
                </a:solidFill>
                <a:latin typeface="Ubuntu" panose="020B0504030602030204" pitchFamily="34" charset="0"/>
              </a:rPr>
              <a:t>гнучкість розробленого алгоритму, можливість подальшої адаптації системи коригуючих коефіцієнтів.</a:t>
            </a:r>
            <a:endParaRPr lang="uk-UA" sz="1500" dirty="0">
              <a:solidFill>
                <a:srgbClr val="3A4A6A"/>
              </a:solidFill>
              <a:latin typeface="Ubuntu" panose="020B0504030602030204" pitchFamily="34" charset="0"/>
            </a:endParaRPr>
          </a:p>
          <a:p>
            <a:pPr marL="0" indent="0">
              <a:lnSpc>
                <a:spcPct val="100000"/>
              </a:lnSpc>
              <a:buNone/>
            </a:pPr>
            <a:r>
              <a:rPr lang="uk-UA" sz="1500" dirty="0">
                <a:solidFill>
                  <a:srgbClr val="3A4A6A"/>
                </a:solidFill>
                <a:latin typeface="Ubuntu" panose="020B0504030602030204" pitchFamily="34" charset="0"/>
              </a:rPr>
              <a:t>Приклади застосування модулю «СМАРТ-ОЦІНКА» для квартир та домоволодінь надані в наступному розділі.</a:t>
            </a:r>
            <a:endParaRPr lang="uk-UA" sz="1500" b="1" dirty="0">
              <a:solidFill>
                <a:srgbClr val="3A4A6A"/>
              </a:solidFill>
              <a:latin typeface="Ubuntu" panose="020B0504030602030204" pitchFamily="34" charset="0"/>
              <a:ea typeface="Times New Roman" panose="02020603050405020304" pitchFamily="18" charset="0"/>
              <a:cs typeface="Arial" panose="020B0604020202020204" pitchFamily="34" charset="0"/>
            </a:endParaRPr>
          </a:p>
        </p:txBody>
      </p:sp>
      <p:sp>
        <p:nvSpPr>
          <p:cNvPr id="71" name="Номер слайда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rtlCol="0"/>
          <a:lstStyle/>
          <a:p>
            <a:pPr rtl="0"/>
            <a:fld id="{8C2E478F-E849-4A8C-AF1F-CBCC78A7CBFA}" type="slidenum">
              <a:rPr lang="ru-RU" smtClean="0"/>
              <a:t>17</a:t>
            </a:fld>
            <a:endParaRPr lang="ru-RU"/>
          </a:p>
        </p:txBody>
      </p:sp>
      <p:pic>
        <p:nvPicPr>
          <p:cNvPr id="12"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grpSp>
        <p:nvGrpSpPr>
          <p:cNvPr id="2" name="Группа 1">
            <a:extLst>
              <a:ext uri="{FF2B5EF4-FFF2-40B4-BE49-F238E27FC236}">
                <a16:creationId xmlns:a16="http://schemas.microsoft.com/office/drawing/2014/main" id="{D49A5396-6F8B-4FCE-BA71-E6AC704B79D0}"/>
              </a:ext>
            </a:extLst>
          </p:cNvPr>
          <p:cNvGrpSpPr/>
          <p:nvPr/>
        </p:nvGrpSpPr>
        <p:grpSpPr>
          <a:xfrm>
            <a:off x="81555" y="1049546"/>
            <a:ext cx="4811889" cy="5053632"/>
            <a:chOff x="81555" y="1049546"/>
            <a:chExt cx="6790559" cy="5056036"/>
          </a:xfrm>
        </p:grpSpPr>
        <p:sp>
          <p:nvSpPr>
            <p:cNvPr id="11" name="Прямоугольник 10"/>
            <p:cNvSpPr/>
            <p:nvPr/>
          </p:nvSpPr>
          <p:spPr>
            <a:xfrm>
              <a:off x="85909" y="1444583"/>
              <a:ext cx="2185851" cy="3592597"/>
            </a:xfrm>
            <a:prstGeom prst="rect">
              <a:avLst/>
            </a:prstGeom>
            <a:solidFill>
              <a:srgbClr val="DEDEDE"/>
            </a:solidFill>
            <a:ln w="22225" cap="flat" cmpd="sng" algn="ctr">
              <a:solidFill>
                <a:srgbClr val="BE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Прямоугольник 12"/>
            <p:cNvSpPr/>
            <p:nvPr/>
          </p:nvSpPr>
          <p:spPr>
            <a:xfrm>
              <a:off x="2386086" y="1444584"/>
              <a:ext cx="2185851" cy="3592596"/>
            </a:xfrm>
            <a:prstGeom prst="rect">
              <a:avLst/>
            </a:prstGeom>
            <a:solidFill>
              <a:srgbClr val="DEDEDE"/>
            </a:solidFill>
            <a:ln w="22225" cap="flat" cmpd="sng" algn="ctr">
              <a:solidFill>
                <a:srgbClr val="BE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686263" y="1444584"/>
              <a:ext cx="2185851" cy="4660998"/>
            </a:xfrm>
            <a:prstGeom prst="rect">
              <a:avLst/>
            </a:prstGeom>
            <a:solidFill>
              <a:srgbClr val="DEDEDE"/>
            </a:solidFill>
            <a:ln w="22225" cap="flat" cmpd="sng" algn="ctr">
              <a:solidFill>
                <a:srgbClr val="BE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153927" y="1821592"/>
              <a:ext cx="6657228" cy="801188"/>
            </a:xfrm>
            <a:prstGeom prst="rect">
              <a:avLst/>
            </a:prstGeom>
            <a:solidFill>
              <a:srgbClr val="EFD8D5">
                <a:alpha val="50000"/>
              </a:srgbClr>
            </a:solidFill>
            <a:ln w="254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Скругленный прямоугольник 15"/>
            <p:cNvSpPr/>
            <p:nvPr/>
          </p:nvSpPr>
          <p:spPr>
            <a:xfrm>
              <a:off x="227949" y="1891260"/>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23596" y="2002284"/>
              <a:ext cx="1915886" cy="431092"/>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Інформаційна база квартир</a:t>
              </a:r>
            </a:p>
          </p:txBody>
        </p:sp>
        <p:sp>
          <p:nvSpPr>
            <p:cNvPr id="18" name="Прямоугольник 17"/>
            <p:cNvSpPr/>
            <p:nvPr/>
          </p:nvSpPr>
          <p:spPr>
            <a:xfrm>
              <a:off x="153927" y="2940806"/>
              <a:ext cx="6657228" cy="801188"/>
            </a:xfrm>
            <a:prstGeom prst="rect">
              <a:avLst/>
            </a:prstGeom>
            <a:solidFill>
              <a:srgbClr val="EFD8D5">
                <a:alpha val="50000"/>
              </a:srgbClr>
            </a:solidFill>
            <a:ln w="254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Скругленный прямоугольник 18"/>
            <p:cNvSpPr/>
            <p:nvPr/>
          </p:nvSpPr>
          <p:spPr>
            <a:xfrm>
              <a:off x="227949" y="3010474"/>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223596" y="3121498"/>
              <a:ext cx="1915886" cy="431092"/>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Розрахунковий блок квартир</a:t>
              </a:r>
            </a:p>
          </p:txBody>
        </p:sp>
        <p:sp>
          <p:nvSpPr>
            <p:cNvPr id="21" name="Скругленный прямоугольник 20"/>
            <p:cNvSpPr/>
            <p:nvPr/>
          </p:nvSpPr>
          <p:spPr>
            <a:xfrm>
              <a:off x="227949" y="4124332"/>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223596" y="4320034"/>
              <a:ext cx="1915886" cy="261734"/>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Звіт</a:t>
              </a:r>
            </a:p>
          </p:txBody>
        </p:sp>
        <p:sp>
          <p:nvSpPr>
            <p:cNvPr id="23" name="Скругленный прямоугольник 22"/>
            <p:cNvSpPr/>
            <p:nvPr/>
          </p:nvSpPr>
          <p:spPr>
            <a:xfrm>
              <a:off x="2528126" y="1891260"/>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2523773" y="1917605"/>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Інформаційна база земельних ділянок</a:t>
              </a:r>
            </a:p>
          </p:txBody>
        </p:sp>
        <p:sp>
          <p:nvSpPr>
            <p:cNvPr id="25" name="Скругленный прямоугольник 24"/>
            <p:cNvSpPr/>
            <p:nvPr/>
          </p:nvSpPr>
          <p:spPr>
            <a:xfrm>
              <a:off x="2528126" y="3010474"/>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2523773" y="3036819"/>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Розрахунковий блок земельних ділянок</a:t>
              </a:r>
            </a:p>
          </p:txBody>
        </p:sp>
        <p:sp>
          <p:nvSpPr>
            <p:cNvPr id="27" name="Скругленный прямоугольник 26"/>
            <p:cNvSpPr/>
            <p:nvPr/>
          </p:nvSpPr>
          <p:spPr>
            <a:xfrm>
              <a:off x="2528126" y="4124332"/>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2523773" y="4320034"/>
              <a:ext cx="1915886" cy="261734"/>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Звіт</a:t>
              </a:r>
            </a:p>
          </p:txBody>
        </p:sp>
        <p:sp>
          <p:nvSpPr>
            <p:cNvPr id="29" name="Скругленный прямоугольник 28"/>
            <p:cNvSpPr/>
            <p:nvPr/>
          </p:nvSpPr>
          <p:spPr>
            <a:xfrm>
              <a:off x="4829954" y="1891260"/>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4825599" y="1917605"/>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Інформаційна база домоволодінь</a:t>
              </a:r>
            </a:p>
          </p:txBody>
        </p:sp>
        <p:sp>
          <p:nvSpPr>
            <p:cNvPr id="31" name="Скругленный прямоугольник 30"/>
            <p:cNvSpPr/>
            <p:nvPr/>
          </p:nvSpPr>
          <p:spPr>
            <a:xfrm>
              <a:off x="4829954" y="3010474"/>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4825599" y="3036819"/>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Розрахунковий блок домоволодінь</a:t>
              </a:r>
            </a:p>
          </p:txBody>
        </p:sp>
        <p:sp>
          <p:nvSpPr>
            <p:cNvPr id="33" name="Скругленный прямоугольник 32"/>
            <p:cNvSpPr/>
            <p:nvPr/>
          </p:nvSpPr>
          <p:spPr>
            <a:xfrm>
              <a:off x="4829954" y="4124332"/>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4825599" y="4150676"/>
              <a:ext cx="1915886" cy="600449"/>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Відокремлення вартості землі від забудови</a:t>
              </a:r>
            </a:p>
          </p:txBody>
        </p:sp>
        <p:sp>
          <p:nvSpPr>
            <p:cNvPr id="35" name="Скругленный прямоугольник 34"/>
            <p:cNvSpPr/>
            <p:nvPr/>
          </p:nvSpPr>
          <p:spPr>
            <a:xfrm>
              <a:off x="4829954" y="5196012"/>
              <a:ext cx="1915886" cy="653143"/>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4825599" y="5391714"/>
              <a:ext cx="1915886" cy="261734"/>
            </a:xfrm>
            <a:prstGeom prst="rect">
              <a:avLst/>
            </a:prstGeom>
            <a:noFill/>
          </p:spPr>
          <p:txBody>
            <a:bodyPr wrap="square" rtlCol="0" anchor="ctr">
              <a:spAutoFit/>
            </a:bodyPr>
            <a:lstStyle/>
            <a:p>
              <a:pPr algn="ctr"/>
              <a:r>
                <a:rPr lang="uk-UA" sz="1100" b="1" dirty="0">
                  <a:solidFill>
                    <a:prstClr val="white"/>
                  </a:solidFill>
                  <a:latin typeface="Arial" panose="020B0604020202020204" pitchFamily="34" charset="0"/>
                  <a:cs typeface="Arial" panose="020B0604020202020204" pitchFamily="34" charset="0"/>
                </a:rPr>
                <a:t>Звіт</a:t>
              </a:r>
            </a:p>
          </p:txBody>
        </p:sp>
        <p:sp>
          <p:nvSpPr>
            <p:cNvPr id="37" name="Стрелка вправо с вырезом 36"/>
            <p:cNvSpPr/>
            <p:nvPr/>
          </p:nvSpPr>
          <p:spPr>
            <a:xfrm rot="5400000">
              <a:off x="1060096" y="2636007"/>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Стрелка вправо с вырезом 37"/>
            <p:cNvSpPr/>
            <p:nvPr/>
          </p:nvSpPr>
          <p:spPr>
            <a:xfrm rot="5400000">
              <a:off x="1060096" y="3788582"/>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Стрелка вправо с вырезом 38"/>
            <p:cNvSpPr/>
            <p:nvPr/>
          </p:nvSpPr>
          <p:spPr>
            <a:xfrm rot="5400000">
              <a:off x="3360272" y="2636008"/>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Стрелка вправо с вырезом 39"/>
            <p:cNvSpPr/>
            <p:nvPr/>
          </p:nvSpPr>
          <p:spPr>
            <a:xfrm rot="5400000">
              <a:off x="3360272" y="3788582"/>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Стрелка вправо с вырезом 40"/>
            <p:cNvSpPr/>
            <p:nvPr/>
          </p:nvSpPr>
          <p:spPr>
            <a:xfrm rot="5400000">
              <a:off x="5662101" y="2636007"/>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Стрелка вправо с вырезом 41"/>
            <p:cNvSpPr/>
            <p:nvPr/>
          </p:nvSpPr>
          <p:spPr>
            <a:xfrm rot="5400000">
              <a:off x="5662101" y="3788582"/>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Стрелка вправо с вырезом 42"/>
            <p:cNvSpPr/>
            <p:nvPr/>
          </p:nvSpPr>
          <p:spPr>
            <a:xfrm rot="5400000">
              <a:off x="5662101" y="4844465"/>
              <a:ext cx="251593" cy="288338"/>
            </a:xfrm>
            <a:prstGeom prst="notchedRightArrow">
              <a:avLst/>
            </a:prstGeom>
            <a:solidFill>
              <a:srgbClr val="DC7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Стрелка вправо с вырезом 43"/>
            <p:cNvSpPr/>
            <p:nvPr/>
          </p:nvSpPr>
          <p:spPr>
            <a:xfrm rot="3171516">
              <a:off x="4260433" y="2635920"/>
              <a:ext cx="709907" cy="313509"/>
            </a:xfrm>
            <a:prstGeom prst="notchedRightArrow">
              <a:avLst/>
            </a:prstGeom>
            <a:solidFill>
              <a:srgbClr val="DC7C6B">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Стрелка вправо с вырезом 44"/>
            <p:cNvSpPr/>
            <p:nvPr/>
          </p:nvSpPr>
          <p:spPr>
            <a:xfrm rot="3171516">
              <a:off x="4260432" y="3740525"/>
              <a:ext cx="709907" cy="313509"/>
            </a:xfrm>
            <a:prstGeom prst="notchedRightArrow">
              <a:avLst/>
            </a:prstGeom>
            <a:solidFill>
              <a:srgbClr val="DC7C6B">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81555" y="1489419"/>
              <a:ext cx="2172252" cy="276999"/>
            </a:xfrm>
            <a:prstGeom prst="rect">
              <a:avLst/>
            </a:prstGeom>
            <a:noFill/>
          </p:spPr>
          <p:txBody>
            <a:bodyPr wrap="square" rtlCol="0" anchor="ctr">
              <a:spAutoFit/>
            </a:bodyPr>
            <a:lstStyle/>
            <a:p>
              <a:pPr algn="ctr"/>
              <a:r>
                <a:rPr lang="uk-UA"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Блок квартир</a:t>
              </a:r>
            </a:p>
          </p:txBody>
        </p:sp>
        <p:sp>
          <p:nvSpPr>
            <p:cNvPr id="47" name="TextBox 46"/>
            <p:cNvSpPr txBox="1"/>
            <p:nvPr/>
          </p:nvSpPr>
          <p:spPr>
            <a:xfrm>
              <a:off x="2386085" y="1489127"/>
              <a:ext cx="2185851" cy="276999"/>
            </a:xfrm>
            <a:prstGeom prst="rect">
              <a:avLst/>
            </a:prstGeom>
            <a:noFill/>
          </p:spPr>
          <p:txBody>
            <a:bodyPr wrap="square" rtlCol="0" anchor="ctr">
              <a:spAutoFit/>
            </a:bodyPr>
            <a:lstStyle/>
            <a:p>
              <a:pPr algn="ctr"/>
              <a:r>
                <a:rPr lang="uk-UA"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Блок земельних ділянок</a:t>
              </a:r>
            </a:p>
          </p:txBody>
        </p:sp>
        <p:sp>
          <p:nvSpPr>
            <p:cNvPr id="48" name="TextBox 47"/>
            <p:cNvSpPr txBox="1"/>
            <p:nvPr/>
          </p:nvSpPr>
          <p:spPr>
            <a:xfrm>
              <a:off x="4686262" y="1496332"/>
              <a:ext cx="2185852" cy="276999"/>
            </a:xfrm>
            <a:prstGeom prst="rect">
              <a:avLst/>
            </a:prstGeom>
            <a:noFill/>
          </p:spPr>
          <p:txBody>
            <a:bodyPr wrap="square" rtlCol="0" anchor="ctr">
              <a:spAutoFit/>
            </a:bodyPr>
            <a:lstStyle/>
            <a:p>
              <a:pPr algn="ctr"/>
              <a:r>
                <a:rPr lang="uk-UA"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Блок домоволодінь</a:t>
              </a:r>
            </a:p>
          </p:txBody>
        </p:sp>
        <p:sp>
          <p:nvSpPr>
            <p:cNvPr id="49" name="TextBox 48"/>
            <p:cNvSpPr txBox="1"/>
            <p:nvPr/>
          </p:nvSpPr>
          <p:spPr>
            <a:xfrm>
              <a:off x="81555" y="1049546"/>
              <a:ext cx="6790559" cy="338554"/>
            </a:xfrm>
            <a:prstGeom prst="rect">
              <a:avLst/>
            </a:prstGeom>
            <a:noFill/>
          </p:spPr>
          <p:txBody>
            <a:bodyPr wrap="square" rtlCol="0" anchor="ctr">
              <a:spAutoFit/>
            </a:bodyPr>
            <a:lstStyle/>
            <a:p>
              <a:pPr algn="ctr"/>
              <a:r>
                <a:rPr lang="uk-UA" sz="16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РОЗРАХУНКОВИЙ МОДУЛЬ «СМАРТ-ОЦІНКА»</a:t>
              </a:r>
            </a:p>
          </p:txBody>
        </p:sp>
      </p:grpSp>
      <p:sp>
        <p:nvSpPr>
          <p:cNvPr id="50" name="Заголовок 11">
            <a:extLst>
              <a:ext uri="{FF2B5EF4-FFF2-40B4-BE49-F238E27FC236}">
                <a16:creationId xmlns:a16="http://schemas.microsoft.com/office/drawing/2014/main" id="{50AEA731-C7D0-4A0E-B871-4F369D8BEAC5}"/>
              </a:ext>
            </a:extLst>
          </p:cNvPr>
          <p:cNvSpPr>
            <a:spLocks noGrp="1"/>
          </p:cNvSpPr>
          <p:nvPr>
            <p:ph type="title"/>
          </p:nvPr>
        </p:nvSpPr>
        <p:spPr>
          <a:xfrm>
            <a:off x="0" y="16528"/>
            <a:ext cx="12192000" cy="741147"/>
          </a:xfrm>
        </p:spPr>
        <p:txBody>
          <a:bodyPr rtlCol="0"/>
          <a:lstStyle/>
          <a:p>
            <a:pPr algn="ctr" rtl="0"/>
            <a:r>
              <a:rPr lang="uk-UA" dirty="0">
                <a:solidFill>
                  <a:srgbClr val="C00000"/>
                </a:solidFill>
                <a:latin typeface="Ubuntu"/>
              </a:rPr>
              <a:t>СТРУКТУРА Модуля «СМАРТ-ОЦІНКА»</a:t>
            </a:r>
            <a:endParaRPr lang="ru-RU" dirty="0">
              <a:solidFill>
                <a:srgbClr val="C00000"/>
              </a:solidFill>
              <a:latin typeface="Ubuntu"/>
            </a:endParaRPr>
          </a:p>
        </p:txBody>
      </p:sp>
    </p:spTree>
    <p:extLst>
      <p:ext uri="{BB962C8B-B14F-4D97-AF65-F5344CB8AC3E}">
        <p14:creationId xmlns:p14="http://schemas.microsoft.com/office/powerpoint/2010/main" val="1757175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1">
            <a:extLst>
              <a:ext uri="{FF2B5EF4-FFF2-40B4-BE49-F238E27FC236}">
                <a16:creationId xmlns:a16="http://schemas.microsoft.com/office/drawing/2014/main" id="{50AEA731-C7D0-4A0E-B871-4F369D8BEAC5}"/>
              </a:ext>
            </a:extLst>
          </p:cNvPr>
          <p:cNvSpPr>
            <a:spLocks noGrp="1"/>
          </p:cNvSpPr>
          <p:nvPr>
            <p:ph type="title"/>
          </p:nvPr>
        </p:nvSpPr>
        <p:spPr>
          <a:xfrm>
            <a:off x="5767754" y="238505"/>
            <a:ext cx="6225463" cy="740145"/>
          </a:xfrm>
        </p:spPr>
        <p:txBody>
          <a:bodyPr rtlCol="0"/>
          <a:lstStyle/>
          <a:p>
            <a:pPr rtl="0"/>
            <a:r>
              <a:rPr lang="uk-UA" dirty="0">
                <a:solidFill>
                  <a:srgbClr val="C00000"/>
                </a:solidFill>
                <a:latin typeface="Ubuntu" panose="020B0504030602030204" pitchFamily="34" charset="0"/>
              </a:rPr>
              <a:t>Крок 1</a:t>
            </a:r>
            <a:endParaRPr lang="ru-RU" dirty="0">
              <a:solidFill>
                <a:srgbClr val="C00000"/>
              </a:solidFill>
              <a:latin typeface="Ubuntu" panose="020B0504030602030204" pitchFamily="34" charset="0"/>
            </a:endParaRPr>
          </a:p>
        </p:txBody>
      </p:sp>
      <p:sp>
        <p:nvSpPr>
          <p:cNvPr id="13" name="Объект 12">
            <a:extLst>
              <a:ext uri="{FF2B5EF4-FFF2-40B4-BE49-F238E27FC236}">
                <a16:creationId xmlns:a16="http://schemas.microsoft.com/office/drawing/2014/main" id="{A4E49AC7-7A73-4B51-BDF6-EABA3162F4B7}"/>
              </a:ext>
            </a:extLst>
          </p:cNvPr>
          <p:cNvSpPr>
            <a:spLocks noGrp="1"/>
          </p:cNvSpPr>
          <p:nvPr>
            <p:ph idx="1"/>
          </p:nvPr>
        </p:nvSpPr>
        <p:spPr>
          <a:xfrm>
            <a:off x="5767754" y="978650"/>
            <a:ext cx="6043246" cy="1590633"/>
          </a:xfrm>
        </p:spPr>
        <p:txBody>
          <a:bodyPr rtlCol="0">
            <a:normAutofit/>
          </a:bodyPr>
          <a:lstStyle/>
          <a:p>
            <a:pPr marL="0" indent="0" algn="just">
              <a:buNone/>
            </a:pPr>
            <a:r>
              <a:rPr lang="uk-UA" sz="1500" dirty="0">
                <a:solidFill>
                  <a:srgbClr val="002060"/>
                </a:solidFill>
                <a:latin typeface="Ubuntu" panose="020B0504030602030204" pitchFamily="34" charset="0"/>
              </a:rPr>
              <a:t>Згідно характеристик об'єкта оцінки складається запит до бази даних з параметрами, поданими в таблиці нижче. В результаті ми отримуємо повну наявну інформацію по 24 ринковим пропозиціям, якість яких потрібно перевірити. На карті показано їх приблизне розташування.</a:t>
            </a:r>
          </a:p>
        </p:txBody>
      </p:sp>
      <p:pic>
        <p:nvPicPr>
          <p:cNvPr id="4" name="Рисунок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824" r="4824"/>
          <a:stretch>
            <a:fillRect/>
          </a:stretch>
        </p:blipFill>
        <p:spPr/>
      </p:pic>
      <p:graphicFrame>
        <p:nvGraphicFramePr>
          <p:cNvPr id="5" name="Таблица 4"/>
          <p:cNvGraphicFramePr>
            <a:graphicFrameLocks noGrp="1"/>
          </p:cNvGraphicFramePr>
          <p:nvPr>
            <p:extLst>
              <p:ext uri="{D42A27DB-BD31-4B8C-83A1-F6EECF244321}">
                <p14:modId xmlns:p14="http://schemas.microsoft.com/office/powerpoint/2010/main" val="688439582"/>
              </p:ext>
            </p:extLst>
          </p:nvPr>
        </p:nvGraphicFramePr>
        <p:xfrm>
          <a:off x="6471626" y="2786132"/>
          <a:ext cx="4635499" cy="3036570"/>
        </p:xfrm>
        <a:graphic>
          <a:graphicData uri="http://schemas.openxmlformats.org/drawingml/2006/table">
            <a:tbl>
              <a:tblPr/>
              <a:tblGrid>
                <a:gridCol w="1473809">
                  <a:extLst>
                    <a:ext uri="{9D8B030D-6E8A-4147-A177-3AD203B41FA5}">
                      <a16:colId xmlns:a16="http://schemas.microsoft.com/office/drawing/2014/main" val="103504732"/>
                    </a:ext>
                  </a:extLst>
                </a:gridCol>
                <a:gridCol w="1580845">
                  <a:extLst>
                    <a:ext uri="{9D8B030D-6E8A-4147-A177-3AD203B41FA5}">
                      <a16:colId xmlns:a16="http://schemas.microsoft.com/office/drawing/2014/main" val="685694953"/>
                    </a:ext>
                  </a:extLst>
                </a:gridCol>
                <a:gridCol w="1580845">
                  <a:extLst>
                    <a:ext uri="{9D8B030D-6E8A-4147-A177-3AD203B41FA5}">
                      <a16:colId xmlns:a16="http://schemas.microsoft.com/office/drawing/2014/main" val="2890172635"/>
                    </a:ext>
                  </a:extLst>
                </a:gridCol>
              </a:tblGrid>
              <a:tr h="303187">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Граничні показники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Нижня межа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Верхня межа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55259739"/>
                  </a:ext>
                </a:extLst>
              </a:tr>
              <a:tr h="303187">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Дата активності оголошення</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01.11.2020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30.11.2020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00178411"/>
                  </a:ext>
                </a:extLst>
              </a:tr>
              <a:tr h="154903">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Площа, </a:t>
                      </a:r>
                      <a:r>
                        <a:rPr lang="uk-UA" sz="1400" b="0" i="0" u="none" strike="noStrike" noProof="0" dirty="0" err="1">
                          <a:solidFill>
                            <a:srgbClr val="002060"/>
                          </a:solidFill>
                          <a:effectLst/>
                          <a:latin typeface="Ubuntu Light" panose="020B0604030602030204" pitchFamily="34" charset="0"/>
                          <a:cs typeface="Times New Roman" panose="02020603050405020304" pitchFamily="18" charset="0"/>
                        </a:rPr>
                        <a:t>кв.м</a:t>
                      </a:r>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1914193"/>
                  </a:ext>
                </a:extLst>
              </a:tr>
              <a:tr h="154903">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Площа кухні, </a:t>
                      </a:r>
                      <a:r>
                        <a:rPr lang="uk-UA" sz="1400" b="0" i="0" u="none" strike="noStrike" noProof="0" dirty="0" err="1">
                          <a:solidFill>
                            <a:srgbClr val="002060"/>
                          </a:solidFill>
                          <a:effectLst/>
                          <a:latin typeface="Ubuntu Light" panose="020B0604030602030204" pitchFamily="34" charset="0"/>
                          <a:cs typeface="Times New Roman" panose="02020603050405020304" pitchFamily="18" charset="0"/>
                        </a:rPr>
                        <a:t>кв.м</a:t>
                      </a:r>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02226702"/>
                  </a:ext>
                </a:extLst>
              </a:tr>
              <a:tr h="303187">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Дистанція до об'єкту оцінки, м</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99520662"/>
                  </a:ext>
                </a:extLst>
              </a:tr>
              <a:tr h="154903">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Кількість кімнат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1500542"/>
                  </a:ext>
                </a:extLst>
              </a:tr>
              <a:tr h="303187">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Поверх</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передостанній поверх в будинку</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83380650"/>
                  </a:ext>
                </a:extLst>
              </a:tr>
              <a:tr h="123128">
                <a:tc>
                  <a:txBody>
                    <a:bodyPr/>
                    <a:lstStyle/>
                    <a:p>
                      <a:pPr algn="ctr" fontAlgn="b"/>
                      <a:r>
                        <a:rPr lang="ru-RU" sz="1100" b="0" i="0" u="none" strike="noStrike">
                          <a:solidFill>
                            <a:srgbClr val="002060"/>
                          </a:solidFill>
                          <a:effectLst/>
                          <a:latin typeface="Ubuntu Light" panose="020B0604030602030204" pitchFamily="34" charset="0"/>
                          <a:cs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1100" b="0" i="0" u="none" strike="noStrike">
                          <a:solidFill>
                            <a:srgbClr val="002060"/>
                          </a:solidFill>
                          <a:effectLst/>
                          <a:latin typeface="Ubuntu Light" panose="020B0604030602030204" pitchFamily="34" charset="0"/>
                          <a:cs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1100" b="0" i="0" u="none" strike="noStrike" dirty="0">
                          <a:solidFill>
                            <a:srgbClr val="002060"/>
                          </a:solidFill>
                          <a:effectLst/>
                          <a:latin typeface="Ubuntu Light" panose="020B0604030602030204" pitchFamily="34" charset="0"/>
                          <a:cs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476317"/>
                  </a:ext>
                </a:extLst>
              </a:tr>
              <a:tr h="154903">
                <a:tc rowSpan="2">
                  <a:txBody>
                    <a:bodyPr/>
                    <a:lstStyle/>
                    <a:p>
                      <a:pPr algn="ctr" fontAlgn="ctr"/>
                      <a:r>
                        <a:rPr lang="uk-UA" sz="1400" b="0" i="0" u="none" strike="noStrike" noProof="0" dirty="0">
                          <a:solidFill>
                            <a:srgbClr val="002060"/>
                          </a:solidFill>
                          <a:effectLst/>
                          <a:latin typeface="Ubuntu Light" panose="020B0604030602030204" pitchFamily="34" charset="0"/>
                          <a:cs typeface="Times New Roman" panose="02020603050405020304" pitchFamily="18" charset="0"/>
                        </a:rPr>
                        <a:t>Координати об'єкту оцінки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solidFill>
                            <a:srgbClr val="002060"/>
                          </a:solidFill>
                          <a:effectLst/>
                          <a:latin typeface="Ubuntu Light" panose="020B0604030602030204" pitchFamily="34" charset="0"/>
                          <a:cs typeface="Times New Roman" panose="02020603050405020304" pitchFamily="18" charset="0"/>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a:solidFill>
                            <a:srgbClr val="002060"/>
                          </a:solidFill>
                          <a:effectLst/>
                          <a:latin typeface="Ubuntu Light" panose="020B0604030602030204" pitchFamily="34" charset="0"/>
                          <a:cs typeface="Times New Roman" panose="02020603050405020304" pitchFamily="18" charset="0"/>
                        </a:rPr>
                        <a:t>30.54652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22881402"/>
                  </a:ext>
                </a:extLst>
              </a:tr>
              <a:tr h="154903">
                <a:tc vMerge="1">
                  <a:txBody>
                    <a:bodyPr/>
                    <a:lstStyle/>
                    <a:p>
                      <a:endParaRPr lang="ru-RU"/>
                    </a:p>
                  </a:txBody>
                  <a:tcPr/>
                </a:tc>
                <a:tc>
                  <a:txBody>
                    <a:bodyPr/>
                    <a:lstStyle/>
                    <a:p>
                      <a:pPr algn="ctr" fontAlgn="ctr"/>
                      <a:r>
                        <a:rPr lang="en-US" sz="1400" b="0" i="0" u="none" strike="noStrike" dirty="0">
                          <a:solidFill>
                            <a:srgbClr val="002060"/>
                          </a:solidFill>
                          <a:effectLst/>
                          <a:latin typeface="Ubuntu Light" panose="020B0604030602030204" pitchFamily="34" charset="0"/>
                          <a:cs typeface="Times New Roman" panose="02020603050405020304" pitchFamily="18" charset="0"/>
                        </a:rPr>
                        <a: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a:solidFill>
                            <a:srgbClr val="002060"/>
                          </a:solidFill>
                          <a:effectLst/>
                          <a:latin typeface="Ubuntu Light" panose="020B0604030602030204" pitchFamily="34" charset="0"/>
                          <a:cs typeface="Times New Roman" panose="02020603050405020304" pitchFamily="18" charset="0"/>
                        </a:rPr>
                        <a:t>50.41002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23723098"/>
                  </a:ext>
                </a:extLst>
              </a:tr>
            </a:tbl>
          </a:graphicData>
        </a:graphic>
      </p:graphicFrame>
      <p:sp>
        <p:nvSpPr>
          <p:cNvPr id="2" name="TextBox 1">
            <a:extLst>
              <a:ext uri="{FF2B5EF4-FFF2-40B4-BE49-F238E27FC236}">
                <a16:creationId xmlns:a16="http://schemas.microsoft.com/office/drawing/2014/main" id="{7591ECA8-BE9C-4828-BE23-445E43D4FD07}"/>
              </a:ext>
            </a:extLst>
          </p:cNvPr>
          <p:cNvSpPr txBox="1"/>
          <p:nvPr/>
        </p:nvSpPr>
        <p:spPr>
          <a:xfrm>
            <a:off x="6471625" y="2478355"/>
            <a:ext cx="4635499" cy="307777"/>
          </a:xfrm>
          <a:prstGeom prst="rect">
            <a:avLst/>
          </a:prstGeom>
          <a:noFill/>
        </p:spPr>
        <p:txBody>
          <a:bodyPr wrap="square" rtlCol="0">
            <a:spAutoFit/>
          </a:bodyPr>
          <a:lstStyle/>
          <a:p>
            <a:pPr algn="r"/>
            <a:r>
              <a:rPr lang="uk-UA" sz="1400" dirty="0">
                <a:solidFill>
                  <a:srgbClr val="002060"/>
                </a:solidFill>
                <a:latin typeface="Ubuntu Light" panose="020B0604030602030204" pitchFamily="34" charset="0"/>
              </a:rPr>
              <a:t>Таблиця 1.1 – Граничні параметри пошуку</a:t>
            </a:r>
          </a:p>
        </p:txBody>
      </p:sp>
      <p:sp>
        <p:nvSpPr>
          <p:cNvPr id="9" name="Номер слайда 70">
            <a:extLst>
              <a:ext uri="{FF2B5EF4-FFF2-40B4-BE49-F238E27FC236}">
                <a16:creationId xmlns:a16="http://schemas.microsoft.com/office/drawing/2014/main" id="{E4415B11-1454-4830-9C9B-6BA024462D3E}"/>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18</a:t>
            </a:fld>
            <a:endParaRPr lang="ru-RU"/>
          </a:p>
        </p:txBody>
      </p:sp>
      <p:pic>
        <p:nvPicPr>
          <p:cNvPr id="15"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48626" y="6287514"/>
            <a:ext cx="1982286" cy="559418"/>
          </a:xfrm>
          <a:prstGeom prst="rect">
            <a:avLst/>
          </a:prstGeom>
          <a:solidFill>
            <a:schemeClr val="bg1"/>
          </a:solidFill>
        </p:spPr>
      </p:pic>
    </p:spTree>
    <p:extLst>
      <p:ext uri="{BB962C8B-B14F-4D97-AF65-F5344CB8AC3E}">
        <p14:creationId xmlns:p14="http://schemas.microsoft.com/office/powerpoint/2010/main" val="2654635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ADB54-3897-4872-B9B3-1888BB60FDFF}"/>
              </a:ext>
            </a:extLst>
          </p:cNvPr>
          <p:cNvSpPr>
            <a:spLocks noGrp="1"/>
          </p:cNvSpPr>
          <p:nvPr>
            <p:ph type="title"/>
          </p:nvPr>
        </p:nvSpPr>
        <p:spPr>
          <a:xfrm>
            <a:off x="7792278" y="230042"/>
            <a:ext cx="4292349" cy="573989"/>
          </a:xfrm>
        </p:spPr>
        <p:txBody>
          <a:bodyPr rtlCol="0"/>
          <a:lstStyle/>
          <a:p>
            <a:pPr rtl="0"/>
            <a:r>
              <a:rPr lang="ru-RU" sz="2600" dirty="0">
                <a:latin typeface="Ubuntu" panose="020B0504030602030204" pitchFamily="34" charset="0"/>
              </a:rPr>
              <a:t>КРОК 2</a:t>
            </a:r>
          </a:p>
        </p:txBody>
      </p:sp>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954952"/>
            <a:ext cx="4018722" cy="4636392"/>
          </a:xfrm>
        </p:spPr>
        <p:txBody>
          <a:bodyPr rtlCol="0">
            <a:normAutofit/>
          </a:bodyPr>
          <a:lstStyle/>
          <a:p>
            <a:pPr marL="0" indent="0" algn="just">
              <a:buNone/>
            </a:pPr>
            <a:r>
              <a:rPr lang="uk-UA" dirty="0">
                <a:latin typeface="Ubuntu" panose="020B0504030602030204" pitchFamily="34" charset="0"/>
              </a:rPr>
              <a:t>Оцінювач проводить фільтрацію отриманих з електронної бази даних виходячи з їх адекватності та відповідності об’єкту оцінки.</a:t>
            </a:r>
          </a:p>
          <a:p>
            <a:pPr marL="0" indent="0" algn="just">
              <a:buNone/>
            </a:pPr>
            <a:r>
              <a:rPr lang="uk-UA" dirty="0">
                <a:latin typeface="Ubuntu" panose="020B0504030602030204" pitchFamily="34" charset="0"/>
              </a:rPr>
              <a:t>Як результат свого ручного відбору, Оцінювач отримає вторинну вибірку аналогів, технічні характеристики яких він має в подальшому розпізнати із інформації в оголошеннях.</a:t>
            </a:r>
          </a:p>
          <a:p>
            <a:pPr marL="0" indent="0" algn="just">
              <a:buNone/>
            </a:pPr>
            <a:endParaRPr lang="uk-UA" dirty="0">
              <a:latin typeface="Ubuntu" panose="020B0504030602030204" pitchFamily="34" charset="0"/>
            </a:endParaRPr>
          </a:p>
          <a:p>
            <a:pPr marL="0" indent="0" algn="just" rtl="0">
              <a:buNone/>
            </a:pPr>
            <a:endParaRPr lang="ru-RU" dirty="0">
              <a:latin typeface="Ubuntu" panose="020B0504030602030204" pitchFamily="34" charset="0"/>
            </a:endParaRPr>
          </a:p>
        </p:txBody>
      </p:sp>
      <p:graphicFrame>
        <p:nvGraphicFramePr>
          <p:cNvPr id="6" name="Таблица 5">
            <a:extLst>
              <a:ext uri="{FF2B5EF4-FFF2-40B4-BE49-F238E27FC236}">
                <a16:creationId xmlns:a16="http://schemas.microsoft.com/office/drawing/2014/main" id="{62BB6CF2-1125-4C8A-9A06-577D20595AA3}"/>
              </a:ext>
            </a:extLst>
          </p:cNvPr>
          <p:cNvGraphicFramePr>
            <a:graphicFrameLocks noGrp="1"/>
          </p:cNvGraphicFramePr>
          <p:nvPr>
            <p:extLst>
              <p:ext uri="{D42A27DB-BD31-4B8C-83A1-F6EECF244321}">
                <p14:modId xmlns:p14="http://schemas.microsoft.com/office/powerpoint/2010/main" val="11369610"/>
              </p:ext>
            </p:extLst>
          </p:nvPr>
        </p:nvGraphicFramePr>
        <p:xfrm>
          <a:off x="273090" y="751293"/>
          <a:ext cx="2969534" cy="4954536"/>
        </p:xfrm>
        <a:graphic>
          <a:graphicData uri="http://schemas.openxmlformats.org/drawingml/2006/table">
            <a:tbl>
              <a:tblPr/>
              <a:tblGrid>
                <a:gridCol w="163356">
                  <a:extLst>
                    <a:ext uri="{9D8B030D-6E8A-4147-A177-3AD203B41FA5}">
                      <a16:colId xmlns:a16="http://schemas.microsoft.com/office/drawing/2014/main" val="2849904121"/>
                    </a:ext>
                  </a:extLst>
                </a:gridCol>
                <a:gridCol w="424569">
                  <a:extLst>
                    <a:ext uri="{9D8B030D-6E8A-4147-A177-3AD203B41FA5}">
                      <a16:colId xmlns:a16="http://schemas.microsoft.com/office/drawing/2014/main" val="993006498"/>
                    </a:ext>
                  </a:extLst>
                </a:gridCol>
                <a:gridCol w="315738">
                  <a:extLst>
                    <a:ext uri="{9D8B030D-6E8A-4147-A177-3AD203B41FA5}">
                      <a16:colId xmlns:a16="http://schemas.microsoft.com/office/drawing/2014/main" val="2930835921"/>
                    </a:ext>
                  </a:extLst>
                </a:gridCol>
                <a:gridCol w="272187">
                  <a:extLst>
                    <a:ext uri="{9D8B030D-6E8A-4147-A177-3AD203B41FA5}">
                      <a16:colId xmlns:a16="http://schemas.microsoft.com/office/drawing/2014/main" val="585150858"/>
                    </a:ext>
                  </a:extLst>
                </a:gridCol>
                <a:gridCol w="327418">
                  <a:extLst>
                    <a:ext uri="{9D8B030D-6E8A-4147-A177-3AD203B41FA5}">
                      <a16:colId xmlns:a16="http://schemas.microsoft.com/office/drawing/2014/main" val="2937476538"/>
                    </a:ext>
                  </a:extLst>
                </a:gridCol>
                <a:gridCol w="334979">
                  <a:extLst>
                    <a:ext uri="{9D8B030D-6E8A-4147-A177-3AD203B41FA5}">
                      <a16:colId xmlns:a16="http://schemas.microsoft.com/office/drawing/2014/main" val="2800205901"/>
                    </a:ext>
                  </a:extLst>
                </a:gridCol>
                <a:gridCol w="289711">
                  <a:extLst>
                    <a:ext uri="{9D8B030D-6E8A-4147-A177-3AD203B41FA5}">
                      <a16:colId xmlns:a16="http://schemas.microsoft.com/office/drawing/2014/main" val="1432292230"/>
                    </a:ext>
                  </a:extLst>
                </a:gridCol>
                <a:gridCol w="208229">
                  <a:extLst>
                    <a:ext uri="{9D8B030D-6E8A-4147-A177-3AD203B41FA5}">
                      <a16:colId xmlns:a16="http://schemas.microsoft.com/office/drawing/2014/main" val="4281723559"/>
                    </a:ext>
                  </a:extLst>
                </a:gridCol>
                <a:gridCol w="325925">
                  <a:extLst>
                    <a:ext uri="{9D8B030D-6E8A-4147-A177-3AD203B41FA5}">
                      <a16:colId xmlns:a16="http://schemas.microsoft.com/office/drawing/2014/main" val="4064222038"/>
                    </a:ext>
                  </a:extLst>
                </a:gridCol>
                <a:gridCol w="307422">
                  <a:extLst>
                    <a:ext uri="{9D8B030D-6E8A-4147-A177-3AD203B41FA5}">
                      <a16:colId xmlns:a16="http://schemas.microsoft.com/office/drawing/2014/main" val="2250884586"/>
                    </a:ext>
                  </a:extLst>
                </a:gridCol>
              </a:tblGrid>
              <a:tr h="141710">
                <a:tc rowSpan="2">
                  <a:txBody>
                    <a:bodyPr/>
                    <a:lstStyle/>
                    <a:p>
                      <a:pPr algn="ctr" fontAlgn="ctr"/>
                      <a:r>
                        <a:rPr lang="uk-UA" sz="600" b="0" i="0" u="none" strike="noStrike">
                          <a:solidFill>
                            <a:srgbClr val="002060"/>
                          </a:solidFill>
                          <a:effectLst/>
                          <a:latin typeface="Ubuntu" panose="020B0504030602030204" pitchFamily="34" charset="0"/>
                        </a:rPr>
                        <a:t>№</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uk-UA" sz="600" b="0" i="0" u="none" strike="noStrike">
                          <a:solidFill>
                            <a:srgbClr val="002060"/>
                          </a:solidFill>
                          <a:effectLst/>
                          <a:latin typeface="Ubuntu" panose="020B0504030602030204" pitchFamily="34" charset="0"/>
                        </a:rPr>
                        <a:t>Перевірка якості даних</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uk-UA" sz="600" b="0" i="0" u="none" strike="noStrike">
                          <a:solidFill>
                            <a:srgbClr val="002060"/>
                          </a:solidFill>
                          <a:effectLst/>
                          <a:latin typeface="Ubuntu" panose="020B0504030602030204" pitchFamily="34" charset="0"/>
                        </a:rPr>
                        <a:t>Ціна пропозиції, $/кв.м.</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rowSpan="2">
                  <a:txBody>
                    <a:bodyPr/>
                    <a:lstStyle/>
                    <a:p>
                      <a:pPr algn="ctr" fontAlgn="ctr"/>
                      <a:r>
                        <a:rPr lang="uk-UA" sz="600" b="0" i="0" u="none" strike="noStrike" dirty="0">
                          <a:solidFill>
                            <a:srgbClr val="002060"/>
                          </a:solidFill>
                          <a:effectLst/>
                          <a:latin typeface="Ubuntu" panose="020B0504030602030204" pitchFamily="34" charset="0"/>
                        </a:rPr>
                        <a:t>Площа загальна, </a:t>
                      </a:r>
                      <a:r>
                        <a:rPr lang="uk-UA" sz="600" b="0" i="0" u="none" strike="noStrike" dirty="0" err="1">
                          <a:solidFill>
                            <a:srgbClr val="002060"/>
                          </a:solidFill>
                          <a:effectLst/>
                          <a:latin typeface="Ubuntu" panose="020B0504030602030204" pitchFamily="34" charset="0"/>
                        </a:rPr>
                        <a:t>кв.м</a:t>
                      </a:r>
                      <a:r>
                        <a:rPr lang="uk-UA" sz="600" b="0" i="0" u="none" strike="noStrike" dirty="0">
                          <a:solidFill>
                            <a:srgbClr val="002060"/>
                          </a:solidFill>
                          <a:effectLst/>
                          <a:latin typeface="Ubuntu" panose="020B0504030602030204" pitchFamily="34" charset="0"/>
                        </a:rPr>
                        <a:t>.</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uk-UA" sz="600" b="0" i="0" u="none" strike="noStrike" dirty="0">
                          <a:solidFill>
                            <a:srgbClr val="002060"/>
                          </a:solidFill>
                          <a:effectLst/>
                          <a:latin typeface="Ubuntu" panose="020B0504030602030204" pitchFamily="34" charset="0"/>
                        </a:rPr>
                        <a:t>Площа кухні, </a:t>
                      </a:r>
                      <a:r>
                        <a:rPr lang="uk-UA" sz="600" b="0" i="0" u="none" strike="noStrike" dirty="0" err="1">
                          <a:solidFill>
                            <a:srgbClr val="002060"/>
                          </a:solidFill>
                          <a:effectLst/>
                          <a:latin typeface="Ubuntu" panose="020B0504030602030204" pitchFamily="34" charset="0"/>
                        </a:rPr>
                        <a:t>кв.м</a:t>
                      </a:r>
                      <a:r>
                        <a:rPr lang="uk-UA" sz="600" b="0" i="0" u="none" strike="noStrike" dirty="0">
                          <a:solidFill>
                            <a:srgbClr val="002060"/>
                          </a:solidFill>
                          <a:effectLst/>
                          <a:latin typeface="Ubuntu" panose="020B0504030602030204" pitchFamily="34" charset="0"/>
                        </a:rPr>
                        <a:t>.</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uk-UA" sz="600" b="0" i="0" u="none" strike="noStrike">
                          <a:solidFill>
                            <a:srgbClr val="002060"/>
                          </a:solidFill>
                          <a:effectLst/>
                          <a:latin typeface="Ubuntu" panose="020B0504030602030204" pitchFamily="34" charset="0"/>
                        </a:rPr>
                        <a:t>Площа жила, кв.м.</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uk-UA" sz="600" b="0" i="0" u="none" strike="noStrike">
                          <a:solidFill>
                            <a:srgbClr val="002060"/>
                          </a:solidFill>
                          <a:effectLst/>
                          <a:latin typeface="Ubuntu" panose="020B0504030602030204" pitchFamily="34" charset="0"/>
                        </a:rPr>
                        <a:t>Поверх</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uk-UA" sz="600" b="0" i="0" u="none" strike="noStrike">
                          <a:solidFill>
                            <a:srgbClr val="002060"/>
                          </a:solidFill>
                          <a:effectLst/>
                          <a:latin typeface="Ubuntu" panose="020B0504030602030204" pitchFamily="34" charset="0"/>
                        </a:rPr>
                        <a:t>Поверховість</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uk-UA" sz="600" b="0" i="0" u="none" strike="noStrike">
                          <a:solidFill>
                            <a:srgbClr val="002060"/>
                          </a:solidFill>
                          <a:effectLst/>
                          <a:latin typeface="Ubuntu" panose="020B0504030602030204" pitchFamily="34" charset="0"/>
                        </a:rPr>
                        <a:t>Відхилення від медіани</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248944"/>
                  </a:ext>
                </a:extLst>
              </a:tr>
              <a:tr h="276979">
                <a:tc vMerge="1">
                  <a:txBody>
                    <a:bodyPr/>
                    <a:lstStyle/>
                    <a:p>
                      <a:endParaRPr lang="uk-UA"/>
                    </a:p>
                  </a:txBody>
                  <a:tcPr/>
                </a:tc>
                <a:tc vMerge="1">
                  <a:txBody>
                    <a:bodyPr/>
                    <a:lstStyle/>
                    <a:p>
                      <a:endParaRPr lang="uk-UA"/>
                    </a:p>
                  </a:txBody>
                  <a:tcPr/>
                </a:tc>
                <a:tc>
                  <a:txBody>
                    <a:bodyPr/>
                    <a:lstStyle/>
                    <a:p>
                      <a:pPr algn="ctr" fontAlgn="ctr"/>
                      <a:r>
                        <a:rPr lang="uk-UA" sz="600" b="0" i="0" u="none" strike="noStrike" dirty="0">
                          <a:solidFill>
                            <a:srgbClr val="002060"/>
                          </a:solidFill>
                          <a:effectLst/>
                          <a:latin typeface="Ubuntu" panose="020B0504030602030204" pitchFamily="34" charset="0"/>
                        </a:rPr>
                        <a:t>Об'єкт не підходить</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Об'єкт підходить</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uk-UA"/>
                    </a:p>
                  </a:txBody>
                  <a:tcPr/>
                </a:tc>
                <a:tc vMerge="1">
                  <a:txBody>
                    <a:bodyPr/>
                    <a:lstStyle/>
                    <a:p>
                      <a:endParaRPr lang="uk-UA"/>
                    </a:p>
                  </a:txBody>
                  <a:tcPr/>
                </a:tc>
                <a:tc vMerge="1">
                  <a:txBody>
                    <a:bodyPr/>
                    <a:lstStyle/>
                    <a:p>
                      <a:endParaRPr lang="uk-UA"/>
                    </a:p>
                  </a:txBody>
                  <a:tcPr/>
                </a:tc>
                <a:tc vMerge="1">
                  <a:txBody>
                    <a:bodyPr/>
                    <a:lstStyle/>
                    <a:p>
                      <a:endParaRPr lang="uk-UA"/>
                    </a:p>
                  </a:txBody>
                  <a:tcPr/>
                </a:tc>
                <a:tc vMerge="1">
                  <a:txBody>
                    <a:bodyPr/>
                    <a:lstStyle/>
                    <a:p>
                      <a:endParaRPr lang="uk-UA"/>
                    </a:p>
                  </a:txBody>
                  <a:tcPr/>
                </a:tc>
                <a:tc vMerge="1">
                  <a:txBody>
                    <a:bodyPr/>
                    <a:lstStyle/>
                    <a:p>
                      <a:endParaRPr lang="uk-UA"/>
                    </a:p>
                  </a:txBody>
                  <a:tcPr/>
                </a:tc>
                <a:extLst>
                  <a:ext uri="{0D108BD9-81ED-4DB2-BD59-A6C34878D82A}">
                    <a16:rowId xmlns:a16="http://schemas.microsoft.com/office/drawing/2014/main" val="1629123412"/>
                  </a:ext>
                </a:extLst>
              </a:tr>
              <a:tr h="283421">
                <a:tc>
                  <a:txBody>
                    <a:bodyPr/>
                    <a:lstStyle/>
                    <a:p>
                      <a:pPr algn="ctr" fontAlgn="ctr"/>
                      <a:r>
                        <a:rPr lang="uk-UA" sz="600" b="0" i="0" u="none" strike="noStrike">
                          <a:solidFill>
                            <a:srgbClr val="002060"/>
                          </a:solidFill>
                          <a:effectLst/>
                          <a:latin typeface="Ubuntu" panose="020B0504030602030204" pitchFamily="34" charset="0"/>
                        </a:rPr>
                        <a:t>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Далеко від медіани</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2316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0110521"/>
                  </a:ext>
                </a:extLst>
              </a:tr>
              <a:tr h="276979">
                <a:tc>
                  <a:txBody>
                    <a:bodyPr/>
                    <a:lstStyle/>
                    <a:p>
                      <a:pPr algn="ctr" fontAlgn="ctr"/>
                      <a:r>
                        <a:rPr lang="uk-UA" sz="600" b="0" i="0" u="none" strike="noStrike">
                          <a:solidFill>
                            <a:srgbClr val="002060"/>
                          </a:solidFill>
                          <a:effectLst/>
                          <a:latin typeface="Ubuntu" panose="020B0504030602030204" pitchFamily="34" charset="0"/>
                        </a:rPr>
                        <a:t>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Далеко від медіани</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2454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15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11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1490495"/>
                  </a:ext>
                </a:extLst>
              </a:tr>
              <a:tr h="141710">
                <a:tc>
                  <a:txBody>
                    <a:bodyPr/>
                    <a:lstStyle/>
                    <a:p>
                      <a:pPr algn="ctr" fontAlgn="ctr"/>
                      <a:r>
                        <a:rPr lang="uk-UA" sz="600" b="0" i="0" u="none" strike="noStrike">
                          <a:solidFill>
                            <a:srgbClr val="002060"/>
                          </a:solidFill>
                          <a:effectLst/>
                          <a:latin typeface="Ubuntu" panose="020B0504030602030204" pitchFamily="34" charset="0"/>
                        </a:rPr>
                        <a:t>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Первинка</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2700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3429928"/>
                  </a:ext>
                </a:extLst>
              </a:tr>
              <a:tr h="276979">
                <a:tc>
                  <a:txBody>
                    <a:bodyPr/>
                    <a:lstStyle/>
                    <a:p>
                      <a:pPr algn="ctr" fontAlgn="ctr"/>
                      <a:r>
                        <a:rPr lang="uk-UA" sz="600" b="0" i="0" u="none" strike="noStrike">
                          <a:solidFill>
                            <a:srgbClr val="002060"/>
                          </a:solidFill>
                          <a:effectLst/>
                          <a:latin typeface="Ubuntu" panose="020B0504030602030204" pitchFamily="34" charset="0"/>
                        </a:rPr>
                        <a:t>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Далеко від медіани</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3142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60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1968167"/>
                  </a:ext>
                </a:extLst>
              </a:tr>
              <a:tr h="141710">
                <a:tc>
                  <a:txBody>
                    <a:bodyPr/>
                    <a:lstStyle/>
                    <a:p>
                      <a:pPr algn="ctr" fontAlgn="ctr"/>
                      <a:r>
                        <a:rPr lang="uk-UA" sz="600" b="0" i="0" u="none" strike="noStrike">
                          <a:solidFill>
                            <a:srgbClr val="002060"/>
                          </a:solidFill>
                          <a:effectLst/>
                          <a:latin typeface="Ubuntu" panose="020B0504030602030204" pitchFamily="34" charset="0"/>
                        </a:rPr>
                        <a:t>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Первинка</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3151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7998334"/>
                  </a:ext>
                </a:extLst>
              </a:tr>
              <a:tr h="141710">
                <a:tc>
                  <a:txBody>
                    <a:bodyPr/>
                    <a:lstStyle/>
                    <a:p>
                      <a:pPr algn="ctr" fontAlgn="ctr"/>
                      <a:r>
                        <a:rPr lang="uk-UA" sz="600" b="0" i="0" u="none" strike="noStrike">
                          <a:solidFill>
                            <a:srgbClr val="002060"/>
                          </a:solidFill>
                          <a:effectLst/>
                          <a:latin typeface="Ubuntu" panose="020B0504030602030204" pitchFamily="34" charset="0"/>
                        </a:rPr>
                        <a:t>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Дубль</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3235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681604"/>
                  </a:ext>
                </a:extLst>
              </a:tr>
              <a:tr h="257655">
                <a:tc>
                  <a:txBody>
                    <a:bodyPr/>
                    <a:lstStyle/>
                    <a:p>
                      <a:pPr algn="ctr" fontAlgn="ctr"/>
                      <a:r>
                        <a:rPr lang="uk-UA" sz="600" b="0" i="0" u="none" strike="noStrike">
                          <a:solidFill>
                            <a:srgbClr val="002060"/>
                          </a:solidFill>
                          <a:effectLst/>
                          <a:latin typeface="Ubuntu" panose="020B0504030602030204" pitchFamily="34" charset="0"/>
                        </a:rPr>
                        <a:t>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Далеко від медіани</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3283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3413144"/>
                  </a:ext>
                </a:extLst>
              </a:tr>
              <a:tr h="141710">
                <a:tc>
                  <a:txBody>
                    <a:bodyPr/>
                    <a:lstStyle/>
                    <a:p>
                      <a:pPr algn="ctr" fontAlgn="ctr"/>
                      <a:r>
                        <a:rPr lang="uk-UA" sz="600" b="0" i="0" u="none" strike="noStrike">
                          <a:solidFill>
                            <a:srgbClr val="002060"/>
                          </a:solidFill>
                          <a:effectLst/>
                          <a:latin typeface="Ubuntu" panose="020B0504030602030204" pitchFamily="34" charset="0"/>
                        </a:rPr>
                        <a:t>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Немає фото</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3340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6664313"/>
                  </a:ext>
                </a:extLst>
              </a:tr>
              <a:tr h="141710">
                <a:tc>
                  <a:txBody>
                    <a:bodyPr/>
                    <a:lstStyle/>
                    <a:p>
                      <a:pPr algn="ctr" fontAlgn="ctr"/>
                      <a:r>
                        <a:rPr lang="uk-UA" sz="600" b="0" i="0" u="none" strike="noStrike" dirty="0">
                          <a:solidFill>
                            <a:srgbClr val="002060"/>
                          </a:solidFill>
                          <a:effectLst/>
                          <a:latin typeface="Ubuntu" panose="020B0504030602030204" pitchFamily="34" charset="0"/>
                        </a:rPr>
                        <a:t>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3385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65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15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60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12,86%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2346473"/>
                  </a:ext>
                </a:extLst>
              </a:tr>
              <a:tr h="141710">
                <a:tc>
                  <a:txBody>
                    <a:bodyPr/>
                    <a:lstStyle/>
                    <a:p>
                      <a:pPr algn="ctr" fontAlgn="ctr"/>
                      <a:r>
                        <a:rPr lang="uk-UA" sz="600" b="0" i="0" u="none" strike="noStrike">
                          <a:solidFill>
                            <a:srgbClr val="002060"/>
                          </a:solidFill>
                          <a:effectLst/>
                          <a:latin typeface="Ubuntu" panose="020B0504030602030204" pitchFamily="34" charset="0"/>
                        </a:rPr>
                        <a:t>10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3455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42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11,06%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1573870"/>
                  </a:ext>
                </a:extLst>
              </a:tr>
              <a:tr h="141710">
                <a:tc>
                  <a:txBody>
                    <a:bodyPr/>
                    <a:lstStyle/>
                    <a:p>
                      <a:pPr algn="ctr" fontAlgn="ctr"/>
                      <a:r>
                        <a:rPr lang="uk-UA" sz="600" b="0" i="0" u="none" strike="noStrike">
                          <a:solidFill>
                            <a:srgbClr val="002060"/>
                          </a:solidFill>
                          <a:effectLst/>
                          <a:latin typeface="Ubuntu" panose="020B0504030602030204" pitchFamily="34" charset="0"/>
                        </a:rPr>
                        <a:t>11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3545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8,72%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9014631"/>
                  </a:ext>
                </a:extLst>
              </a:tr>
              <a:tr h="141710">
                <a:tc>
                  <a:txBody>
                    <a:bodyPr/>
                    <a:lstStyle/>
                    <a:p>
                      <a:pPr algn="ctr" fontAlgn="ctr"/>
                      <a:r>
                        <a:rPr lang="uk-UA" sz="600" b="0" i="0" u="none" strike="noStrike">
                          <a:solidFill>
                            <a:srgbClr val="002060"/>
                          </a:solidFill>
                          <a:effectLst/>
                          <a:latin typeface="Ubuntu" panose="020B0504030602030204" pitchFamily="34" charset="0"/>
                        </a:rPr>
                        <a:t>12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Дубль</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3548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3961785"/>
                  </a:ext>
                </a:extLst>
              </a:tr>
              <a:tr h="141710">
                <a:tc>
                  <a:txBody>
                    <a:bodyPr/>
                    <a:lstStyle/>
                    <a:p>
                      <a:pPr algn="ctr" fontAlgn="ctr"/>
                      <a:r>
                        <a:rPr lang="uk-UA" sz="600" b="0" i="0" u="none" strike="noStrike">
                          <a:solidFill>
                            <a:srgbClr val="002060"/>
                          </a:solidFill>
                          <a:effectLst/>
                          <a:latin typeface="Ubuntu" panose="020B0504030602030204" pitchFamily="34" charset="0"/>
                        </a:rPr>
                        <a:t>13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3627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6,61%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7713985"/>
                  </a:ext>
                </a:extLst>
              </a:tr>
              <a:tr h="141710">
                <a:tc>
                  <a:txBody>
                    <a:bodyPr/>
                    <a:lstStyle/>
                    <a:p>
                      <a:pPr algn="ctr" fontAlgn="ctr"/>
                      <a:r>
                        <a:rPr lang="uk-UA" sz="600" b="0" i="0" u="none" strike="noStrike">
                          <a:solidFill>
                            <a:srgbClr val="002060"/>
                          </a:solidFill>
                          <a:effectLst/>
                          <a:latin typeface="Ubuntu" panose="020B0504030602030204" pitchFamily="34" charset="0"/>
                        </a:rPr>
                        <a:t>14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3629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6,57%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0704637"/>
                  </a:ext>
                </a:extLst>
              </a:tr>
              <a:tr h="141710">
                <a:tc>
                  <a:txBody>
                    <a:bodyPr/>
                    <a:lstStyle/>
                    <a:p>
                      <a:pPr algn="ctr" fontAlgn="ctr"/>
                      <a:r>
                        <a:rPr lang="uk-UA" sz="600" b="0" i="0" u="none" strike="noStrike">
                          <a:solidFill>
                            <a:srgbClr val="002060"/>
                          </a:solidFill>
                          <a:effectLst/>
                          <a:latin typeface="Ubuntu" panose="020B0504030602030204" pitchFamily="34" charset="0"/>
                        </a:rPr>
                        <a:t>15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3871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0,34%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8211420"/>
                  </a:ext>
                </a:extLst>
              </a:tr>
              <a:tr h="141710">
                <a:tc>
                  <a:txBody>
                    <a:bodyPr/>
                    <a:lstStyle/>
                    <a:p>
                      <a:pPr algn="ctr" fontAlgn="ctr"/>
                      <a:r>
                        <a:rPr lang="uk-UA" sz="600" b="0" i="0" u="none" strike="noStrike">
                          <a:solidFill>
                            <a:srgbClr val="002060"/>
                          </a:solidFill>
                          <a:effectLst/>
                          <a:latin typeface="Ubuntu" panose="020B0504030602030204" pitchFamily="34" charset="0"/>
                        </a:rPr>
                        <a:t>16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3884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0,00%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34164147"/>
                  </a:ext>
                </a:extLst>
              </a:tr>
              <a:tr h="141710">
                <a:tc>
                  <a:txBody>
                    <a:bodyPr/>
                    <a:lstStyle/>
                    <a:p>
                      <a:pPr algn="ctr" fontAlgn="ctr"/>
                      <a:r>
                        <a:rPr lang="uk-UA" sz="600" b="0" i="0" u="none" strike="noStrike">
                          <a:solidFill>
                            <a:srgbClr val="002060"/>
                          </a:solidFill>
                          <a:effectLst/>
                          <a:latin typeface="Ubuntu" panose="020B0504030602030204" pitchFamily="34" charset="0"/>
                        </a:rPr>
                        <a:t>17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3897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0,33%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4604991"/>
                  </a:ext>
                </a:extLst>
              </a:tr>
              <a:tr h="141710">
                <a:tc>
                  <a:txBody>
                    <a:bodyPr/>
                    <a:lstStyle/>
                    <a:p>
                      <a:pPr algn="ctr" fontAlgn="ctr"/>
                      <a:r>
                        <a:rPr lang="uk-UA" sz="600" b="0" i="0" u="none" strike="noStrike">
                          <a:solidFill>
                            <a:srgbClr val="002060"/>
                          </a:solidFill>
                          <a:effectLst/>
                          <a:latin typeface="Ubuntu" panose="020B0504030602030204" pitchFamily="34" charset="0"/>
                        </a:rPr>
                        <a:t>18</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3929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40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1,15%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671433"/>
                  </a:ext>
                </a:extLst>
              </a:tr>
              <a:tr h="141710">
                <a:tc>
                  <a:txBody>
                    <a:bodyPr/>
                    <a:lstStyle/>
                    <a:p>
                      <a:pPr algn="ctr" fontAlgn="ctr"/>
                      <a:r>
                        <a:rPr lang="uk-UA" sz="600" b="0" i="0" u="none" strike="noStrike">
                          <a:solidFill>
                            <a:srgbClr val="002060"/>
                          </a:solidFill>
                          <a:effectLst/>
                          <a:latin typeface="Ubuntu" panose="020B0504030602030204" pitchFamily="34" charset="0"/>
                        </a:rPr>
                        <a:t>19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4000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2,99%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8738491"/>
                  </a:ext>
                </a:extLst>
              </a:tr>
              <a:tr h="141710">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4143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6,66%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46749522"/>
                  </a:ext>
                </a:extLst>
              </a:tr>
              <a:tr h="141710">
                <a:tc>
                  <a:txBody>
                    <a:bodyPr/>
                    <a:lstStyle/>
                    <a:p>
                      <a:pPr algn="ctr" fontAlgn="ctr"/>
                      <a:r>
                        <a:rPr lang="uk-UA" sz="600" b="0" i="0" u="none" strike="noStrike">
                          <a:solidFill>
                            <a:srgbClr val="002060"/>
                          </a:solidFill>
                          <a:effectLst/>
                          <a:latin typeface="Ubuntu" panose="020B0504030602030204" pitchFamily="34" charset="0"/>
                        </a:rPr>
                        <a:t>21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4200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19</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8,13%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8282971"/>
                  </a:ext>
                </a:extLst>
              </a:tr>
              <a:tr h="141710">
                <a:tc>
                  <a:txBody>
                    <a:bodyPr/>
                    <a:lstStyle/>
                    <a:p>
                      <a:pPr algn="ctr" fontAlgn="ctr"/>
                      <a:r>
                        <a:rPr lang="uk-UA" sz="600" b="0" i="0" u="none" strike="noStrike">
                          <a:solidFill>
                            <a:srgbClr val="002060"/>
                          </a:solidFill>
                          <a:effectLst/>
                          <a:latin typeface="Ubuntu" panose="020B0504030602030204" pitchFamily="34" charset="0"/>
                        </a:rPr>
                        <a:t>22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4231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57</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8,93%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76243494"/>
                  </a:ext>
                </a:extLst>
              </a:tr>
              <a:tr h="302745">
                <a:tc>
                  <a:txBody>
                    <a:bodyPr/>
                    <a:lstStyle/>
                    <a:p>
                      <a:pPr algn="ctr" fontAlgn="ctr"/>
                      <a:r>
                        <a:rPr lang="uk-UA" sz="600" b="0" i="0" u="none" strike="noStrike">
                          <a:solidFill>
                            <a:srgbClr val="002060"/>
                          </a:solidFill>
                          <a:effectLst/>
                          <a:latin typeface="Ubuntu" panose="020B0504030602030204" pitchFamily="34" charset="0"/>
                        </a:rPr>
                        <a:t>23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Далеко від медіани</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4352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12</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0572340"/>
                  </a:ext>
                </a:extLst>
              </a:tr>
              <a:tr h="302745">
                <a:tc>
                  <a:txBody>
                    <a:bodyPr/>
                    <a:lstStyle/>
                    <a:p>
                      <a:pPr algn="ctr" fontAlgn="ctr"/>
                      <a:r>
                        <a:rPr lang="uk-UA" sz="600" b="0" i="0" u="none" strike="noStrike">
                          <a:solidFill>
                            <a:srgbClr val="002060"/>
                          </a:solidFill>
                          <a:effectLst/>
                          <a:latin typeface="Ubuntu" panose="020B0504030602030204" pitchFamily="34" charset="0"/>
                        </a:rPr>
                        <a:t>24</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Далеко від медіани</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4416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5335590"/>
                  </a:ext>
                </a:extLst>
              </a:tr>
              <a:tr h="141710">
                <a:tc gridSpan="2">
                  <a:txBody>
                    <a:bodyPr/>
                    <a:lstStyle/>
                    <a:p>
                      <a:pPr algn="ctr" fontAlgn="ctr"/>
                      <a:r>
                        <a:rPr lang="uk-UA" sz="600" b="1" i="0" u="none" strike="noStrike">
                          <a:solidFill>
                            <a:srgbClr val="002060"/>
                          </a:solidFill>
                          <a:effectLst/>
                          <a:latin typeface="Ubuntu" panose="020B0504030602030204" pitchFamily="34" charset="0"/>
                        </a:rPr>
                        <a:t>Всього</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a:txBody>
                    <a:bodyPr/>
                    <a:lstStyle/>
                    <a:p>
                      <a:pPr algn="ctr" fontAlgn="ctr"/>
                      <a:r>
                        <a:rPr lang="uk-UA" sz="600" b="1" i="0" u="none" strike="noStrike">
                          <a:solidFill>
                            <a:srgbClr val="002060"/>
                          </a:solidFill>
                          <a:effectLst/>
                          <a:latin typeface="Ubuntu" panose="020B0504030602030204" pitchFamily="34" charset="0"/>
                        </a:rPr>
                        <a:t>11</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13</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uk-UA" sz="600" b="1" i="0" u="none" strike="noStrike">
                          <a:solidFill>
                            <a:srgbClr val="002060"/>
                          </a:solidFill>
                          <a:effectLst/>
                          <a:latin typeface="Ubuntu" panose="020B0504030602030204" pitchFamily="34" charset="0"/>
                        </a:rPr>
                        <a:t> </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2">
                  <a:txBody>
                    <a:bodyPr/>
                    <a:lstStyle/>
                    <a:p>
                      <a:pPr algn="ctr" fontAlgn="ctr"/>
                      <a:r>
                        <a:rPr lang="uk-UA" sz="600" b="1" i="0" u="none" strike="noStrike">
                          <a:solidFill>
                            <a:srgbClr val="002060"/>
                          </a:solidFill>
                          <a:effectLst/>
                          <a:latin typeface="Ubuntu" panose="020B0504030602030204" pitchFamily="34" charset="0"/>
                        </a:rPr>
                        <a:t>Медіанна ціна</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a:txBody>
                    <a:bodyPr/>
                    <a:lstStyle/>
                    <a:p>
                      <a:pPr algn="ctr" fontAlgn="ctr"/>
                      <a:r>
                        <a:rPr lang="uk-UA" sz="600" b="1" i="0" u="none" strike="noStrike" dirty="0">
                          <a:solidFill>
                            <a:srgbClr val="002060"/>
                          </a:solidFill>
                          <a:effectLst/>
                          <a:latin typeface="Ubuntu" panose="020B0504030602030204" pitchFamily="34" charset="0"/>
                        </a:rPr>
                        <a:t>3884,06</a:t>
                      </a:r>
                    </a:p>
                  </a:txBody>
                  <a:tcPr marL="6441" marR="6441" marT="6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2845408"/>
                  </a:ext>
                </a:extLst>
              </a:tr>
            </a:tbl>
          </a:graphicData>
        </a:graphic>
      </p:graphicFrame>
      <p:sp>
        <p:nvSpPr>
          <p:cNvPr id="9" name="Стрелка: вправо 8">
            <a:extLst>
              <a:ext uri="{FF2B5EF4-FFF2-40B4-BE49-F238E27FC236}">
                <a16:creationId xmlns:a16="http://schemas.microsoft.com/office/drawing/2014/main" id="{23264AF4-55C6-4021-B4CC-B770D8D302F5}"/>
              </a:ext>
            </a:extLst>
          </p:cNvPr>
          <p:cNvSpPr/>
          <p:nvPr/>
        </p:nvSpPr>
        <p:spPr>
          <a:xfrm>
            <a:off x="3400511" y="2955227"/>
            <a:ext cx="1122369" cy="73333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10" name="Таблица 9">
            <a:extLst>
              <a:ext uri="{FF2B5EF4-FFF2-40B4-BE49-F238E27FC236}">
                <a16:creationId xmlns:a16="http://schemas.microsoft.com/office/drawing/2014/main" id="{D69A3848-AF45-4B76-BCB0-304415FDB81E}"/>
              </a:ext>
            </a:extLst>
          </p:cNvPr>
          <p:cNvGraphicFramePr>
            <a:graphicFrameLocks noGrp="1"/>
          </p:cNvGraphicFramePr>
          <p:nvPr>
            <p:extLst>
              <p:ext uri="{D42A27DB-BD31-4B8C-83A1-F6EECF244321}">
                <p14:modId xmlns:p14="http://schemas.microsoft.com/office/powerpoint/2010/main" val="2852124321"/>
              </p:ext>
            </p:extLst>
          </p:nvPr>
        </p:nvGraphicFramePr>
        <p:xfrm>
          <a:off x="4680768" y="2342314"/>
          <a:ext cx="2547173" cy="1959156"/>
        </p:xfrm>
        <a:graphic>
          <a:graphicData uri="http://schemas.openxmlformats.org/drawingml/2006/table">
            <a:tbl>
              <a:tblPr/>
              <a:tblGrid>
                <a:gridCol w="277126">
                  <a:extLst>
                    <a:ext uri="{9D8B030D-6E8A-4147-A177-3AD203B41FA5}">
                      <a16:colId xmlns:a16="http://schemas.microsoft.com/office/drawing/2014/main" val="1955316436"/>
                    </a:ext>
                  </a:extLst>
                </a:gridCol>
                <a:gridCol w="324756">
                  <a:extLst>
                    <a:ext uri="{9D8B030D-6E8A-4147-A177-3AD203B41FA5}">
                      <a16:colId xmlns:a16="http://schemas.microsoft.com/office/drawing/2014/main" val="99574530"/>
                    </a:ext>
                  </a:extLst>
                </a:gridCol>
                <a:gridCol w="376717">
                  <a:extLst>
                    <a:ext uri="{9D8B030D-6E8A-4147-A177-3AD203B41FA5}">
                      <a16:colId xmlns:a16="http://schemas.microsoft.com/office/drawing/2014/main" val="444158289"/>
                    </a:ext>
                  </a:extLst>
                </a:gridCol>
                <a:gridCol w="324756">
                  <a:extLst>
                    <a:ext uri="{9D8B030D-6E8A-4147-A177-3AD203B41FA5}">
                      <a16:colId xmlns:a16="http://schemas.microsoft.com/office/drawing/2014/main" val="3924986678"/>
                    </a:ext>
                  </a:extLst>
                </a:gridCol>
                <a:gridCol w="515280">
                  <a:extLst>
                    <a:ext uri="{9D8B030D-6E8A-4147-A177-3AD203B41FA5}">
                      <a16:colId xmlns:a16="http://schemas.microsoft.com/office/drawing/2014/main" val="1044686087"/>
                    </a:ext>
                  </a:extLst>
                </a:gridCol>
                <a:gridCol w="412441">
                  <a:extLst>
                    <a:ext uri="{9D8B030D-6E8A-4147-A177-3AD203B41FA5}">
                      <a16:colId xmlns:a16="http://schemas.microsoft.com/office/drawing/2014/main" val="1821455721"/>
                    </a:ext>
                  </a:extLst>
                </a:gridCol>
                <a:gridCol w="316097">
                  <a:extLst>
                    <a:ext uri="{9D8B030D-6E8A-4147-A177-3AD203B41FA5}">
                      <a16:colId xmlns:a16="http://schemas.microsoft.com/office/drawing/2014/main" val="295391780"/>
                    </a:ext>
                  </a:extLst>
                </a:gridCol>
              </a:tblGrid>
              <a:tr h="199026">
                <a:tc>
                  <a:txBody>
                    <a:bodyPr/>
                    <a:lstStyle/>
                    <a:p>
                      <a:pPr algn="ctr" fontAlgn="ctr"/>
                      <a:r>
                        <a:rPr lang="uk-UA" sz="600" b="0" i="0" u="none" strike="noStrike" dirty="0">
                          <a:solidFill>
                            <a:srgbClr val="002060"/>
                          </a:solidFill>
                          <a:effectLst/>
                          <a:latin typeface="Ubuntu" panose="020B050403060203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Ціна, $/</a:t>
                      </a:r>
                      <a:r>
                        <a:rPr lang="uk-UA" sz="600" b="0" i="0" u="none" strike="noStrike" dirty="0" err="1">
                          <a:solidFill>
                            <a:srgbClr val="002060"/>
                          </a:solidFill>
                          <a:effectLst/>
                          <a:latin typeface="Ubuntu" panose="020B0504030602030204" pitchFamily="34" charset="0"/>
                        </a:rPr>
                        <a:t>кв.м</a:t>
                      </a:r>
                      <a:r>
                        <a:rPr lang="uk-UA" sz="600" b="0" i="0" u="none" strike="noStrike" dirty="0">
                          <a:solidFill>
                            <a:srgbClr val="002060"/>
                          </a:solidFill>
                          <a:effectLst/>
                          <a:latin typeface="Ubuntu" panose="020B050403060203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Загальна площа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Площа кухні</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Жила площа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Поверх</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Поверховість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0656877"/>
                  </a:ext>
                </a:extLst>
              </a:tr>
              <a:tr h="161709">
                <a:tc>
                  <a:txBody>
                    <a:bodyPr/>
                    <a:lstStyle/>
                    <a:p>
                      <a:pPr algn="ctr" fontAlgn="ctr"/>
                      <a:r>
                        <a:rPr lang="uk-UA" sz="600" b="0" i="0" u="none" strike="noStrike">
                          <a:solidFill>
                            <a:srgbClr val="002060"/>
                          </a:solidFill>
                          <a:effectLst/>
                          <a:latin typeface="Ubuntu" panose="020B05040306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3385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9144773"/>
                  </a:ext>
                </a:extLst>
              </a:tr>
              <a:tr h="155489">
                <a:tc>
                  <a:txBody>
                    <a:bodyPr/>
                    <a:lstStyle/>
                    <a:p>
                      <a:pPr algn="ctr" fontAlgn="ctr"/>
                      <a:r>
                        <a:rPr lang="uk-UA" sz="600" b="0" i="0" u="none" strike="noStrike">
                          <a:solidFill>
                            <a:srgbClr val="002060"/>
                          </a:solidFill>
                          <a:effectLst/>
                          <a:latin typeface="Ubuntu" panose="020B05040306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3455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8635538"/>
                  </a:ext>
                </a:extLst>
              </a:tr>
              <a:tr h="155489">
                <a:tc>
                  <a:txBody>
                    <a:bodyPr/>
                    <a:lstStyle/>
                    <a:p>
                      <a:pPr algn="ctr" fontAlgn="ctr"/>
                      <a:r>
                        <a:rPr lang="uk-UA" sz="600" b="0" i="0" u="none" strike="noStrike">
                          <a:solidFill>
                            <a:srgbClr val="002060"/>
                          </a:solidFill>
                          <a:effectLst/>
                          <a:latin typeface="Ubuntu" panose="020B050403060203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3545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7750380"/>
                  </a:ext>
                </a:extLst>
              </a:tr>
              <a:tr h="118171">
                <a:tc>
                  <a:txBody>
                    <a:bodyPr/>
                    <a:lstStyle/>
                    <a:p>
                      <a:pPr algn="ctr" fontAlgn="ctr"/>
                      <a:r>
                        <a:rPr lang="uk-UA" sz="600" b="0" i="0" u="none" strike="noStrike">
                          <a:solidFill>
                            <a:srgbClr val="002060"/>
                          </a:solidFill>
                          <a:effectLst/>
                          <a:latin typeface="Ubuntu" panose="020B050403060203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3627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7743134"/>
                  </a:ext>
                </a:extLst>
              </a:tr>
              <a:tr h="130610">
                <a:tc>
                  <a:txBody>
                    <a:bodyPr/>
                    <a:lstStyle/>
                    <a:p>
                      <a:pPr algn="ctr" fontAlgn="ctr"/>
                      <a:r>
                        <a:rPr lang="uk-UA" sz="600" b="0" i="0" u="none" strike="noStrike">
                          <a:solidFill>
                            <a:srgbClr val="002060"/>
                          </a:solidFill>
                          <a:effectLst/>
                          <a:latin typeface="Ubuntu" panose="020B0504030602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3629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2759809"/>
                  </a:ext>
                </a:extLst>
              </a:tr>
              <a:tr h="130610">
                <a:tc>
                  <a:txBody>
                    <a:bodyPr/>
                    <a:lstStyle/>
                    <a:p>
                      <a:pPr algn="ctr" fontAlgn="ctr"/>
                      <a:r>
                        <a:rPr lang="uk-UA" sz="600" b="0" i="0" u="none" strike="noStrike">
                          <a:solidFill>
                            <a:srgbClr val="002060"/>
                          </a:solidFill>
                          <a:effectLst/>
                          <a:latin typeface="Ubuntu" panose="020B0504030602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3871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94987204"/>
                  </a:ext>
                </a:extLst>
              </a:tr>
              <a:tr h="130610">
                <a:tc>
                  <a:txBody>
                    <a:bodyPr/>
                    <a:lstStyle/>
                    <a:p>
                      <a:pPr algn="ctr" fontAlgn="ctr"/>
                      <a:r>
                        <a:rPr lang="uk-UA" sz="600" b="0" i="0" u="none" strike="noStrike">
                          <a:solidFill>
                            <a:srgbClr val="002060"/>
                          </a:solidFill>
                          <a:effectLst/>
                          <a:latin typeface="Ubuntu" panose="020B050403060203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3884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8127259"/>
                  </a:ext>
                </a:extLst>
              </a:tr>
              <a:tr h="130610">
                <a:tc>
                  <a:txBody>
                    <a:bodyPr/>
                    <a:lstStyle/>
                    <a:p>
                      <a:pPr algn="ctr" fontAlgn="ctr"/>
                      <a:r>
                        <a:rPr lang="uk-UA" sz="600" b="0" i="0" u="none" strike="noStrike">
                          <a:solidFill>
                            <a:srgbClr val="002060"/>
                          </a:solidFill>
                          <a:effectLst/>
                          <a:latin typeface="Ubuntu" panose="020B0504030602030204" pitchFamily="34"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3897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1961229"/>
                  </a:ext>
                </a:extLst>
              </a:tr>
              <a:tr h="130610">
                <a:tc>
                  <a:txBody>
                    <a:bodyPr/>
                    <a:lstStyle/>
                    <a:p>
                      <a:pPr algn="ctr" fontAlgn="ctr"/>
                      <a:r>
                        <a:rPr lang="uk-UA" sz="600" b="0" i="0" u="none" strike="noStrike">
                          <a:solidFill>
                            <a:srgbClr val="002060"/>
                          </a:solidFill>
                          <a:effectLst/>
                          <a:latin typeface="Ubuntu" panose="020B050403060203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3929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6709537"/>
                  </a:ext>
                </a:extLst>
              </a:tr>
              <a:tr h="124391">
                <a:tc>
                  <a:txBody>
                    <a:bodyPr/>
                    <a:lstStyle/>
                    <a:p>
                      <a:pPr algn="ctr" fontAlgn="ctr"/>
                      <a:r>
                        <a:rPr lang="uk-UA" sz="600" b="0" i="0" u="none" strike="noStrike">
                          <a:solidFill>
                            <a:srgbClr val="002060"/>
                          </a:solidFill>
                          <a:effectLst/>
                          <a:latin typeface="Ubuntu" panose="020B050403060203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4499425"/>
                  </a:ext>
                </a:extLst>
              </a:tr>
              <a:tr h="130610">
                <a:tc>
                  <a:txBody>
                    <a:bodyPr/>
                    <a:lstStyle/>
                    <a:p>
                      <a:pPr algn="ctr" fontAlgn="ctr"/>
                      <a:r>
                        <a:rPr lang="uk-UA" sz="600" b="0" i="0" u="none" strike="noStrike">
                          <a:solidFill>
                            <a:srgbClr val="002060"/>
                          </a:solidFill>
                          <a:effectLst/>
                          <a:latin typeface="Ubuntu" panose="020B0504030602030204" pitchFamily="34"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837590"/>
                  </a:ext>
                </a:extLst>
              </a:tr>
              <a:tr h="124391">
                <a:tc>
                  <a:txBody>
                    <a:bodyPr/>
                    <a:lstStyle/>
                    <a:p>
                      <a:pPr algn="ctr" fontAlgn="ctr"/>
                      <a:r>
                        <a:rPr lang="uk-UA" sz="600" b="0" i="0" u="none" strike="noStrike">
                          <a:solidFill>
                            <a:srgbClr val="002060"/>
                          </a:solidFill>
                          <a:effectLst/>
                          <a:latin typeface="Ubuntu" panose="020B0504030602030204"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8606150"/>
                  </a:ext>
                </a:extLst>
              </a:tr>
              <a:tr h="136830">
                <a:tc>
                  <a:txBody>
                    <a:bodyPr/>
                    <a:lstStyle/>
                    <a:p>
                      <a:pPr algn="ctr" fontAlgn="ctr"/>
                      <a:r>
                        <a:rPr lang="uk-UA" sz="600" b="0" i="0" u="none" strike="noStrike">
                          <a:solidFill>
                            <a:srgbClr val="002060"/>
                          </a:solidFill>
                          <a:effectLst/>
                          <a:latin typeface="Ubuntu" panose="020B0504030602030204" pitchFamily="34" charset="0"/>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4231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0916586"/>
                  </a:ext>
                </a:extLst>
              </a:tr>
            </a:tbl>
          </a:graphicData>
        </a:graphic>
      </p:graphicFrame>
      <p:sp>
        <p:nvSpPr>
          <p:cNvPr id="11" name="TextBox 10">
            <a:extLst>
              <a:ext uri="{FF2B5EF4-FFF2-40B4-BE49-F238E27FC236}">
                <a16:creationId xmlns:a16="http://schemas.microsoft.com/office/drawing/2014/main" id="{CCA55492-7298-43B9-AA33-26211D2CE29D}"/>
              </a:ext>
            </a:extLst>
          </p:cNvPr>
          <p:cNvSpPr txBox="1"/>
          <p:nvPr/>
        </p:nvSpPr>
        <p:spPr>
          <a:xfrm>
            <a:off x="273090" y="505072"/>
            <a:ext cx="2969534" cy="230832"/>
          </a:xfrm>
          <a:prstGeom prst="rect">
            <a:avLst/>
          </a:prstGeom>
          <a:noFill/>
        </p:spPr>
        <p:txBody>
          <a:bodyPr wrap="square" rtlCol="0">
            <a:spAutoFit/>
          </a:bodyPr>
          <a:lstStyle/>
          <a:p>
            <a:pPr algn="r"/>
            <a:r>
              <a:rPr lang="uk-UA" sz="900" dirty="0">
                <a:solidFill>
                  <a:srgbClr val="002060"/>
                </a:solidFill>
                <a:latin typeface="Ubuntu" panose="020B0504030602030204" pitchFamily="34" charset="0"/>
              </a:rPr>
              <a:t>Таблиця 2.1 – Вибірка ринкових пропозицій із бази</a:t>
            </a:r>
          </a:p>
        </p:txBody>
      </p:sp>
      <p:sp>
        <p:nvSpPr>
          <p:cNvPr id="16" name="TextBox 15">
            <a:extLst>
              <a:ext uri="{FF2B5EF4-FFF2-40B4-BE49-F238E27FC236}">
                <a16:creationId xmlns:a16="http://schemas.microsoft.com/office/drawing/2014/main" id="{E090CF05-0D29-4BC3-9849-67446DA2B625}"/>
              </a:ext>
            </a:extLst>
          </p:cNvPr>
          <p:cNvSpPr txBox="1"/>
          <p:nvPr/>
        </p:nvSpPr>
        <p:spPr>
          <a:xfrm>
            <a:off x="4617267" y="2111482"/>
            <a:ext cx="2610675" cy="230832"/>
          </a:xfrm>
          <a:prstGeom prst="rect">
            <a:avLst/>
          </a:prstGeom>
          <a:noFill/>
        </p:spPr>
        <p:txBody>
          <a:bodyPr wrap="square" rtlCol="0">
            <a:spAutoFit/>
          </a:bodyPr>
          <a:lstStyle/>
          <a:p>
            <a:pPr algn="r"/>
            <a:r>
              <a:rPr lang="uk-UA" sz="900" dirty="0">
                <a:solidFill>
                  <a:srgbClr val="002060"/>
                </a:solidFill>
                <a:latin typeface="Ubuntu" panose="020B0504030602030204" pitchFamily="34" charset="0"/>
              </a:rPr>
              <a:t>Таблиця 2.2 – Фільтрована вибірка аналогів</a:t>
            </a:r>
          </a:p>
        </p:txBody>
      </p:sp>
      <p:sp>
        <p:nvSpPr>
          <p:cNvPr id="14" name="Номер слайда 70">
            <a:extLst>
              <a:ext uri="{FF2B5EF4-FFF2-40B4-BE49-F238E27FC236}">
                <a16:creationId xmlns:a16="http://schemas.microsoft.com/office/drawing/2014/main" id="{B5421221-FACE-4E09-A6F4-C03CC409A5E4}"/>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19</a:t>
            </a:fld>
            <a:endParaRPr lang="ru-RU"/>
          </a:p>
        </p:txBody>
      </p:sp>
      <p:pic>
        <p:nvPicPr>
          <p:cNvPr id="13"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413369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334" r="20334"/>
          <a:stretch>
            <a:fillRect/>
          </a:stretch>
        </p:blipFill>
        <p:spPr>
          <a:xfrm>
            <a:off x="0" y="0"/>
            <a:ext cx="5416550" cy="6858000"/>
          </a:xfrm>
        </p:spPr>
      </p:pic>
      <p:sp>
        <p:nvSpPr>
          <p:cNvPr id="11" name="Прямоугольник 13">
            <a:extLst>
              <a:ext uri="{FF2B5EF4-FFF2-40B4-BE49-F238E27FC236}">
                <a16:creationId xmlns:a16="http://schemas.microsoft.com/office/drawing/2014/main" id="{D59D4F5E-0D68-46FB-B499-329ED58DA289}"/>
              </a:ext>
              <a:ext uri="{C183D7F6-B498-43B3-948B-1728B52AA6E4}">
                <adec:decorative xmlns:adec="http://schemas.microsoft.com/office/drawing/2017/decorative" val="1"/>
              </a:ext>
            </a:extLst>
          </p:cNvPr>
          <p:cNvSpPr/>
          <p:nvPr/>
        </p:nvSpPr>
        <p:spPr>
          <a:xfrm>
            <a:off x="0" y="-4182"/>
            <a:ext cx="5416550" cy="6862182"/>
          </a:xfrm>
          <a:prstGeom prst="rect">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sp>
        <p:nvSpPr>
          <p:cNvPr id="8" name="Заголовок 7">
            <a:extLst>
              <a:ext uri="{FF2B5EF4-FFF2-40B4-BE49-F238E27FC236}">
                <a16:creationId xmlns:a16="http://schemas.microsoft.com/office/drawing/2014/main" id="{A3F530F9-BDB1-49E4-9EFF-B9535CF653A7}"/>
              </a:ext>
            </a:extLst>
          </p:cNvPr>
          <p:cNvSpPr>
            <a:spLocks noGrp="1"/>
          </p:cNvSpPr>
          <p:nvPr>
            <p:ph type="title"/>
          </p:nvPr>
        </p:nvSpPr>
        <p:spPr/>
        <p:txBody>
          <a:bodyPr rtlCol="0">
            <a:normAutofit fontScale="90000"/>
          </a:bodyPr>
          <a:lstStyle/>
          <a:p>
            <a:pPr algn="ctr"/>
            <a:r>
              <a:rPr lang="uk-UA" dirty="0">
                <a:solidFill>
                  <a:srgbClr val="C00000"/>
                </a:solidFill>
                <a:latin typeface="Ubuntu" panose="020B0504030602030204" pitchFamily="34" charset="0"/>
              </a:rPr>
              <a:t>ВСТУП</a:t>
            </a:r>
          </a:p>
        </p:txBody>
      </p:sp>
      <p:sp>
        <p:nvSpPr>
          <p:cNvPr id="9" name="Объект 8">
            <a:extLst>
              <a:ext uri="{FF2B5EF4-FFF2-40B4-BE49-F238E27FC236}">
                <a16:creationId xmlns:a16="http://schemas.microsoft.com/office/drawing/2014/main" id="{256319DF-036A-473B-95D3-C5F6FF849FD4}"/>
              </a:ext>
            </a:extLst>
          </p:cNvPr>
          <p:cNvSpPr>
            <a:spLocks noGrp="1"/>
          </p:cNvSpPr>
          <p:nvPr>
            <p:ph idx="1"/>
          </p:nvPr>
        </p:nvSpPr>
        <p:spPr/>
        <p:txBody>
          <a:bodyPr rtlCol="0">
            <a:normAutofit/>
          </a:bodyPr>
          <a:lstStyle/>
          <a:p>
            <a:pPr marL="0" indent="0">
              <a:buNone/>
            </a:pPr>
            <a:r>
              <a:rPr lang="uk-UA" dirty="0" err="1">
                <a:solidFill>
                  <a:srgbClr val="002060"/>
                </a:solidFill>
                <a:latin typeface="Ubuntu" panose="020B0504030602030204" pitchFamily="34" charset="0"/>
              </a:rPr>
              <a:t>Консалтингово</a:t>
            </a:r>
            <a:r>
              <a:rPr lang="uk-UA" dirty="0">
                <a:solidFill>
                  <a:srgbClr val="002060"/>
                </a:solidFill>
                <a:latin typeface="Ubuntu" panose="020B0504030602030204" pitchFamily="34" charset="0"/>
              </a:rPr>
              <a:t>-інжинірингова Група компаній «ВЕРІТЕКС» здійснює постійний моніторинг ринку нерухомого майна в Україні, в том числі житлової нерухомості та земельних ділянок різного призначення з формуванням  вихідної бази даних та її наступною обробкою. Отримана з цієї бази даних інформація дозволяє проаналізувати існуюче положення на ринку відповідних видів нерухомого майна та застосувати при виконанні автоматизованої оцінки.</a:t>
            </a:r>
          </a:p>
        </p:txBody>
      </p:sp>
      <p:sp>
        <p:nvSpPr>
          <p:cNvPr id="71" name="Номер слайда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rtlCol="0"/>
          <a:lstStyle/>
          <a:p>
            <a:pPr rtl="0"/>
            <a:fld id="{8C2E478F-E849-4A8C-AF1F-CBCC78A7CBFA}" type="slidenum">
              <a:rPr lang="ru-RU" smtClean="0"/>
              <a:t>2</a:t>
            </a:fld>
            <a:endParaRPr lang="ru-RU"/>
          </a:p>
        </p:txBody>
      </p:sp>
      <p:pic>
        <p:nvPicPr>
          <p:cNvPr id="12"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132537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ADB54-3897-4872-B9B3-1888BB60FDFF}"/>
              </a:ext>
            </a:extLst>
          </p:cNvPr>
          <p:cNvSpPr>
            <a:spLocks noGrp="1"/>
          </p:cNvSpPr>
          <p:nvPr>
            <p:ph type="title"/>
          </p:nvPr>
        </p:nvSpPr>
        <p:spPr>
          <a:xfrm>
            <a:off x="7792278" y="230042"/>
            <a:ext cx="4292349" cy="573989"/>
          </a:xfrm>
        </p:spPr>
        <p:txBody>
          <a:bodyPr rtlCol="0"/>
          <a:lstStyle/>
          <a:p>
            <a:pPr rtl="0"/>
            <a:r>
              <a:rPr lang="ru-RU" sz="2600" dirty="0">
                <a:latin typeface="Ubuntu" panose="020B0504030602030204" pitchFamily="34" charset="0"/>
              </a:rPr>
              <a:t>КРОК 3</a:t>
            </a:r>
          </a:p>
        </p:txBody>
      </p:sp>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954952"/>
            <a:ext cx="4018722" cy="4636392"/>
          </a:xfrm>
        </p:spPr>
        <p:txBody>
          <a:bodyPr rtlCol="0">
            <a:normAutofit fontScale="92500" lnSpcReduction="10000"/>
          </a:bodyPr>
          <a:lstStyle/>
          <a:p>
            <a:pPr marL="0" indent="0" algn="just">
              <a:buNone/>
            </a:pPr>
            <a:r>
              <a:rPr lang="uk-UA" dirty="0">
                <a:latin typeface="Ubuntu" panose="020B0504030602030204" pitchFamily="34" charset="0"/>
              </a:rPr>
              <a:t>Орієнтуючись на необхідний мінімум кількості аналогів для заданої точності визначення ринкової ціни, Оцінювач використовує для подальших розрахунків відібрані раніше аналоги, або розширює діапазон граничних показників пошуку пропозицій в базі і повертається до другого кроку, якщо кількість адекватних аналогів менше необхідного мінімуму. Мінімально необхідна їх кількість в залежності від заданої точності оцінки, яке базується на теорії малих вибірок, знаходиться за поданим графіком. В нашому випадку, 13 аналогів достатньо для визначення ринкової ціни з точністю 100%.</a:t>
            </a:r>
          </a:p>
          <a:p>
            <a:pPr marL="0" indent="0" algn="just" rtl="0">
              <a:buNone/>
            </a:pPr>
            <a:endParaRPr lang="ru-RU" dirty="0">
              <a:latin typeface="Ubuntu" panose="020B0504030602030204" pitchFamily="34" charset="0"/>
            </a:endParaRPr>
          </a:p>
        </p:txBody>
      </p:sp>
      <p:pic>
        <p:nvPicPr>
          <p:cNvPr id="7" name="Объект 6">
            <a:extLst>
              <a:ext uri="{FF2B5EF4-FFF2-40B4-BE49-F238E27FC236}">
                <a16:creationId xmlns:a16="http://schemas.microsoft.com/office/drawing/2014/main" id="{E58519FF-C6C5-49BA-BA12-5D1A4E5D99A1}"/>
              </a:ext>
            </a:extLst>
          </p:cNvPr>
          <p:cNvPicPr>
            <a:picLocks noGrp="1" noChangeAspect="1"/>
          </p:cNvPicPr>
          <p:nvPr>
            <p:ph sz="quarter" idx="14"/>
          </p:nvPr>
        </p:nvPicPr>
        <p:blipFill>
          <a:blip r:embed="rId3"/>
          <a:stretch>
            <a:fillRect/>
          </a:stretch>
        </p:blipFill>
        <p:spPr>
          <a:xfrm>
            <a:off x="761245" y="954952"/>
            <a:ext cx="5885089" cy="4053189"/>
          </a:xfrm>
        </p:spPr>
      </p:pic>
      <p:sp>
        <p:nvSpPr>
          <p:cNvPr id="8" name="TextBox 7">
            <a:extLst>
              <a:ext uri="{FF2B5EF4-FFF2-40B4-BE49-F238E27FC236}">
                <a16:creationId xmlns:a16="http://schemas.microsoft.com/office/drawing/2014/main" id="{89669AED-6120-4BF7-9583-C871A593709C}"/>
              </a:ext>
            </a:extLst>
          </p:cNvPr>
          <p:cNvSpPr txBox="1"/>
          <p:nvPr/>
        </p:nvSpPr>
        <p:spPr>
          <a:xfrm>
            <a:off x="761245" y="5129679"/>
            <a:ext cx="5622202" cy="923330"/>
          </a:xfrm>
          <a:prstGeom prst="rect">
            <a:avLst/>
          </a:prstGeom>
          <a:noFill/>
        </p:spPr>
        <p:txBody>
          <a:bodyPr wrap="square" rtlCol="0">
            <a:spAutoFit/>
          </a:bodyPr>
          <a:lstStyle/>
          <a:p>
            <a:r>
              <a:rPr lang="ru-RU" dirty="0">
                <a:solidFill>
                  <a:srgbClr val="002060"/>
                </a:solidFill>
                <a:latin typeface="Ubuntu Light" panose="020B0604030602030204" pitchFamily="34" charset="0"/>
                <a:cs typeface="Times New Roman" panose="02020603050405020304" pitchFamily="18" charset="0"/>
              </a:rPr>
              <a:t>Рисунок. </a:t>
            </a:r>
            <a:r>
              <a:rPr lang="uk-UA" dirty="0">
                <a:solidFill>
                  <a:srgbClr val="002060"/>
                </a:solidFill>
                <a:latin typeface="Ubuntu Light" panose="020B0604030602030204" pitchFamily="34" charset="0"/>
                <a:cs typeface="Times New Roman" panose="02020603050405020304" pitchFamily="18" charset="0"/>
              </a:rPr>
              <a:t>Залежність мінімально потрібного розміру вибірки </a:t>
            </a:r>
            <a:r>
              <a:rPr lang="en-US" dirty="0" err="1">
                <a:solidFill>
                  <a:srgbClr val="002060"/>
                </a:solidFill>
                <a:latin typeface="Ubuntu Light" panose="020B0604030602030204" pitchFamily="34" charset="0"/>
                <a:cs typeface="Times New Roman" panose="02020603050405020304" pitchFamily="18" charset="0"/>
              </a:rPr>
              <a:t>n</a:t>
            </a:r>
            <a:r>
              <a:rPr lang="en-US" sz="1200" dirty="0" err="1">
                <a:solidFill>
                  <a:srgbClr val="002060"/>
                </a:solidFill>
                <a:latin typeface="Ubuntu Light" panose="020B0604030602030204" pitchFamily="34" charset="0"/>
                <a:cs typeface="Times New Roman" panose="02020603050405020304" pitchFamily="18" charset="0"/>
              </a:rPr>
              <a:t>min</a:t>
            </a:r>
            <a:r>
              <a:rPr lang="en-US" dirty="0">
                <a:solidFill>
                  <a:srgbClr val="002060"/>
                </a:solidFill>
                <a:latin typeface="Ubuntu Light" panose="020B0604030602030204" pitchFamily="34" charset="0"/>
                <a:cs typeface="Times New Roman" panose="02020603050405020304" pitchFamily="18" charset="0"/>
              </a:rPr>
              <a:t> </a:t>
            </a:r>
            <a:r>
              <a:rPr lang="uk-UA" dirty="0">
                <a:solidFill>
                  <a:srgbClr val="002060"/>
                </a:solidFill>
                <a:latin typeface="Ubuntu Light" panose="020B0604030602030204" pitchFamily="34" charset="0"/>
                <a:cs typeface="Times New Roman" panose="02020603050405020304" pitchFamily="18" charset="0"/>
              </a:rPr>
              <a:t>від рівня значущості </a:t>
            </a:r>
            <a:r>
              <a:rPr lang="el-GR" dirty="0">
                <a:solidFill>
                  <a:srgbClr val="002060"/>
                </a:solidFill>
                <a:latin typeface="Ubuntu Light" panose="020B0604030602030204" pitchFamily="34" charset="0"/>
                <a:cs typeface="Times New Roman" panose="02020603050405020304" pitchFamily="18" charset="0"/>
              </a:rPr>
              <a:t>α </a:t>
            </a:r>
            <a:r>
              <a:rPr lang="ru-RU" dirty="0">
                <a:solidFill>
                  <a:srgbClr val="002060"/>
                </a:solidFill>
                <a:latin typeface="Ubuntu Light" panose="020B0604030602030204" pitchFamily="34" charset="0"/>
                <a:cs typeface="Times New Roman" panose="02020603050405020304" pitchFamily="18" charset="0"/>
              </a:rPr>
              <a:t>для </a:t>
            </a:r>
            <a:r>
              <a:rPr lang="uk-UA" dirty="0">
                <a:solidFill>
                  <a:srgbClr val="002060"/>
                </a:solidFill>
                <a:latin typeface="Ubuntu Light" panose="020B0604030602030204" pitchFamily="34" charset="0"/>
                <a:cs typeface="Times New Roman" panose="02020603050405020304" pitchFamily="18" charset="0"/>
              </a:rPr>
              <a:t>різних ступенів свободи </a:t>
            </a:r>
            <a:r>
              <a:rPr lang="en-US" dirty="0">
                <a:solidFill>
                  <a:srgbClr val="002060"/>
                </a:solidFill>
                <a:latin typeface="Ubuntu Light" panose="020B0604030602030204" pitchFamily="34" charset="0"/>
                <a:cs typeface="Times New Roman" panose="02020603050405020304" pitchFamily="18" charset="0"/>
              </a:rPr>
              <a:t>k.</a:t>
            </a:r>
            <a:endParaRPr lang="ru-RU" dirty="0">
              <a:solidFill>
                <a:srgbClr val="002060"/>
              </a:solidFill>
              <a:latin typeface="Ubuntu Light" panose="020B0604030602030204" pitchFamily="34" charset="0"/>
              <a:cs typeface="Times New Roman" panose="02020603050405020304" pitchFamily="18" charset="0"/>
            </a:endParaRPr>
          </a:p>
        </p:txBody>
      </p:sp>
      <p:sp>
        <p:nvSpPr>
          <p:cNvPr id="9" name="Номер слайда 70">
            <a:extLst>
              <a:ext uri="{FF2B5EF4-FFF2-40B4-BE49-F238E27FC236}">
                <a16:creationId xmlns:a16="http://schemas.microsoft.com/office/drawing/2014/main" id="{DBEA2D51-A760-4612-B82F-08E4274B9A7F}"/>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20</a:t>
            </a:fld>
            <a:endParaRPr lang="ru-RU"/>
          </a:p>
        </p:txBody>
      </p:sp>
      <p:pic>
        <p:nvPicPr>
          <p:cNvPr id="13"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1868893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ADB54-3897-4872-B9B3-1888BB60FDFF}"/>
              </a:ext>
            </a:extLst>
          </p:cNvPr>
          <p:cNvSpPr>
            <a:spLocks noGrp="1"/>
          </p:cNvSpPr>
          <p:nvPr>
            <p:ph type="title"/>
          </p:nvPr>
        </p:nvSpPr>
        <p:spPr>
          <a:xfrm>
            <a:off x="7792278" y="230042"/>
            <a:ext cx="4292349" cy="573989"/>
          </a:xfrm>
        </p:spPr>
        <p:txBody>
          <a:bodyPr rtlCol="0"/>
          <a:lstStyle/>
          <a:p>
            <a:pPr rtl="0"/>
            <a:r>
              <a:rPr lang="uk-UA" sz="2600" dirty="0">
                <a:latin typeface="Ubuntu" panose="020B0504030602030204" pitchFamily="34" charset="0"/>
              </a:rPr>
              <a:t>Крок 4</a:t>
            </a:r>
            <a:endParaRPr lang="ru-RU" sz="2600" dirty="0">
              <a:latin typeface="Ubuntu" panose="020B0504030602030204" pitchFamily="34" charset="0"/>
            </a:endParaRPr>
          </a:p>
        </p:txBody>
      </p:sp>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954952"/>
            <a:ext cx="4018722" cy="4636392"/>
          </a:xfrm>
        </p:spPr>
        <p:txBody>
          <a:bodyPr rtlCol="0">
            <a:normAutofit/>
          </a:bodyPr>
          <a:lstStyle/>
          <a:p>
            <a:pPr marL="0" indent="0" algn="just">
              <a:buNone/>
            </a:pPr>
            <a:r>
              <a:rPr lang="uk-UA" dirty="0">
                <a:latin typeface="Ubuntu" panose="020B0504030602030204" pitchFamily="34" charset="0"/>
              </a:rPr>
              <a:t>Оцінювач визначає характеристики аналогів, по яким буде проводитись корегування, виходячи із інформації по аналогам у порівнянні з об’єктом оцінки .</a:t>
            </a:r>
          </a:p>
          <a:p>
            <a:pPr marL="0" indent="0" algn="just" rtl="0">
              <a:buNone/>
            </a:pPr>
            <a:endParaRPr lang="uk-UA" dirty="0">
              <a:latin typeface="Ubuntu" panose="020B0504030602030204" pitchFamily="34" charset="0"/>
            </a:endParaRPr>
          </a:p>
        </p:txBody>
      </p:sp>
      <p:graphicFrame>
        <p:nvGraphicFramePr>
          <p:cNvPr id="6" name="Объект 5">
            <a:extLst>
              <a:ext uri="{FF2B5EF4-FFF2-40B4-BE49-F238E27FC236}">
                <a16:creationId xmlns:a16="http://schemas.microsoft.com/office/drawing/2014/main" id="{4BD7B488-C161-4DE1-AE15-FFBABE2A65C1}"/>
              </a:ext>
            </a:extLst>
          </p:cNvPr>
          <p:cNvGraphicFramePr>
            <a:graphicFrameLocks noGrp="1"/>
          </p:cNvGraphicFramePr>
          <p:nvPr>
            <p:ph sz="quarter" idx="14"/>
            <p:extLst>
              <p:ext uri="{D42A27DB-BD31-4B8C-83A1-F6EECF244321}">
                <p14:modId xmlns:p14="http://schemas.microsoft.com/office/powerpoint/2010/main" val="808184902"/>
              </p:ext>
            </p:extLst>
          </p:nvPr>
        </p:nvGraphicFramePr>
        <p:xfrm>
          <a:off x="198783" y="334438"/>
          <a:ext cx="7034209" cy="6395768"/>
        </p:xfrm>
        <a:graphic>
          <a:graphicData uri="http://schemas.openxmlformats.org/drawingml/2006/table">
            <a:tbl>
              <a:tblPr/>
              <a:tblGrid>
                <a:gridCol w="541093">
                  <a:extLst>
                    <a:ext uri="{9D8B030D-6E8A-4147-A177-3AD203B41FA5}">
                      <a16:colId xmlns:a16="http://schemas.microsoft.com/office/drawing/2014/main" val="2232913269"/>
                    </a:ext>
                  </a:extLst>
                </a:gridCol>
                <a:gridCol w="541093">
                  <a:extLst>
                    <a:ext uri="{9D8B030D-6E8A-4147-A177-3AD203B41FA5}">
                      <a16:colId xmlns:a16="http://schemas.microsoft.com/office/drawing/2014/main" val="2240559846"/>
                    </a:ext>
                  </a:extLst>
                </a:gridCol>
                <a:gridCol w="541093">
                  <a:extLst>
                    <a:ext uri="{9D8B030D-6E8A-4147-A177-3AD203B41FA5}">
                      <a16:colId xmlns:a16="http://schemas.microsoft.com/office/drawing/2014/main" val="3681394257"/>
                    </a:ext>
                  </a:extLst>
                </a:gridCol>
                <a:gridCol w="541093">
                  <a:extLst>
                    <a:ext uri="{9D8B030D-6E8A-4147-A177-3AD203B41FA5}">
                      <a16:colId xmlns:a16="http://schemas.microsoft.com/office/drawing/2014/main" val="1620437422"/>
                    </a:ext>
                  </a:extLst>
                </a:gridCol>
                <a:gridCol w="541093">
                  <a:extLst>
                    <a:ext uri="{9D8B030D-6E8A-4147-A177-3AD203B41FA5}">
                      <a16:colId xmlns:a16="http://schemas.microsoft.com/office/drawing/2014/main" val="159704817"/>
                    </a:ext>
                  </a:extLst>
                </a:gridCol>
                <a:gridCol w="541093">
                  <a:extLst>
                    <a:ext uri="{9D8B030D-6E8A-4147-A177-3AD203B41FA5}">
                      <a16:colId xmlns:a16="http://schemas.microsoft.com/office/drawing/2014/main" val="1298797887"/>
                    </a:ext>
                  </a:extLst>
                </a:gridCol>
                <a:gridCol w="541093">
                  <a:extLst>
                    <a:ext uri="{9D8B030D-6E8A-4147-A177-3AD203B41FA5}">
                      <a16:colId xmlns:a16="http://schemas.microsoft.com/office/drawing/2014/main" val="782679222"/>
                    </a:ext>
                  </a:extLst>
                </a:gridCol>
                <a:gridCol w="541093">
                  <a:extLst>
                    <a:ext uri="{9D8B030D-6E8A-4147-A177-3AD203B41FA5}">
                      <a16:colId xmlns:a16="http://schemas.microsoft.com/office/drawing/2014/main" val="2777428627"/>
                    </a:ext>
                  </a:extLst>
                </a:gridCol>
                <a:gridCol w="541093">
                  <a:extLst>
                    <a:ext uri="{9D8B030D-6E8A-4147-A177-3AD203B41FA5}">
                      <a16:colId xmlns:a16="http://schemas.microsoft.com/office/drawing/2014/main" val="297158028"/>
                    </a:ext>
                  </a:extLst>
                </a:gridCol>
                <a:gridCol w="541093">
                  <a:extLst>
                    <a:ext uri="{9D8B030D-6E8A-4147-A177-3AD203B41FA5}">
                      <a16:colId xmlns:a16="http://schemas.microsoft.com/office/drawing/2014/main" val="2878720865"/>
                    </a:ext>
                  </a:extLst>
                </a:gridCol>
                <a:gridCol w="541093">
                  <a:extLst>
                    <a:ext uri="{9D8B030D-6E8A-4147-A177-3AD203B41FA5}">
                      <a16:colId xmlns:a16="http://schemas.microsoft.com/office/drawing/2014/main" val="2075835131"/>
                    </a:ext>
                  </a:extLst>
                </a:gridCol>
                <a:gridCol w="541093">
                  <a:extLst>
                    <a:ext uri="{9D8B030D-6E8A-4147-A177-3AD203B41FA5}">
                      <a16:colId xmlns:a16="http://schemas.microsoft.com/office/drawing/2014/main" val="3514594924"/>
                    </a:ext>
                  </a:extLst>
                </a:gridCol>
                <a:gridCol w="541093">
                  <a:extLst>
                    <a:ext uri="{9D8B030D-6E8A-4147-A177-3AD203B41FA5}">
                      <a16:colId xmlns:a16="http://schemas.microsoft.com/office/drawing/2014/main" val="352427924"/>
                    </a:ext>
                  </a:extLst>
                </a:gridCol>
              </a:tblGrid>
              <a:tr h="333296">
                <a:tc>
                  <a:txBody>
                    <a:bodyPr/>
                    <a:lstStyle/>
                    <a:p>
                      <a:pPr algn="ctr" fontAlgn="ctr"/>
                      <a:r>
                        <a:rPr lang="uk-UA" sz="600" b="0" i="0" u="none" strike="noStrike">
                          <a:solidFill>
                            <a:srgbClr val="002060"/>
                          </a:solidFill>
                          <a:effectLst/>
                          <a:latin typeface="Ubuntu" panose="020B0504030602030204" pitchFamily="34" charset="0"/>
                        </a:rPr>
                        <a:t>Характеристика порівняння</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Ціна пропозиції, </a:t>
                      </a:r>
                      <a:r>
                        <a:rPr lang="en-US" sz="600" b="0" i="0" u="none" strike="noStrike">
                          <a:solidFill>
                            <a:srgbClr val="002060"/>
                          </a:solidFill>
                          <a:effectLst/>
                          <a:latin typeface="Ubuntu" panose="020B0504030602030204" pitchFamily="34" charset="0"/>
                        </a:rPr>
                        <a:t>USD</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0" i="0" u="none" strike="noStrike">
                          <a:solidFill>
                            <a:srgbClr val="002060"/>
                          </a:solidFill>
                          <a:effectLst/>
                          <a:latin typeface="Ubuntu" panose="020B0504030602030204" pitchFamily="34" charset="0"/>
                        </a:rPr>
                        <a:t>Ціна пропозиції 1 м2, USD</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Рівень фізичного стану</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Категорія оздоблення</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dirty="0">
                          <a:solidFill>
                            <a:srgbClr val="002060"/>
                          </a:solidFill>
                          <a:effectLst/>
                          <a:latin typeface="Ubuntu" panose="020B0504030602030204" pitchFamily="34" charset="0"/>
                        </a:rPr>
                        <a:t>Матеріал зовнішніх стін</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Сантехнічні зручності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0" i="0" u="none" strike="noStrike">
                          <a:solidFill>
                            <a:srgbClr val="002060"/>
                          </a:solidFill>
                          <a:effectLst/>
                          <a:latin typeface="Ubuntu" panose="020B0504030602030204" pitchFamily="34" charset="0"/>
                        </a:rPr>
                        <a:t>Меблі та побутова техніка при продажу</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Площа кв.м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Поверховість</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Місцерозташування</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Наявність панорамних вікон</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0" i="0" u="none" strike="noStrike">
                          <a:solidFill>
                            <a:srgbClr val="002060"/>
                          </a:solidFill>
                          <a:effectLst/>
                          <a:latin typeface="Ubuntu" panose="020B0504030602030204" pitchFamily="34" charset="0"/>
                        </a:rPr>
                        <a:t>Тип будинку</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8698720"/>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1</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220000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3384,62</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dirty="0">
                          <a:solidFill>
                            <a:srgbClr val="002060"/>
                          </a:solidFill>
                          <a:effectLst/>
                          <a:latin typeface="Ubuntu" panose="020B0504030602030204" pitchFamily="34" charset="0"/>
                        </a:rPr>
                        <a:t>Ремонт </a:t>
                      </a:r>
                      <a:r>
                        <a:rPr lang="ru-RU" sz="600" b="1" i="0" u="none" strike="noStrike" dirty="0" err="1">
                          <a:solidFill>
                            <a:srgbClr val="002060"/>
                          </a:solidFill>
                          <a:effectLst/>
                          <a:latin typeface="Ubuntu" panose="020B0504030602030204" pitchFamily="34" charset="0"/>
                        </a:rPr>
                        <a:t>рівня</a:t>
                      </a:r>
                      <a:r>
                        <a:rPr lang="ru-RU" sz="600" b="1" i="0" u="none" strike="noStrike" dirty="0">
                          <a:solidFill>
                            <a:srgbClr val="002060"/>
                          </a:solidFill>
                          <a:effectLst/>
                          <a:latin typeface="Ubuntu" panose="020B0504030602030204" pitchFamily="34" charset="0"/>
                        </a:rPr>
                        <a:t> </a:t>
                      </a:r>
                      <a:r>
                        <a:rPr lang="ru-RU" sz="600" b="1" i="0" u="none" strike="noStrike" dirty="0" err="1">
                          <a:solidFill>
                            <a:srgbClr val="002060"/>
                          </a:solidFill>
                          <a:effectLst/>
                          <a:latin typeface="Ubuntu" panose="020B0504030602030204" pitchFamily="34" charset="0"/>
                        </a:rPr>
                        <a:t>VIP</a:t>
                      </a:r>
                      <a:r>
                        <a:rPr lang="ru-RU" sz="600" b="1" i="0" u="none" strike="noStrike" dirty="0">
                          <a:solidFill>
                            <a:srgbClr val="002060"/>
                          </a:solidFill>
                          <a:effectLst/>
                          <a:latin typeface="Ubuntu" panose="020B0504030602030204" pitchFamily="34" charset="0"/>
                        </a:rPr>
                        <a:t> / </a:t>
                      </a:r>
                      <a:r>
                        <a:rPr lang="ru-RU" sz="600" b="1" i="0" u="none" strike="noStrike" dirty="0" err="1">
                          <a:solidFill>
                            <a:srgbClr val="002060"/>
                          </a:solidFill>
                          <a:effectLst/>
                          <a:latin typeface="Ubuntu" panose="020B0504030602030204" pitchFamily="34" charset="0"/>
                        </a:rPr>
                        <a:t>LUX</a:t>
                      </a:r>
                      <a:r>
                        <a:rPr lang="ru-RU" sz="600" b="1" i="0" u="none" strike="noStrike" dirty="0">
                          <a:solidFill>
                            <a:srgbClr val="002060"/>
                          </a:solidFill>
                          <a:effectLst/>
                          <a:latin typeface="Ubuntu" panose="020B0504030602030204" pitchFamily="34" charset="0"/>
                        </a:rPr>
                        <a:t> // </a:t>
                      </a:r>
                      <a:r>
                        <a:rPr lang="ru-RU" sz="600" b="1" i="0" u="none" strike="noStrike" dirty="0" err="1">
                          <a:solidFill>
                            <a:srgbClr val="002060"/>
                          </a:solidFill>
                          <a:effectLst/>
                          <a:latin typeface="Ubuntu" panose="020B0504030602030204" pitchFamily="34" charset="0"/>
                        </a:rPr>
                        <a:t>Дизайнерський</a:t>
                      </a:r>
                      <a:r>
                        <a:rPr lang="ru-RU" sz="600" b="1" i="0" u="none" strike="noStrike" dirty="0">
                          <a:solidFill>
                            <a:srgbClr val="002060"/>
                          </a:solidFill>
                          <a:effectLst/>
                          <a:latin typeface="Ubuntu" panose="020B0504030602030204" pitchFamily="34" charset="0"/>
                        </a:rPr>
                        <a:t>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65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9/30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9</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2596862"/>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2</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190000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3454,55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noProof="0" dirty="0">
                          <a:solidFill>
                            <a:srgbClr val="002060"/>
                          </a:solidFill>
                          <a:effectLst/>
                          <a:latin typeface="Ubuntu" panose="020B0504030602030204" pitchFamily="34" charset="0"/>
                        </a:rPr>
                        <a:t>Ремонт рівня </a:t>
                      </a:r>
                      <a:r>
                        <a:rPr lang="uk-UA" sz="600" b="1" i="0" u="none" strike="noStrike" noProof="0" dirty="0" err="1">
                          <a:solidFill>
                            <a:srgbClr val="002060"/>
                          </a:solidFill>
                          <a:effectLst/>
                          <a:latin typeface="Ubuntu" panose="020B0504030602030204" pitchFamily="34" charset="0"/>
                        </a:rPr>
                        <a:t>VIP</a:t>
                      </a:r>
                      <a:r>
                        <a:rPr lang="uk-UA" sz="600" b="1" i="0" u="none" strike="noStrike" noProof="0" dirty="0">
                          <a:solidFill>
                            <a:srgbClr val="002060"/>
                          </a:solidFill>
                          <a:effectLst/>
                          <a:latin typeface="Ubuntu" panose="020B0504030602030204" pitchFamily="34" charset="0"/>
                        </a:rPr>
                        <a:t> / </a:t>
                      </a:r>
                      <a:r>
                        <a:rPr lang="uk-UA" sz="600" b="1" i="0" u="none" strike="noStrike" noProof="0" dirty="0" err="1">
                          <a:solidFill>
                            <a:srgbClr val="002060"/>
                          </a:solidFill>
                          <a:effectLst/>
                          <a:latin typeface="Ubuntu" panose="020B0504030602030204" pitchFamily="34" charset="0"/>
                        </a:rPr>
                        <a:t>LUX</a:t>
                      </a:r>
                      <a:r>
                        <a:rPr lang="uk-UA" sz="600" b="1" i="0" u="none" strike="noStrike" noProof="0" dirty="0">
                          <a:solidFill>
                            <a:srgbClr val="002060"/>
                          </a:solidFill>
                          <a:effectLst/>
                          <a:latin typeface="Ubuntu" panose="020B0504030602030204" pitchFamily="34" charset="0"/>
                        </a:rPr>
                        <a:t>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55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7/18 </a:t>
                      </a:r>
                      <a:r>
                        <a:rPr lang="uk-UA" sz="600" b="1" i="0" u="none" strike="noStrike" dirty="0" err="1">
                          <a:solidFill>
                            <a:srgbClr val="002060"/>
                          </a:solidFill>
                          <a:effectLst/>
                          <a:latin typeface="Ubuntu" panose="020B0504030602030204" pitchFamily="34" charset="0"/>
                        </a:rPr>
                        <a:t>пов</a:t>
                      </a:r>
                      <a:r>
                        <a:rPr lang="uk-UA" sz="600" b="1" i="0" u="none" strike="noStrike" dirty="0">
                          <a:solidFill>
                            <a:srgbClr val="002060"/>
                          </a:solidFill>
                          <a:effectLst/>
                          <a:latin typeface="Ubuntu" panose="020B0504030602030204" pitchFamily="34" charset="0"/>
                        </a:rPr>
                        <a:t>.</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вул. Драгомирова 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7906891"/>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3</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195000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3545,45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dirty="0">
                          <a:solidFill>
                            <a:srgbClr val="002060"/>
                          </a:solidFill>
                          <a:effectLst/>
                          <a:latin typeface="Ubuntu" panose="020B0504030602030204" pitchFamily="34" charset="0"/>
                        </a:rPr>
                        <a:t>Ремонт </a:t>
                      </a:r>
                      <a:r>
                        <a:rPr lang="ru-RU" sz="600" b="1" i="0" u="none" strike="noStrike" dirty="0" err="1">
                          <a:solidFill>
                            <a:srgbClr val="002060"/>
                          </a:solidFill>
                          <a:effectLst/>
                          <a:latin typeface="Ubuntu" panose="020B0504030602030204" pitchFamily="34" charset="0"/>
                        </a:rPr>
                        <a:t>рівня</a:t>
                      </a:r>
                      <a:r>
                        <a:rPr lang="ru-RU" sz="600" b="1" i="0" u="none" strike="noStrike" dirty="0">
                          <a:solidFill>
                            <a:srgbClr val="002060"/>
                          </a:solidFill>
                          <a:effectLst/>
                          <a:latin typeface="Ubuntu" panose="020B0504030602030204" pitchFamily="34" charset="0"/>
                        </a:rPr>
                        <a:t> </a:t>
                      </a:r>
                      <a:r>
                        <a:rPr lang="ru-RU" sz="600" b="1" i="0" u="none" strike="noStrike" dirty="0" err="1">
                          <a:solidFill>
                            <a:srgbClr val="002060"/>
                          </a:solidFill>
                          <a:effectLst/>
                          <a:latin typeface="Ubuntu" panose="020B0504030602030204" pitchFamily="34" charset="0"/>
                        </a:rPr>
                        <a:t>VIP</a:t>
                      </a:r>
                      <a:r>
                        <a:rPr lang="ru-RU" sz="600" b="1" i="0" u="none" strike="noStrike" dirty="0">
                          <a:solidFill>
                            <a:srgbClr val="002060"/>
                          </a:solidFill>
                          <a:effectLst/>
                          <a:latin typeface="Ubuntu" panose="020B0504030602030204" pitchFamily="34" charset="0"/>
                        </a:rPr>
                        <a:t> / </a:t>
                      </a:r>
                      <a:r>
                        <a:rPr lang="ru-RU" sz="600" b="1" i="0" u="none" strike="noStrike" dirty="0" err="1">
                          <a:solidFill>
                            <a:srgbClr val="002060"/>
                          </a:solidFill>
                          <a:effectLst/>
                          <a:latin typeface="Ubuntu" panose="020B0504030602030204" pitchFamily="34" charset="0"/>
                        </a:rPr>
                        <a:t>LUX</a:t>
                      </a:r>
                      <a:r>
                        <a:rPr lang="ru-RU" sz="600" b="1" i="0" u="none" strike="noStrike" dirty="0">
                          <a:solidFill>
                            <a:srgbClr val="002060"/>
                          </a:solidFill>
                          <a:effectLst/>
                          <a:latin typeface="Ubuntu" panose="020B0504030602030204" pitchFamily="34" charset="0"/>
                        </a:rPr>
                        <a:t> // </a:t>
                      </a:r>
                      <a:r>
                        <a:rPr lang="ru-RU" sz="600" b="1" i="0" u="none" strike="noStrike" dirty="0" err="1">
                          <a:solidFill>
                            <a:srgbClr val="002060"/>
                          </a:solidFill>
                          <a:effectLst/>
                          <a:latin typeface="Ubuntu" panose="020B0504030602030204" pitchFamily="34" charset="0"/>
                        </a:rPr>
                        <a:t>Дизайнерський</a:t>
                      </a:r>
                      <a:r>
                        <a:rPr lang="ru-RU" sz="600" b="1" i="0" u="none" strike="noStrike" dirty="0">
                          <a:solidFill>
                            <a:srgbClr val="002060"/>
                          </a:solidFill>
                          <a:effectLst/>
                          <a:latin typeface="Ubuntu" panose="020B0504030602030204" pitchFamily="34" charset="0"/>
                        </a:rPr>
                        <a:t>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55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7/19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3</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7075372"/>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4</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185000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3627,45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noProof="0" dirty="0">
                          <a:solidFill>
                            <a:srgbClr val="002060"/>
                          </a:solidFill>
                          <a:effectLst/>
                          <a:latin typeface="Ubuntu" panose="020B0504030602030204" pitchFamily="34" charset="0"/>
                        </a:rPr>
                        <a:t>Ремонт рівня </a:t>
                      </a:r>
                      <a:r>
                        <a:rPr lang="uk-UA" sz="600" b="1" i="0" u="none" strike="noStrike" noProof="0" dirty="0" err="1">
                          <a:solidFill>
                            <a:srgbClr val="002060"/>
                          </a:solidFill>
                          <a:effectLst/>
                          <a:latin typeface="Ubuntu" panose="020B0504030602030204" pitchFamily="34" charset="0"/>
                        </a:rPr>
                        <a:t>VIP</a:t>
                      </a:r>
                      <a:r>
                        <a:rPr lang="uk-UA" sz="600" b="1" i="0" u="none" strike="noStrike" noProof="0" dirty="0">
                          <a:solidFill>
                            <a:srgbClr val="002060"/>
                          </a:solidFill>
                          <a:effectLst/>
                          <a:latin typeface="Ubuntu" panose="020B0504030602030204" pitchFamily="34" charset="0"/>
                        </a:rPr>
                        <a:t> / </a:t>
                      </a:r>
                      <a:r>
                        <a:rPr lang="uk-UA" sz="600" b="1" i="0" u="none" strike="noStrike" noProof="0" dirty="0" err="1">
                          <a:solidFill>
                            <a:srgbClr val="002060"/>
                          </a:solidFill>
                          <a:effectLst/>
                          <a:latin typeface="Ubuntu" panose="020B0504030602030204" pitchFamily="34" charset="0"/>
                        </a:rPr>
                        <a:t>LUX</a:t>
                      </a:r>
                      <a:r>
                        <a:rPr lang="uk-UA" sz="600" b="1" i="0" u="none" strike="noStrike" noProof="0" dirty="0">
                          <a:solidFill>
                            <a:srgbClr val="002060"/>
                          </a:solidFill>
                          <a:effectLst/>
                          <a:latin typeface="Ubuntu" panose="020B0504030602030204" pitchFamily="34" charset="0"/>
                        </a:rPr>
                        <a:t>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51</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7/30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17</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4594677"/>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225000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3629,03</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Косметичний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62</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9/30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9</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0321370"/>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6</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240000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3870,97</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Косметичний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62</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13/30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9</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5487195"/>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7</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268000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3884,06</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Ремонт рівня VIP / LUX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dirty="0">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69</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10/25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9</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9629452"/>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8</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265000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3897,06</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Ремонт рівня VIP / LUX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68</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15/30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9</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9239728"/>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9</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275000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3928,57</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Ремонт рівня VIP / LUX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70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10/30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11</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7966056"/>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10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280000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4000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Ремонт рівня VIP / LUX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70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15/30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11</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6970886"/>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11</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290000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4142,86</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Ремонт рівня VIP / LUX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70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6/30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11</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4757372"/>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12</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210000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4200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Ремонт рівня VIP / LUX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Монолітний каркас із заповненням</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50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5/19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69</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"Сучасна" забудова (комплексні парки, клубні будинки)</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78510013"/>
                  </a:ext>
                </a:extLst>
              </a:tr>
              <a:tr h="415238">
                <a:tc>
                  <a:txBody>
                    <a:bodyPr/>
                    <a:lstStyle/>
                    <a:p>
                      <a:pPr algn="ctr" fontAlgn="ctr"/>
                      <a:r>
                        <a:rPr lang="uk-UA" sz="600" b="1" i="0" u="none" strike="noStrike">
                          <a:solidFill>
                            <a:srgbClr val="002060"/>
                          </a:solidFill>
                          <a:effectLst/>
                          <a:latin typeface="Ubuntu" panose="020B0504030602030204" pitchFamily="34" charset="0"/>
                        </a:rPr>
                        <a:t>Об’єкт порівняння № 13</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275000</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4230,77</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Відмінно</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2060"/>
                          </a:solidFill>
                          <a:effectLst/>
                          <a:latin typeface="Ubuntu" panose="020B0504030602030204" pitchFamily="34" charset="0"/>
                        </a:rPr>
                        <a:t>Ремонт рівня VIP / LUX // Дизайнерський ремонт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Цегла червона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Ванна і туалет суміщені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Всі меблі та техніка</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65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20/30 пов.</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вул. Драгомирова 15</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a:solidFill>
                            <a:srgbClr val="002060"/>
                          </a:solidFill>
                          <a:effectLst/>
                          <a:latin typeface="Ubuntu" panose="020B0504030602030204" pitchFamily="34" charset="0"/>
                        </a:rPr>
                        <a:t>присутні</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uk-UA" sz="600" b="1" i="0" u="none" strike="noStrike" noProof="0" dirty="0">
                          <a:solidFill>
                            <a:srgbClr val="002060"/>
                          </a:solidFill>
                          <a:effectLst/>
                          <a:latin typeface="Ubuntu" panose="020B0504030602030204" pitchFamily="34" charset="0"/>
                        </a:rPr>
                        <a:t>"Сучасна" забудова (будинки індивід. проект)</a:t>
                      </a:r>
                    </a:p>
                  </a:txBody>
                  <a:tcPr marL="6172" marR="6172" marT="61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59825497"/>
                  </a:ext>
                </a:extLst>
              </a:tr>
            </a:tbl>
          </a:graphicData>
        </a:graphic>
      </p:graphicFrame>
      <p:sp>
        <p:nvSpPr>
          <p:cNvPr id="4" name="TextBox 3">
            <a:extLst>
              <a:ext uri="{FF2B5EF4-FFF2-40B4-BE49-F238E27FC236}">
                <a16:creationId xmlns:a16="http://schemas.microsoft.com/office/drawing/2014/main" id="{EDE50CFA-95CE-4D86-9019-BB272167870A}"/>
              </a:ext>
            </a:extLst>
          </p:cNvPr>
          <p:cNvSpPr txBox="1"/>
          <p:nvPr/>
        </p:nvSpPr>
        <p:spPr>
          <a:xfrm>
            <a:off x="198783" y="114626"/>
            <a:ext cx="7034209" cy="230832"/>
          </a:xfrm>
          <a:prstGeom prst="rect">
            <a:avLst/>
          </a:prstGeom>
          <a:noFill/>
        </p:spPr>
        <p:txBody>
          <a:bodyPr wrap="square" rtlCol="0">
            <a:spAutoFit/>
          </a:bodyPr>
          <a:lstStyle/>
          <a:p>
            <a:pPr algn="r"/>
            <a:r>
              <a:rPr lang="uk-UA" sz="900" dirty="0">
                <a:solidFill>
                  <a:srgbClr val="002060"/>
                </a:solidFill>
                <a:latin typeface="Ubuntu Light" panose="020B0604030602030204" pitchFamily="34" charset="0"/>
              </a:rPr>
              <a:t>Таблиця 4.1 – Розпізнані характеристики аналогів </a:t>
            </a:r>
          </a:p>
        </p:txBody>
      </p:sp>
      <p:sp>
        <p:nvSpPr>
          <p:cNvPr id="8" name="Номер слайда 70">
            <a:extLst>
              <a:ext uri="{FF2B5EF4-FFF2-40B4-BE49-F238E27FC236}">
                <a16:creationId xmlns:a16="http://schemas.microsoft.com/office/drawing/2014/main" id="{2A545E14-DF0F-4F0A-9AE8-B5F352678FB3}"/>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21</a:t>
            </a:fld>
            <a:endParaRPr lang="ru-RU"/>
          </a:p>
        </p:txBody>
      </p:sp>
      <p:pic>
        <p:nvPicPr>
          <p:cNvPr id="10"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194467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sz="quarter" idx="14"/>
            <p:extLst>
              <p:ext uri="{D42A27DB-BD31-4B8C-83A1-F6EECF244321}">
                <p14:modId xmlns:p14="http://schemas.microsoft.com/office/powerpoint/2010/main" val="3697099888"/>
              </p:ext>
            </p:extLst>
          </p:nvPr>
        </p:nvGraphicFramePr>
        <p:xfrm>
          <a:off x="198783" y="570368"/>
          <a:ext cx="7012789" cy="5727502"/>
        </p:xfrm>
        <a:graphic>
          <a:graphicData uri="http://schemas.openxmlformats.org/drawingml/2006/table">
            <a:tbl>
              <a:tblPr firstRow="1" firstCol="1" bandRow="1"/>
              <a:tblGrid>
                <a:gridCol w="1186397">
                  <a:extLst>
                    <a:ext uri="{9D8B030D-6E8A-4147-A177-3AD203B41FA5}">
                      <a16:colId xmlns:a16="http://schemas.microsoft.com/office/drawing/2014/main" val="508932727"/>
                    </a:ext>
                  </a:extLst>
                </a:gridCol>
                <a:gridCol w="448184">
                  <a:extLst>
                    <a:ext uri="{9D8B030D-6E8A-4147-A177-3AD203B41FA5}">
                      <a16:colId xmlns:a16="http://schemas.microsoft.com/office/drawing/2014/main" val="36125792"/>
                    </a:ext>
                  </a:extLst>
                </a:gridCol>
                <a:gridCol w="448184">
                  <a:extLst>
                    <a:ext uri="{9D8B030D-6E8A-4147-A177-3AD203B41FA5}">
                      <a16:colId xmlns:a16="http://schemas.microsoft.com/office/drawing/2014/main" val="1931155179"/>
                    </a:ext>
                  </a:extLst>
                </a:gridCol>
                <a:gridCol w="448184">
                  <a:extLst>
                    <a:ext uri="{9D8B030D-6E8A-4147-A177-3AD203B41FA5}">
                      <a16:colId xmlns:a16="http://schemas.microsoft.com/office/drawing/2014/main" val="4129990040"/>
                    </a:ext>
                  </a:extLst>
                </a:gridCol>
                <a:gridCol w="448184">
                  <a:extLst>
                    <a:ext uri="{9D8B030D-6E8A-4147-A177-3AD203B41FA5}">
                      <a16:colId xmlns:a16="http://schemas.microsoft.com/office/drawing/2014/main" val="743169288"/>
                    </a:ext>
                  </a:extLst>
                </a:gridCol>
                <a:gridCol w="448184">
                  <a:extLst>
                    <a:ext uri="{9D8B030D-6E8A-4147-A177-3AD203B41FA5}">
                      <a16:colId xmlns:a16="http://schemas.microsoft.com/office/drawing/2014/main" val="1551029232"/>
                    </a:ext>
                  </a:extLst>
                </a:gridCol>
                <a:gridCol w="448184">
                  <a:extLst>
                    <a:ext uri="{9D8B030D-6E8A-4147-A177-3AD203B41FA5}">
                      <a16:colId xmlns:a16="http://schemas.microsoft.com/office/drawing/2014/main" val="3188567944"/>
                    </a:ext>
                  </a:extLst>
                </a:gridCol>
                <a:gridCol w="448184">
                  <a:extLst>
                    <a:ext uri="{9D8B030D-6E8A-4147-A177-3AD203B41FA5}">
                      <a16:colId xmlns:a16="http://schemas.microsoft.com/office/drawing/2014/main" val="353242126"/>
                    </a:ext>
                  </a:extLst>
                </a:gridCol>
                <a:gridCol w="448184">
                  <a:extLst>
                    <a:ext uri="{9D8B030D-6E8A-4147-A177-3AD203B41FA5}">
                      <a16:colId xmlns:a16="http://schemas.microsoft.com/office/drawing/2014/main" val="3739322482"/>
                    </a:ext>
                  </a:extLst>
                </a:gridCol>
                <a:gridCol w="448184">
                  <a:extLst>
                    <a:ext uri="{9D8B030D-6E8A-4147-A177-3AD203B41FA5}">
                      <a16:colId xmlns:a16="http://schemas.microsoft.com/office/drawing/2014/main" val="3296577258"/>
                    </a:ext>
                  </a:extLst>
                </a:gridCol>
                <a:gridCol w="448184">
                  <a:extLst>
                    <a:ext uri="{9D8B030D-6E8A-4147-A177-3AD203B41FA5}">
                      <a16:colId xmlns:a16="http://schemas.microsoft.com/office/drawing/2014/main" val="3850102730"/>
                    </a:ext>
                  </a:extLst>
                </a:gridCol>
                <a:gridCol w="448184">
                  <a:extLst>
                    <a:ext uri="{9D8B030D-6E8A-4147-A177-3AD203B41FA5}">
                      <a16:colId xmlns:a16="http://schemas.microsoft.com/office/drawing/2014/main" val="4269210841"/>
                    </a:ext>
                  </a:extLst>
                </a:gridCol>
                <a:gridCol w="448184">
                  <a:extLst>
                    <a:ext uri="{9D8B030D-6E8A-4147-A177-3AD203B41FA5}">
                      <a16:colId xmlns:a16="http://schemas.microsoft.com/office/drawing/2014/main" val="1234825995"/>
                    </a:ext>
                  </a:extLst>
                </a:gridCol>
                <a:gridCol w="448184">
                  <a:extLst>
                    <a:ext uri="{9D8B030D-6E8A-4147-A177-3AD203B41FA5}">
                      <a16:colId xmlns:a16="http://schemas.microsoft.com/office/drawing/2014/main" val="3101935455"/>
                    </a:ext>
                  </a:extLst>
                </a:gridCol>
              </a:tblGrid>
              <a:tr h="1192404">
                <a:tc>
                  <a:txBody>
                    <a:bodyPr/>
                    <a:lstStyle/>
                    <a:p>
                      <a:pPr algn="ctr">
                        <a:lnSpc>
                          <a:spcPct val="115000"/>
                        </a:lnSpc>
                        <a:spcAft>
                          <a:spcPts val="0"/>
                        </a:spcAft>
                      </a:pPr>
                      <a:r>
                        <a:rPr lang="uk-UA" sz="900" b="1" dirty="0">
                          <a:solidFill>
                            <a:srgbClr val="002060"/>
                          </a:solidFill>
                          <a:effectLst/>
                          <a:latin typeface="Ubuntu" panose="020B0504030602030204" pitchFamily="34" charset="0"/>
                          <a:ea typeface="Times New Roman" panose="02020603050405020304" pitchFamily="18" charset="0"/>
                        </a:rPr>
                        <a:t>Відсортовані за зростанням відкориговані ціни аналогів, </a:t>
                      </a:r>
                      <a:r>
                        <a:rPr lang="ru-RU" sz="900" b="1" dirty="0">
                          <a:solidFill>
                            <a:srgbClr val="002060"/>
                          </a:solidFill>
                          <a:effectLst/>
                          <a:latin typeface="Ubuntu" panose="020B0504030602030204" pitchFamily="34" charset="0"/>
                          <a:ea typeface="Times New Roman" panose="02020603050405020304" pitchFamily="18" charset="0"/>
                        </a:rPr>
                        <a:t>$/</a:t>
                      </a:r>
                      <a:r>
                        <a:rPr lang="uk-UA" sz="900" b="1" dirty="0" err="1">
                          <a:solidFill>
                            <a:srgbClr val="002060"/>
                          </a:solidFill>
                          <a:effectLst/>
                          <a:latin typeface="Ubuntu" panose="020B0504030602030204" pitchFamily="34" charset="0"/>
                          <a:ea typeface="Times New Roman" panose="02020603050405020304" pitchFamily="18" charset="0"/>
                        </a:rPr>
                        <a:t>кв.м</a:t>
                      </a:r>
                      <a:r>
                        <a:rPr lang="uk-UA" sz="900" b="1" dirty="0">
                          <a:solidFill>
                            <a:srgbClr val="002060"/>
                          </a:solidFill>
                          <a:effectLst/>
                          <a:latin typeface="Ubuntu" panose="020B0504030602030204" pitchFamily="34" charset="0"/>
                          <a:ea typeface="Times New Roman" panose="02020603050405020304" pitchFamily="18" charset="0"/>
                        </a:rPr>
                        <a:t>.</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2901</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2935</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3012</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3068</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3295</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3338</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3347</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3378</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3440</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3515</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3548</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3562</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3693</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969075"/>
                  </a:ext>
                </a:extLst>
              </a:tr>
              <a:tr h="1192404">
                <a:tc>
                  <a:txBody>
                    <a:bodyPr/>
                    <a:lstStyle/>
                    <a:p>
                      <a:pPr algn="ctr">
                        <a:lnSpc>
                          <a:spcPct val="115000"/>
                        </a:lnSpc>
                        <a:spcAft>
                          <a:spcPts val="0"/>
                        </a:spcAft>
                      </a:pPr>
                      <a:r>
                        <a:rPr lang="uk-UA" sz="900" b="1" dirty="0">
                          <a:solidFill>
                            <a:srgbClr val="002060"/>
                          </a:solidFill>
                          <a:effectLst/>
                          <a:latin typeface="Ubuntu" panose="020B0504030602030204" pitchFamily="34" charset="0"/>
                          <a:ea typeface="Times New Roman" panose="02020603050405020304" pitchFamily="18" charset="0"/>
                        </a:rPr>
                        <a:t>Відхилення відкоригованої ціни від середнього арифметичного, %</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12,36</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11,33</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9,01</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7,32</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0,46</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6,19</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0,84</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1,11</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2,05</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3,92</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7,61</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7,19</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11,57</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2985133"/>
                  </a:ext>
                </a:extLst>
              </a:tr>
              <a:tr h="1192404">
                <a:tc>
                  <a:txBody>
                    <a:bodyPr/>
                    <a:lstStyle/>
                    <a:p>
                      <a:pPr algn="ctr">
                        <a:lnSpc>
                          <a:spcPct val="115000"/>
                        </a:lnSpc>
                        <a:spcAft>
                          <a:spcPts val="0"/>
                        </a:spcAft>
                      </a:pPr>
                      <a:r>
                        <a:rPr lang="uk-UA" sz="900" b="1" dirty="0">
                          <a:solidFill>
                            <a:srgbClr val="002060"/>
                          </a:solidFill>
                          <a:effectLst/>
                          <a:latin typeface="Ubuntu" panose="020B0504030602030204" pitchFamily="34" charset="0"/>
                          <a:ea typeface="Times New Roman" panose="02020603050405020304" pitchFamily="18" charset="0"/>
                        </a:rPr>
                        <a:t>Логарифмоване десятковим логарифмом відкориговане значення ціни, </a:t>
                      </a:r>
                      <a:r>
                        <a:rPr lang="uk-UA" sz="900" b="1" dirty="0" err="1">
                          <a:solidFill>
                            <a:srgbClr val="002060"/>
                          </a:solidFill>
                          <a:effectLst/>
                          <a:latin typeface="Ubuntu" panose="020B0504030602030204" pitchFamily="34" charset="0"/>
                          <a:ea typeface="Times New Roman" panose="02020603050405020304" pitchFamily="18" charset="0"/>
                        </a:rPr>
                        <a:t>lg</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3,4625</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3,4676</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3,4789</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3,4869</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3,5179</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3,5459</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3,5235</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3,5247</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3,5287</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3,5366</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3,5517</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3,550</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3,5674</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179120"/>
                  </a:ext>
                </a:extLst>
              </a:tr>
              <a:tr h="19805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Середня вартість одиничного показника, $/м2</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3310</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443505245"/>
                  </a:ext>
                </a:extLst>
              </a:tr>
              <a:tr h="19805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Медіанна вартість одиничного показника, $/м2</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3347</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779628363"/>
                  </a:ext>
                </a:extLst>
              </a:tr>
              <a:tr h="19805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Середнє квадратичне відхилення,  $</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256,261</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2295378399"/>
                  </a:ext>
                </a:extLst>
              </a:tr>
              <a:tr h="19805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Коефіцієнт варіації, %</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7,74%</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2522027921"/>
                  </a:ext>
                </a:extLst>
              </a:tr>
              <a:tr h="19805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Медіанне значення логарифмованого ряду цін, lg</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3,5247</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4279626109"/>
                  </a:ext>
                </a:extLst>
              </a:tr>
              <a:tr h="19805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Середнє квадратичне відхилення логарифмованого ряду цін, lg</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0,0342</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501024658"/>
                  </a:ext>
                </a:extLst>
              </a:tr>
              <a:tr h="28290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Верхня межа теоретичного розподілу логарифмованих цін аналогів з довірчою імовірністю 95% і розмахом ± 2σ, lg</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3,59302</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3497078390"/>
                  </a:ext>
                </a:extLst>
              </a:tr>
              <a:tr h="28290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Нижня межа теоретичного розподілу логарифмованих цін аналогів з довірчою імовірністю 95% і розмахом ± 2σ, lg</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3,45629</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32917853"/>
                  </a:ext>
                </a:extLst>
              </a:tr>
              <a:tr h="198059">
                <a:tc gridSpan="12">
                  <a:txBody>
                    <a:bodyPr/>
                    <a:lstStyle/>
                    <a:p>
                      <a:pPr algn="ctr">
                        <a:lnSpc>
                          <a:spcPct val="115000"/>
                        </a:lnSpc>
                        <a:spcAft>
                          <a:spcPts val="0"/>
                        </a:spcAft>
                      </a:pPr>
                      <a:r>
                        <a:rPr lang="uk-UA" sz="900" b="1">
                          <a:solidFill>
                            <a:srgbClr val="002060"/>
                          </a:solidFill>
                          <a:effectLst/>
                          <a:latin typeface="Ubuntu" panose="020B0504030602030204" pitchFamily="34" charset="0"/>
                          <a:ea typeface="Times New Roman" panose="02020603050405020304" pitchFamily="18" charset="0"/>
                        </a:rPr>
                        <a:t>Обернений логарифм верхньої межі, $/кв.м.</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a:solidFill>
                            <a:srgbClr val="002060"/>
                          </a:solidFill>
                          <a:effectLst/>
                          <a:latin typeface="Ubuntu" panose="020B0504030602030204" pitchFamily="34" charset="0"/>
                          <a:ea typeface="Times New Roman" panose="02020603050405020304" pitchFamily="18" charset="0"/>
                        </a:rPr>
                        <a:t>3918</a:t>
                      </a:r>
                      <a:endParaRPr lang="ru-RU" sz="100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26200763"/>
                  </a:ext>
                </a:extLst>
              </a:tr>
              <a:tr h="198059">
                <a:tc gridSpan="12">
                  <a:txBody>
                    <a:bodyPr/>
                    <a:lstStyle/>
                    <a:p>
                      <a:pPr algn="ctr">
                        <a:lnSpc>
                          <a:spcPct val="115000"/>
                        </a:lnSpc>
                        <a:spcAft>
                          <a:spcPts val="0"/>
                        </a:spcAft>
                      </a:pPr>
                      <a:r>
                        <a:rPr lang="uk-UA" sz="900" b="1" dirty="0">
                          <a:solidFill>
                            <a:srgbClr val="002060"/>
                          </a:solidFill>
                          <a:effectLst/>
                          <a:latin typeface="Ubuntu" panose="020B0504030602030204" pitchFamily="34" charset="0"/>
                          <a:ea typeface="Times New Roman" panose="02020603050405020304" pitchFamily="18" charset="0"/>
                        </a:rPr>
                        <a:t>Обернений логарифм нижньої межі, $/</a:t>
                      </a:r>
                      <a:r>
                        <a:rPr lang="uk-UA" sz="900" b="1" dirty="0" err="1">
                          <a:solidFill>
                            <a:srgbClr val="002060"/>
                          </a:solidFill>
                          <a:effectLst/>
                          <a:latin typeface="Ubuntu" panose="020B0504030602030204" pitchFamily="34" charset="0"/>
                          <a:ea typeface="Times New Roman" panose="02020603050405020304" pitchFamily="18" charset="0"/>
                        </a:rPr>
                        <a:t>кв.м</a:t>
                      </a:r>
                      <a:r>
                        <a:rPr lang="uk-UA" sz="900" b="1" dirty="0">
                          <a:solidFill>
                            <a:srgbClr val="002060"/>
                          </a:solidFill>
                          <a:effectLst/>
                          <a:latin typeface="Ubuntu" panose="020B0504030602030204" pitchFamily="34" charset="0"/>
                          <a:ea typeface="Times New Roman" panose="02020603050405020304" pitchFamily="18" charset="0"/>
                        </a:rPr>
                        <a:t>.</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uk-UA" sz="900" dirty="0">
                          <a:solidFill>
                            <a:srgbClr val="002060"/>
                          </a:solidFill>
                          <a:effectLst/>
                          <a:latin typeface="Ubuntu" panose="020B0504030602030204" pitchFamily="34" charset="0"/>
                          <a:ea typeface="Times New Roman" panose="02020603050405020304" pitchFamily="18" charset="0"/>
                        </a:rPr>
                        <a:t>2860</a:t>
                      </a:r>
                      <a:endParaRPr lang="ru-RU" sz="1000" dirty="0">
                        <a:solidFill>
                          <a:srgbClr val="002060"/>
                        </a:solidFill>
                        <a:effectLst/>
                        <a:latin typeface="Ubuntu" panose="020B050403060203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603482761"/>
                  </a:ext>
                </a:extLst>
              </a:tr>
            </a:tbl>
          </a:graphicData>
        </a:graphic>
      </p:graphicFrame>
      <p:sp>
        <p:nvSpPr>
          <p:cNvPr id="11" name="Объект 2">
            <a:extLst>
              <a:ext uri="{FF2B5EF4-FFF2-40B4-BE49-F238E27FC236}">
                <a16:creationId xmlns:a16="http://schemas.microsoft.com/office/drawing/2014/main" id="{00188DAE-7C4E-43FC-9434-A18B453B55D0}"/>
              </a:ext>
            </a:extLst>
          </p:cNvPr>
          <p:cNvSpPr>
            <a:spLocks noGrp="1"/>
          </p:cNvSpPr>
          <p:nvPr>
            <p:ph idx="1"/>
          </p:nvPr>
        </p:nvSpPr>
        <p:spPr>
          <a:xfrm>
            <a:off x="7792278" y="954952"/>
            <a:ext cx="4018722" cy="4636392"/>
          </a:xfrm>
        </p:spPr>
        <p:txBody>
          <a:bodyPr rtlCol="0">
            <a:normAutofit/>
          </a:bodyPr>
          <a:lstStyle/>
          <a:p>
            <a:pPr marL="0" indent="0" algn="just">
              <a:buNone/>
            </a:pPr>
            <a:r>
              <a:rPr lang="uk-UA" dirty="0">
                <a:latin typeface="Ubuntu" panose="020B0504030602030204" pitchFamily="34" charset="0"/>
              </a:rPr>
              <a:t>Розпізнані характеристики вставляються в зведену таблицю коригувань в Excel, з якої  автоматично знаходиться ринкова вартість об’єкта та статистичні характеристики її розподілу. Самі коригування підтягуються із систематизованих рекомендацій, наданих Банком.</a:t>
            </a:r>
            <a:br>
              <a:rPr lang="uk-UA" dirty="0">
                <a:latin typeface="Ubuntu" panose="020B0504030602030204" pitchFamily="34" charset="0"/>
              </a:rPr>
            </a:br>
            <a:endParaRPr lang="uk-UA" dirty="0">
              <a:latin typeface="Ubuntu" panose="020B0504030602030204" pitchFamily="34" charset="0"/>
            </a:endParaRPr>
          </a:p>
        </p:txBody>
      </p:sp>
      <p:sp>
        <p:nvSpPr>
          <p:cNvPr id="10" name="Прямоугольник 9">
            <a:extLst>
              <a:ext uri="{FF2B5EF4-FFF2-40B4-BE49-F238E27FC236}">
                <a16:creationId xmlns:a16="http://schemas.microsoft.com/office/drawing/2014/main" id="{300CA0CE-0C70-4BEC-BB1B-6A032DC12B19}"/>
              </a:ext>
            </a:extLst>
          </p:cNvPr>
          <p:cNvSpPr/>
          <p:nvPr/>
        </p:nvSpPr>
        <p:spPr>
          <a:xfrm>
            <a:off x="3776016" y="339536"/>
            <a:ext cx="3435556" cy="230832"/>
          </a:xfrm>
          <a:prstGeom prst="rect">
            <a:avLst/>
          </a:prstGeom>
        </p:spPr>
        <p:txBody>
          <a:bodyPr wrap="none">
            <a:spAutoFit/>
          </a:bodyPr>
          <a:lstStyle/>
          <a:p>
            <a:pPr lvl="0" algn="r"/>
            <a:r>
              <a:rPr lang="uk-UA" sz="900" dirty="0">
                <a:solidFill>
                  <a:srgbClr val="002060"/>
                </a:solidFill>
                <a:latin typeface="Ubuntu Light" panose="020B0604030602030204" pitchFamily="34" charset="0"/>
              </a:rPr>
              <a:t>Таблиця 4.2 – Виписка основних даних із зведеної таблиці </a:t>
            </a:r>
          </a:p>
        </p:txBody>
      </p:sp>
      <p:sp>
        <p:nvSpPr>
          <p:cNvPr id="8" name="Номер слайда 70">
            <a:extLst>
              <a:ext uri="{FF2B5EF4-FFF2-40B4-BE49-F238E27FC236}">
                <a16:creationId xmlns:a16="http://schemas.microsoft.com/office/drawing/2014/main" id="{7A79D716-C4F9-4F45-AC11-B971B833FFED}"/>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22</a:t>
            </a:fld>
            <a:endParaRPr lang="ru-RU"/>
          </a:p>
        </p:txBody>
      </p:sp>
      <p:pic>
        <p:nvPicPr>
          <p:cNvPr id="7"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3022230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ADB54-3897-4872-B9B3-1888BB60FDFF}"/>
              </a:ext>
            </a:extLst>
          </p:cNvPr>
          <p:cNvSpPr>
            <a:spLocks noGrp="1"/>
          </p:cNvSpPr>
          <p:nvPr>
            <p:ph type="title"/>
          </p:nvPr>
        </p:nvSpPr>
        <p:spPr>
          <a:xfrm>
            <a:off x="7792278" y="230042"/>
            <a:ext cx="4292349" cy="573989"/>
          </a:xfrm>
        </p:spPr>
        <p:txBody>
          <a:bodyPr rtlCol="0"/>
          <a:lstStyle/>
          <a:p>
            <a:pPr rtl="0"/>
            <a:r>
              <a:rPr lang="uk-UA" sz="2600" dirty="0">
                <a:latin typeface="Ubuntu" panose="020B0504030602030204" pitchFamily="34" charset="0"/>
              </a:rPr>
              <a:t>Крок 5</a:t>
            </a:r>
            <a:endParaRPr lang="ru-RU" sz="2600" dirty="0">
              <a:latin typeface="Ubuntu" panose="020B0504030602030204" pitchFamily="34" charset="0"/>
            </a:endParaRPr>
          </a:p>
        </p:txBody>
      </p:sp>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52521" y="804031"/>
            <a:ext cx="4018722" cy="4636392"/>
          </a:xfrm>
        </p:spPr>
        <p:txBody>
          <a:bodyPr rtlCol="0">
            <a:normAutofit/>
          </a:bodyPr>
          <a:lstStyle/>
          <a:p>
            <a:pPr marL="0" indent="0" algn="just">
              <a:buNone/>
            </a:pPr>
            <a:r>
              <a:rPr lang="uk-UA" dirty="0">
                <a:latin typeface="Ubuntu" panose="020B0504030602030204" pitchFamily="34" charset="0"/>
              </a:rPr>
              <a:t>На підставі отриманих розрахункових даних будується графік статистичного розподілу вартості об’єкту оцінки з урахуванням скоригованих вартісних характеристик аналогів.</a:t>
            </a:r>
          </a:p>
          <a:p>
            <a:pPr marL="0" indent="0" algn="just" rtl="0">
              <a:buNone/>
            </a:pPr>
            <a:endParaRPr lang="uk-UA" dirty="0">
              <a:latin typeface="Ubuntu" panose="020B0504030602030204" pitchFamily="34" charset="0"/>
            </a:endParaRPr>
          </a:p>
        </p:txBody>
      </p:sp>
      <p:graphicFrame>
        <p:nvGraphicFramePr>
          <p:cNvPr id="8" name="Объект 7">
            <a:extLst>
              <a:ext uri="{FF2B5EF4-FFF2-40B4-BE49-F238E27FC236}">
                <a16:creationId xmlns:a16="http://schemas.microsoft.com/office/drawing/2014/main" id="{00000000-0008-0000-0100-00000E000000}"/>
              </a:ext>
            </a:extLst>
          </p:cNvPr>
          <p:cNvGraphicFramePr>
            <a:graphicFrameLocks noGrp="1"/>
          </p:cNvGraphicFramePr>
          <p:nvPr>
            <p:ph sz="quarter" idx="14"/>
            <p:extLst>
              <p:ext uri="{D42A27DB-BD31-4B8C-83A1-F6EECF244321}">
                <p14:modId xmlns:p14="http://schemas.microsoft.com/office/powerpoint/2010/main" val="637462347"/>
              </p:ext>
            </p:extLst>
          </p:nvPr>
        </p:nvGraphicFramePr>
        <p:xfrm>
          <a:off x="0" y="0"/>
          <a:ext cx="7415213"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Номер слайда 70">
            <a:extLst>
              <a:ext uri="{FF2B5EF4-FFF2-40B4-BE49-F238E27FC236}">
                <a16:creationId xmlns:a16="http://schemas.microsoft.com/office/drawing/2014/main" id="{C50E275A-9C68-4B91-9EC3-C3C4786EEBC8}"/>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23</a:t>
            </a:fld>
            <a:endParaRPr lang="ru-RU"/>
          </a:p>
        </p:txBody>
      </p:sp>
      <p:pic>
        <p:nvPicPr>
          <p:cNvPr id="7"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844562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ADB54-3897-4872-B9B3-1888BB60FDFF}"/>
              </a:ext>
            </a:extLst>
          </p:cNvPr>
          <p:cNvSpPr>
            <a:spLocks noGrp="1"/>
          </p:cNvSpPr>
          <p:nvPr>
            <p:ph type="title"/>
          </p:nvPr>
        </p:nvSpPr>
        <p:spPr>
          <a:xfrm>
            <a:off x="7792278" y="230042"/>
            <a:ext cx="4292349" cy="573989"/>
          </a:xfrm>
        </p:spPr>
        <p:txBody>
          <a:bodyPr rtlCol="0"/>
          <a:lstStyle/>
          <a:p>
            <a:pPr rtl="0"/>
            <a:r>
              <a:rPr lang="uk-UA" sz="2600" dirty="0">
                <a:latin typeface="Ubuntu" panose="020B0504030602030204" pitchFamily="34" charset="0"/>
              </a:rPr>
              <a:t>Крок 6</a:t>
            </a:r>
            <a:endParaRPr lang="ru-RU" sz="2600" dirty="0">
              <a:latin typeface="Ubuntu" panose="020B0504030602030204" pitchFamily="34" charset="0"/>
            </a:endParaRPr>
          </a:p>
        </p:txBody>
      </p:sp>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52521" y="804031"/>
            <a:ext cx="4018722" cy="4636392"/>
          </a:xfrm>
        </p:spPr>
        <p:txBody>
          <a:bodyPr rtlCol="0">
            <a:noAutofit/>
          </a:bodyPr>
          <a:lstStyle/>
          <a:p>
            <a:pPr marL="0" indent="0" algn="just">
              <a:buNone/>
            </a:pPr>
            <a:r>
              <a:rPr lang="uk-UA" dirty="0">
                <a:latin typeface="Ubuntu" panose="020B0504030602030204" pitchFamily="34" charset="0"/>
              </a:rPr>
              <a:t>Пропозиції із вибірки групуються по географічному місту локації с застосуванням методу </a:t>
            </a:r>
            <a:r>
              <a:rPr lang="en-US" dirty="0">
                <a:latin typeface="Ubuntu" panose="020B0504030602030204" pitchFamily="34" charset="0"/>
              </a:rPr>
              <a:t>k-</a:t>
            </a:r>
            <a:r>
              <a:rPr lang="uk-UA" dirty="0">
                <a:latin typeface="Ubuntu" panose="020B0504030602030204" pitchFamily="34" charset="0"/>
              </a:rPr>
              <a:t>середніх за географічними ознаками, після чого по вибірці кожного кластера знаходиться медіанна ціна </a:t>
            </a:r>
            <a:r>
              <a:rPr lang="uk-UA" dirty="0" err="1">
                <a:latin typeface="Ubuntu" panose="020B0504030602030204" pitchFamily="34" charset="0"/>
              </a:rPr>
              <a:t>кв</a:t>
            </a:r>
            <a:r>
              <a:rPr lang="uk-UA" dirty="0">
                <a:latin typeface="Ubuntu" panose="020B0504030602030204" pitchFamily="34" charset="0"/>
              </a:rPr>
              <a:t>. м. та розкид цін з довірчим інтервалом 95% розмахом ± 2</a:t>
            </a:r>
            <a:r>
              <a:rPr lang="el-GR" dirty="0">
                <a:latin typeface="Ubuntu" panose="020B0504030602030204" pitchFamily="34" charset="0"/>
              </a:rPr>
              <a:t>σ.</a:t>
            </a:r>
          </a:p>
          <a:p>
            <a:pPr marL="0" indent="0" algn="just">
              <a:buNone/>
            </a:pPr>
            <a:r>
              <a:rPr lang="uk-UA" dirty="0">
                <a:latin typeface="Ubuntu" panose="020B0504030602030204" pitchFamily="34" charset="0"/>
              </a:rPr>
              <a:t>Об’єкт оцінки, аналоги і кластери позначаються на карті населеного пункту об’єкту оцінки із застосуванням  </a:t>
            </a:r>
            <a:r>
              <a:rPr lang="uk-UA" dirty="0" err="1">
                <a:latin typeface="Ubuntu" panose="020B0504030602030204" pitchFamily="34" charset="0"/>
              </a:rPr>
              <a:t>гео</a:t>
            </a:r>
            <a:r>
              <a:rPr lang="uk-UA" dirty="0">
                <a:latin typeface="Ubuntu" panose="020B0504030602030204" pitchFamily="34" charset="0"/>
              </a:rPr>
              <a:t>-просторової інформаційної системі </a:t>
            </a:r>
            <a:r>
              <a:rPr lang="uk-UA" dirty="0" err="1">
                <a:latin typeface="Ubuntu" panose="020B0504030602030204" pitchFamily="34" charset="0"/>
              </a:rPr>
              <a:t>ГІС</a:t>
            </a:r>
            <a:r>
              <a:rPr lang="uk-UA" dirty="0">
                <a:latin typeface="Ubuntu" panose="020B0504030602030204" pitchFamily="34" charset="0"/>
              </a:rPr>
              <a:t> «</a:t>
            </a:r>
            <a:r>
              <a:rPr lang="en-US" dirty="0" err="1">
                <a:latin typeface="Ubuntu" panose="020B0504030602030204" pitchFamily="34" charset="0"/>
              </a:rPr>
              <a:t>QGIS</a:t>
            </a:r>
            <a:r>
              <a:rPr lang="en-US" dirty="0">
                <a:latin typeface="Ubuntu" panose="020B0504030602030204" pitchFamily="34" charset="0"/>
              </a:rPr>
              <a:t>».</a:t>
            </a:r>
          </a:p>
          <a:p>
            <a:pPr marL="0" indent="0" algn="just" rtl="0">
              <a:buNone/>
            </a:pPr>
            <a:endParaRPr lang="uk-UA" dirty="0">
              <a:latin typeface="Ubuntu" panose="020B0504030602030204" pitchFamily="34" charset="0"/>
            </a:endParaRPr>
          </a:p>
        </p:txBody>
      </p:sp>
      <p:pic>
        <p:nvPicPr>
          <p:cNvPr id="5" name="Объект 4"/>
          <p:cNvPicPr>
            <a:picLocks noGrp="1" noChangeAspect="1"/>
          </p:cNvPicPr>
          <p:nvPr>
            <p:ph sz="quarter" idx="14"/>
          </p:nvPr>
        </p:nvPicPr>
        <p:blipFill>
          <a:blip r:embed="rId3"/>
          <a:srcRect/>
          <a:stretch/>
        </p:blipFill>
        <p:spPr>
          <a:xfrm>
            <a:off x="-4298" y="809571"/>
            <a:ext cx="7398011" cy="5231556"/>
          </a:xfrm>
        </p:spPr>
      </p:pic>
      <p:sp>
        <p:nvSpPr>
          <p:cNvPr id="4" name="Прямоугольник 3">
            <a:extLst>
              <a:ext uri="{FF2B5EF4-FFF2-40B4-BE49-F238E27FC236}">
                <a16:creationId xmlns:a16="http://schemas.microsoft.com/office/drawing/2014/main" id="{B13BD975-5BDD-4549-AEB0-E86668F0CE68}"/>
              </a:ext>
            </a:extLst>
          </p:cNvPr>
          <p:cNvSpPr/>
          <p:nvPr/>
        </p:nvSpPr>
        <p:spPr>
          <a:xfrm>
            <a:off x="789104" y="147704"/>
            <a:ext cx="5408853" cy="369332"/>
          </a:xfrm>
          <a:prstGeom prst="rect">
            <a:avLst/>
          </a:prstGeom>
        </p:spPr>
        <p:txBody>
          <a:bodyPr wrap="none">
            <a:spAutoFit/>
          </a:bodyPr>
          <a:lstStyle/>
          <a:p>
            <a:pPr lvl="0"/>
            <a:r>
              <a:rPr lang="uk-UA" b="1" noProof="1">
                <a:solidFill>
                  <a:srgbClr val="C00000"/>
                </a:solidFill>
                <a:latin typeface="Ubuntu"/>
                <a:cs typeface="Times New Roman" panose="02020603050405020304" pitchFamily="18" charset="0"/>
              </a:rPr>
              <a:t>Позначення цінових кластерів і аналогів на карті</a:t>
            </a:r>
            <a:endParaRPr lang="ru-RU" b="1" noProof="1">
              <a:solidFill>
                <a:srgbClr val="C00000"/>
              </a:solidFill>
              <a:latin typeface="Ubuntu"/>
              <a:cs typeface="Times New Roman" panose="02020603050405020304" pitchFamily="18" charset="0"/>
            </a:endParaRPr>
          </a:p>
        </p:txBody>
      </p:sp>
      <p:sp>
        <p:nvSpPr>
          <p:cNvPr id="8" name="Номер слайда 70">
            <a:extLst>
              <a:ext uri="{FF2B5EF4-FFF2-40B4-BE49-F238E27FC236}">
                <a16:creationId xmlns:a16="http://schemas.microsoft.com/office/drawing/2014/main" id="{84342257-DB50-4201-80A3-3C2BA7C0D8EB}"/>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24</a:t>
            </a:fld>
            <a:endParaRPr lang="ru-RU"/>
          </a:p>
        </p:txBody>
      </p:sp>
      <p:pic>
        <p:nvPicPr>
          <p:cNvPr id="10"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3084531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ADB54-3897-4872-B9B3-1888BB60FDFF}"/>
              </a:ext>
            </a:extLst>
          </p:cNvPr>
          <p:cNvSpPr>
            <a:spLocks noGrp="1"/>
          </p:cNvSpPr>
          <p:nvPr>
            <p:ph type="title"/>
          </p:nvPr>
        </p:nvSpPr>
        <p:spPr>
          <a:xfrm>
            <a:off x="7792278" y="230042"/>
            <a:ext cx="4292349" cy="573989"/>
          </a:xfrm>
        </p:spPr>
        <p:txBody>
          <a:bodyPr rtlCol="0"/>
          <a:lstStyle/>
          <a:p>
            <a:pPr rtl="0"/>
            <a:r>
              <a:rPr lang="uk-UA" sz="2600" dirty="0">
                <a:latin typeface="Ubuntu" panose="020B0504030602030204" pitchFamily="34" charset="0"/>
              </a:rPr>
              <a:t>Крок 7</a:t>
            </a:r>
            <a:endParaRPr lang="ru-RU" sz="2600" dirty="0">
              <a:latin typeface="Ubuntu" panose="020B0504030602030204" pitchFamily="34" charset="0"/>
            </a:endParaRPr>
          </a:p>
        </p:txBody>
      </p:sp>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52521" y="804031"/>
            <a:ext cx="4018722" cy="4636392"/>
          </a:xfrm>
        </p:spPr>
        <p:txBody>
          <a:bodyPr rtlCol="0">
            <a:normAutofit/>
          </a:bodyPr>
          <a:lstStyle/>
          <a:p>
            <a:pPr marL="0" indent="0" algn="just">
              <a:buNone/>
            </a:pPr>
            <a:r>
              <a:rPr lang="uk-UA" dirty="0">
                <a:latin typeface="Ubuntu" panose="020B0504030602030204" pitchFamily="34" charset="0"/>
              </a:rPr>
              <a:t>Визначається ринкова ціна і ціновий статистичний розкид об’єкту оцінки в межах 95% довірчої ймовірності, що є близьким до відомого та загально прийнятого в статистиці правила 3 сигм.</a:t>
            </a:r>
          </a:p>
          <a:p>
            <a:pPr marL="0" indent="0" algn="just" rtl="0">
              <a:buNone/>
            </a:pPr>
            <a:endParaRPr lang="uk-UA" dirty="0">
              <a:latin typeface="Ubuntu" panose="020B0504030602030204" pitchFamily="34" charset="0"/>
            </a:endParaRPr>
          </a:p>
        </p:txBody>
      </p:sp>
      <p:graphicFrame>
        <p:nvGraphicFramePr>
          <p:cNvPr id="11" name="Таблица 10">
            <a:extLst>
              <a:ext uri="{FF2B5EF4-FFF2-40B4-BE49-F238E27FC236}">
                <a16:creationId xmlns:a16="http://schemas.microsoft.com/office/drawing/2014/main" id="{0A1CAB77-15A5-4F9F-A6C3-481FF9EC5EE7}"/>
              </a:ext>
            </a:extLst>
          </p:cNvPr>
          <p:cNvGraphicFramePr>
            <a:graphicFrameLocks noGrp="1"/>
          </p:cNvGraphicFramePr>
          <p:nvPr>
            <p:extLst>
              <p:ext uri="{D42A27DB-BD31-4B8C-83A1-F6EECF244321}">
                <p14:modId xmlns:p14="http://schemas.microsoft.com/office/powerpoint/2010/main" val="522123145"/>
              </p:ext>
            </p:extLst>
          </p:nvPr>
        </p:nvGraphicFramePr>
        <p:xfrm>
          <a:off x="72428" y="3948348"/>
          <a:ext cx="7278983" cy="1001296"/>
        </p:xfrm>
        <a:graphic>
          <a:graphicData uri="http://schemas.openxmlformats.org/drawingml/2006/table">
            <a:tbl>
              <a:tblPr/>
              <a:tblGrid>
                <a:gridCol w="1442882">
                  <a:extLst>
                    <a:ext uri="{9D8B030D-6E8A-4147-A177-3AD203B41FA5}">
                      <a16:colId xmlns:a16="http://schemas.microsoft.com/office/drawing/2014/main" val="659471881"/>
                    </a:ext>
                  </a:extLst>
                </a:gridCol>
                <a:gridCol w="1055441">
                  <a:extLst>
                    <a:ext uri="{9D8B030D-6E8A-4147-A177-3AD203B41FA5}">
                      <a16:colId xmlns:a16="http://schemas.microsoft.com/office/drawing/2014/main" val="3575491069"/>
                    </a:ext>
                  </a:extLst>
                </a:gridCol>
                <a:gridCol w="1123241">
                  <a:extLst>
                    <a:ext uri="{9D8B030D-6E8A-4147-A177-3AD203B41FA5}">
                      <a16:colId xmlns:a16="http://schemas.microsoft.com/office/drawing/2014/main" val="1270467822"/>
                    </a:ext>
                  </a:extLst>
                </a:gridCol>
                <a:gridCol w="373081">
                  <a:extLst>
                    <a:ext uri="{9D8B030D-6E8A-4147-A177-3AD203B41FA5}">
                      <a16:colId xmlns:a16="http://schemas.microsoft.com/office/drawing/2014/main" val="2052766762"/>
                    </a:ext>
                  </a:extLst>
                </a:gridCol>
                <a:gridCol w="367400">
                  <a:extLst>
                    <a:ext uri="{9D8B030D-6E8A-4147-A177-3AD203B41FA5}">
                      <a16:colId xmlns:a16="http://schemas.microsoft.com/office/drawing/2014/main" val="1160817082"/>
                    </a:ext>
                  </a:extLst>
                </a:gridCol>
                <a:gridCol w="632375">
                  <a:extLst>
                    <a:ext uri="{9D8B030D-6E8A-4147-A177-3AD203B41FA5}">
                      <a16:colId xmlns:a16="http://schemas.microsoft.com/office/drawing/2014/main" val="3058777132"/>
                    </a:ext>
                  </a:extLst>
                </a:gridCol>
                <a:gridCol w="460921">
                  <a:extLst>
                    <a:ext uri="{9D8B030D-6E8A-4147-A177-3AD203B41FA5}">
                      <a16:colId xmlns:a16="http://schemas.microsoft.com/office/drawing/2014/main" val="3262770035"/>
                    </a:ext>
                  </a:extLst>
                </a:gridCol>
                <a:gridCol w="618324">
                  <a:extLst>
                    <a:ext uri="{9D8B030D-6E8A-4147-A177-3AD203B41FA5}">
                      <a16:colId xmlns:a16="http://schemas.microsoft.com/office/drawing/2014/main" val="3972180731"/>
                    </a:ext>
                  </a:extLst>
                </a:gridCol>
                <a:gridCol w="196637">
                  <a:extLst>
                    <a:ext uri="{9D8B030D-6E8A-4147-A177-3AD203B41FA5}">
                      <a16:colId xmlns:a16="http://schemas.microsoft.com/office/drawing/2014/main" val="2067947591"/>
                    </a:ext>
                  </a:extLst>
                </a:gridCol>
                <a:gridCol w="1008681">
                  <a:extLst>
                    <a:ext uri="{9D8B030D-6E8A-4147-A177-3AD203B41FA5}">
                      <a16:colId xmlns:a16="http://schemas.microsoft.com/office/drawing/2014/main" val="2873313189"/>
                    </a:ext>
                  </a:extLst>
                </a:gridCol>
              </a:tblGrid>
              <a:tr h="202693">
                <a:tc gridSpan="10">
                  <a:txBody>
                    <a:bodyPr/>
                    <a:lstStyle/>
                    <a:p>
                      <a:pPr algn="ctr" fontAlgn="ctr"/>
                      <a:r>
                        <a:rPr lang="uk-UA" sz="900" b="1" i="0" u="none" strike="noStrike" dirty="0">
                          <a:solidFill>
                            <a:srgbClr val="002060"/>
                          </a:solidFill>
                          <a:effectLst/>
                          <a:latin typeface="Ubuntu" panose="020B0504030602030204" pitchFamily="34" charset="0"/>
                        </a:rPr>
                        <a:t>Імовірні значення ринкової вартості об'єкта оцінки, які лежать в 95 % довірчому інтервалі :  </a:t>
                      </a:r>
                    </a:p>
                  </a:txBody>
                  <a:tcPr marL="8174" marR="8174" marT="8174" marB="0" anchor="ctr">
                    <a:lnL>
                      <a:noFill/>
                    </a:lnL>
                    <a:lnR>
                      <a:noFill/>
                    </a:lnR>
                    <a:lnT>
                      <a:noFill/>
                    </a:lnT>
                    <a:lnB>
                      <a:noFill/>
                    </a:lnB>
                    <a:solidFill>
                      <a:srgbClr val="5B9BD5"/>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2361470566"/>
                  </a:ext>
                </a:extLst>
              </a:tr>
              <a:tr h="168911">
                <a:tc>
                  <a:txBody>
                    <a:bodyPr/>
                    <a:lstStyle/>
                    <a:p>
                      <a:pPr algn="r" fontAlgn="ctr"/>
                      <a:r>
                        <a:rPr lang="uk-UA" sz="900" b="1" i="0" u="none" strike="noStrike">
                          <a:solidFill>
                            <a:srgbClr val="002060"/>
                          </a:solidFill>
                          <a:effectLst/>
                          <a:latin typeface="Ubuntu" panose="020B0504030602030204" pitchFamily="34" charset="0"/>
                        </a:rPr>
                        <a:t>від: </a:t>
                      </a:r>
                    </a:p>
                  </a:txBody>
                  <a:tcPr marL="8174" marR="8174" marT="8174" marB="0" anchor="ctr">
                    <a:lnL>
                      <a:noFill/>
                    </a:lnL>
                    <a:lnR>
                      <a:noFill/>
                    </a:lnR>
                    <a:lnT>
                      <a:noFill/>
                    </a:lnT>
                    <a:lnB>
                      <a:noFill/>
                    </a:lnB>
                  </a:tcPr>
                </a:tc>
                <a:tc gridSpan="3">
                  <a:txBody>
                    <a:bodyPr/>
                    <a:lstStyle/>
                    <a:p>
                      <a:pPr algn="l" fontAlgn="ctr"/>
                      <a:r>
                        <a:rPr lang="ru-RU" sz="900" b="1" i="0" u="none" strike="noStrike" dirty="0">
                          <a:solidFill>
                            <a:srgbClr val="002060"/>
                          </a:solidFill>
                          <a:effectLst/>
                          <a:latin typeface="Ubuntu" panose="020B0504030602030204" pitchFamily="34" charset="0"/>
                        </a:rPr>
                        <a:t>2 859 $ за 1 </a:t>
                      </a:r>
                      <a:r>
                        <a:rPr lang="ru-RU" sz="900" b="1" i="0" u="none" strike="noStrike" dirty="0" err="1">
                          <a:solidFill>
                            <a:srgbClr val="002060"/>
                          </a:solidFill>
                          <a:effectLst/>
                          <a:latin typeface="Ubuntu" panose="020B0504030602030204" pitchFamily="34" charset="0"/>
                        </a:rPr>
                        <a:t>кв.м</a:t>
                      </a:r>
                      <a:r>
                        <a:rPr lang="ru-RU" sz="900" b="1" i="0" u="none" strike="noStrike" dirty="0">
                          <a:solidFill>
                            <a:srgbClr val="002060"/>
                          </a:solidFill>
                          <a:effectLst/>
                          <a:latin typeface="Ubuntu" panose="020B0504030602030204" pitchFamily="34" charset="0"/>
                        </a:rPr>
                        <a:t>. без </a:t>
                      </a:r>
                      <a:r>
                        <a:rPr lang="ru-RU" sz="900" b="1" i="0" u="none" strike="noStrike" dirty="0" err="1">
                          <a:solidFill>
                            <a:srgbClr val="002060"/>
                          </a:solidFill>
                          <a:effectLst/>
                          <a:latin typeface="Ubuntu" panose="020B0504030602030204" pitchFamily="34" charset="0"/>
                        </a:rPr>
                        <a:t>ПДВ</a:t>
                      </a:r>
                      <a:endParaRPr lang="ru-RU" sz="900" b="1" i="0" u="none" strike="noStrike" dirty="0">
                        <a:solidFill>
                          <a:srgbClr val="002060"/>
                        </a:solidFill>
                        <a:effectLst/>
                        <a:latin typeface="Ubuntu" panose="020B0504030602030204" pitchFamily="34" charset="0"/>
                      </a:endParaRPr>
                    </a:p>
                  </a:txBody>
                  <a:tcPr marL="8174" marR="8174" marT="8174" marB="0" anchor="ctr">
                    <a:lnL>
                      <a:noFill/>
                    </a:lnL>
                    <a:lnR>
                      <a:noFill/>
                    </a:lnR>
                    <a:lnT>
                      <a:noFill/>
                    </a:lnT>
                    <a:lnB>
                      <a:noFill/>
                    </a:lnB>
                  </a:tcPr>
                </a:tc>
                <a:tc hMerge="1">
                  <a:txBody>
                    <a:bodyPr/>
                    <a:lstStyle/>
                    <a:p>
                      <a:endParaRPr lang="uk-UA"/>
                    </a:p>
                  </a:txBody>
                  <a:tcPr/>
                </a:tc>
                <a:tc hMerge="1">
                  <a:txBody>
                    <a:bodyPr/>
                    <a:lstStyle/>
                    <a:p>
                      <a:endParaRPr lang="uk-UA"/>
                    </a:p>
                  </a:txBody>
                  <a:tcPr/>
                </a:tc>
                <a:tc gridSpan="3">
                  <a:txBody>
                    <a:bodyPr/>
                    <a:lstStyle/>
                    <a:p>
                      <a:pPr algn="r" fontAlgn="ctr"/>
                      <a:r>
                        <a:rPr lang="ru-RU" sz="900" b="1" i="0" u="none" strike="noStrike">
                          <a:solidFill>
                            <a:srgbClr val="002060"/>
                          </a:solidFill>
                          <a:effectLst/>
                          <a:latin typeface="Ubuntu" panose="020B0504030602030204" pitchFamily="34" charset="0"/>
                        </a:rPr>
                        <a:t>тобто за об'єкт в грн. </a:t>
                      </a:r>
                    </a:p>
                  </a:txBody>
                  <a:tcPr marL="8174" marR="8174" marT="8174" marB="0" anchor="ctr">
                    <a:lnL>
                      <a:noFill/>
                    </a:lnL>
                    <a:lnR>
                      <a:noFill/>
                    </a:lnR>
                    <a:lnT>
                      <a:noFill/>
                    </a:lnT>
                    <a:lnB>
                      <a:noFill/>
                    </a:lnB>
                  </a:tcPr>
                </a:tc>
                <a:tc hMerge="1">
                  <a:txBody>
                    <a:bodyPr/>
                    <a:lstStyle/>
                    <a:p>
                      <a:endParaRPr lang="uk-UA"/>
                    </a:p>
                  </a:txBody>
                  <a:tcPr/>
                </a:tc>
                <a:tc hMerge="1">
                  <a:txBody>
                    <a:bodyPr/>
                    <a:lstStyle/>
                    <a:p>
                      <a:endParaRPr lang="uk-UA"/>
                    </a:p>
                  </a:txBody>
                  <a:tcPr/>
                </a:tc>
                <a:tc gridSpan="2">
                  <a:txBody>
                    <a:bodyPr/>
                    <a:lstStyle/>
                    <a:p>
                      <a:pPr algn="l" fontAlgn="ctr"/>
                      <a:r>
                        <a:rPr lang="uk-UA" sz="900" b="1" i="0" u="none" strike="noStrike" dirty="0">
                          <a:solidFill>
                            <a:srgbClr val="002060"/>
                          </a:solidFill>
                          <a:effectLst/>
                          <a:latin typeface="Ubuntu" panose="020B0504030602030204" pitchFamily="34" charset="0"/>
                        </a:rPr>
                        <a:t>5 041 714</a:t>
                      </a:r>
                    </a:p>
                  </a:txBody>
                  <a:tcPr marL="8174" marR="8174" marT="8174" marB="0" anchor="ctr">
                    <a:lnL>
                      <a:noFill/>
                    </a:lnL>
                    <a:lnR>
                      <a:noFill/>
                    </a:lnR>
                    <a:lnT>
                      <a:noFill/>
                    </a:lnT>
                    <a:lnB>
                      <a:noFill/>
                    </a:lnB>
                  </a:tcPr>
                </a:tc>
                <a:tc hMerge="1">
                  <a:txBody>
                    <a:bodyPr/>
                    <a:lstStyle/>
                    <a:p>
                      <a:endParaRPr lang="uk-UA"/>
                    </a:p>
                  </a:txBody>
                  <a:tcPr/>
                </a:tc>
                <a:tc>
                  <a:txBody>
                    <a:bodyPr/>
                    <a:lstStyle/>
                    <a:p>
                      <a:pPr algn="ctr" fontAlgn="ctr"/>
                      <a:endParaRPr lang="uk-UA" sz="900" b="0" i="0" u="none" strike="noStrike">
                        <a:solidFill>
                          <a:srgbClr val="002060"/>
                        </a:solidFill>
                        <a:effectLst/>
                        <a:latin typeface="Ubuntu" panose="020B0504030602030204" pitchFamily="34" charset="0"/>
                      </a:endParaRPr>
                    </a:p>
                  </a:txBody>
                  <a:tcPr marL="8174" marR="8174" marT="8174" marB="0" anchor="ctr">
                    <a:lnL>
                      <a:noFill/>
                    </a:lnL>
                    <a:lnR>
                      <a:noFill/>
                    </a:lnR>
                    <a:lnT>
                      <a:noFill/>
                    </a:lnT>
                    <a:lnB>
                      <a:noFill/>
                    </a:lnB>
                  </a:tcPr>
                </a:tc>
                <a:extLst>
                  <a:ext uri="{0D108BD9-81ED-4DB2-BD59-A6C34878D82A}">
                    <a16:rowId xmlns:a16="http://schemas.microsoft.com/office/drawing/2014/main" val="1126324400"/>
                  </a:ext>
                </a:extLst>
              </a:tr>
              <a:tr h="168911">
                <a:tc>
                  <a:txBody>
                    <a:bodyPr/>
                    <a:lstStyle/>
                    <a:p>
                      <a:pPr algn="r" fontAlgn="ctr"/>
                      <a:r>
                        <a:rPr lang="uk-UA" sz="900" b="1" i="0" u="none" strike="noStrike">
                          <a:solidFill>
                            <a:srgbClr val="002060"/>
                          </a:solidFill>
                          <a:effectLst/>
                          <a:latin typeface="Ubuntu" panose="020B0504030602030204" pitchFamily="34" charset="0"/>
                        </a:rPr>
                        <a:t>до: </a:t>
                      </a:r>
                    </a:p>
                  </a:txBody>
                  <a:tcPr marL="8174" marR="8174" marT="8174" marB="0" anchor="ctr">
                    <a:lnL>
                      <a:noFill/>
                    </a:lnL>
                    <a:lnR>
                      <a:noFill/>
                    </a:lnR>
                    <a:lnT>
                      <a:noFill/>
                    </a:lnT>
                    <a:lnB>
                      <a:noFill/>
                    </a:lnB>
                  </a:tcPr>
                </a:tc>
                <a:tc gridSpan="3">
                  <a:txBody>
                    <a:bodyPr/>
                    <a:lstStyle/>
                    <a:p>
                      <a:pPr algn="l" fontAlgn="ctr"/>
                      <a:r>
                        <a:rPr lang="ru-RU" sz="900" b="1" i="0" u="none" strike="noStrike" dirty="0">
                          <a:solidFill>
                            <a:srgbClr val="002060"/>
                          </a:solidFill>
                          <a:effectLst/>
                          <a:latin typeface="Ubuntu" panose="020B0504030602030204" pitchFamily="34" charset="0"/>
                        </a:rPr>
                        <a:t>3 917 $ за 1 </a:t>
                      </a:r>
                      <a:r>
                        <a:rPr lang="ru-RU" sz="900" b="1" i="0" u="none" strike="noStrike" dirty="0" err="1">
                          <a:solidFill>
                            <a:srgbClr val="002060"/>
                          </a:solidFill>
                          <a:effectLst/>
                          <a:latin typeface="Ubuntu" panose="020B0504030602030204" pitchFamily="34" charset="0"/>
                        </a:rPr>
                        <a:t>кв.м</a:t>
                      </a:r>
                      <a:r>
                        <a:rPr lang="ru-RU" sz="900" b="1" i="0" u="none" strike="noStrike" dirty="0">
                          <a:solidFill>
                            <a:srgbClr val="002060"/>
                          </a:solidFill>
                          <a:effectLst/>
                          <a:latin typeface="Ubuntu" panose="020B0504030602030204" pitchFamily="34" charset="0"/>
                        </a:rPr>
                        <a:t>. без </a:t>
                      </a:r>
                      <a:r>
                        <a:rPr lang="ru-RU" sz="900" b="1" i="0" u="none" strike="noStrike" dirty="0" err="1">
                          <a:solidFill>
                            <a:srgbClr val="002060"/>
                          </a:solidFill>
                          <a:effectLst/>
                          <a:latin typeface="Ubuntu" panose="020B0504030602030204" pitchFamily="34" charset="0"/>
                        </a:rPr>
                        <a:t>ПДВ</a:t>
                      </a:r>
                      <a:endParaRPr lang="ru-RU" sz="900" b="1" i="0" u="none" strike="noStrike" dirty="0">
                        <a:solidFill>
                          <a:srgbClr val="002060"/>
                        </a:solidFill>
                        <a:effectLst/>
                        <a:latin typeface="Ubuntu" panose="020B0504030602030204" pitchFamily="34" charset="0"/>
                      </a:endParaRPr>
                    </a:p>
                  </a:txBody>
                  <a:tcPr marL="8174" marR="8174" marT="8174" marB="0" anchor="ctr">
                    <a:lnL>
                      <a:noFill/>
                    </a:lnL>
                    <a:lnR>
                      <a:noFill/>
                    </a:lnR>
                    <a:lnT>
                      <a:noFill/>
                    </a:lnT>
                    <a:lnB>
                      <a:noFill/>
                    </a:lnB>
                  </a:tcPr>
                </a:tc>
                <a:tc hMerge="1">
                  <a:txBody>
                    <a:bodyPr/>
                    <a:lstStyle/>
                    <a:p>
                      <a:endParaRPr lang="uk-UA"/>
                    </a:p>
                  </a:txBody>
                  <a:tcPr/>
                </a:tc>
                <a:tc hMerge="1">
                  <a:txBody>
                    <a:bodyPr/>
                    <a:lstStyle/>
                    <a:p>
                      <a:endParaRPr lang="uk-UA"/>
                    </a:p>
                  </a:txBody>
                  <a:tcPr/>
                </a:tc>
                <a:tc gridSpan="3">
                  <a:txBody>
                    <a:bodyPr/>
                    <a:lstStyle/>
                    <a:p>
                      <a:pPr algn="r" fontAlgn="ctr"/>
                      <a:r>
                        <a:rPr lang="ru-RU" sz="900" b="1" i="0" u="none" strike="noStrike">
                          <a:solidFill>
                            <a:srgbClr val="002060"/>
                          </a:solidFill>
                          <a:effectLst/>
                          <a:latin typeface="Ubuntu" panose="020B0504030602030204" pitchFamily="34" charset="0"/>
                        </a:rPr>
                        <a:t>тобто за об'єкт в грн.</a:t>
                      </a:r>
                    </a:p>
                  </a:txBody>
                  <a:tcPr marL="8174" marR="8174" marT="8174" marB="0" anchor="ctr">
                    <a:lnL>
                      <a:noFill/>
                    </a:lnL>
                    <a:lnR>
                      <a:noFill/>
                    </a:lnR>
                    <a:lnT>
                      <a:noFill/>
                    </a:lnT>
                    <a:lnB>
                      <a:noFill/>
                    </a:lnB>
                  </a:tcPr>
                </a:tc>
                <a:tc hMerge="1">
                  <a:txBody>
                    <a:bodyPr/>
                    <a:lstStyle/>
                    <a:p>
                      <a:endParaRPr lang="uk-UA"/>
                    </a:p>
                  </a:txBody>
                  <a:tcPr/>
                </a:tc>
                <a:tc hMerge="1">
                  <a:txBody>
                    <a:bodyPr/>
                    <a:lstStyle/>
                    <a:p>
                      <a:endParaRPr lang="uk-UA"/>
                    </a:p>
                  </a:txBody>
                  <a:tcPr/>
                </a:tc>
                <a:tc gridSpan="2">
                  <a:txBody>
                    <a:bodyPr/>
                    <a:lstStyle/>
                    <a:p>
                      <a:pPr algn="l" fontAlgn="ctr"/>
                      <a:r>
                        <a:rPr lang="uk-UA" sz="900" b="1" i="0" u="none" strike="noStrike" dirty="0">
                          <a:solidFill>
                            <a:srgbClr val="002060"/>
                          </a:solidFill>
                          <a:effectLst/>
                          <a:latin typeface="Ubuntu" panose="020B0504030602030204" pitchFamily="34" charset="0"/>
                        </a:rPr>
                        <a:t>6 907 448</a:t>
                      </a:r>
                    </a:p>
                  </a:txBody>
                  <a:tcPr marL="8174" marR="8174" marT="8174" marB="0" anchor="ctr">
                    <a:lnL>
                      <a:noFill/>
                    </a:lnL>
                    <a:lnR>
                      <a:noFill/>
                    </a:lnR>
                    <a:lnT>
                      <a:noFill/>
                    </a:lnT>
                    <a:lnB>
                      <a:noFill/>
                    </a:lnB>
                  </a:tcPr>
                </a:tc>
                <a:tc hMerge="1">
                  <a:txBody>
                    <a:bodyPr/>
                    <a:lstStyle/>
                    <a:p>
                      <a:endParaRPr lang="uk-UA"/>
                    </a:p>
                  </a:txBody>
                  <a:tcPr/>
                </a:tc>
                <a:tc>
                  <a:txBody>
                    <a:bodyPr/>
                    <a:lstStyle/>
                    <a:p>
                      <a:pPr algn="ctr" fontAlgn="ctr"/>
                      <a:endParaRPr lang="uk-UA" sz="900" b="0" i="0" u="none" strike="noStrike">
                        <a:solidFill>
                          <a:srgbClr val="002060"/>
                        </a:solidFill>
                        <a:effectLst/>
                        <a:latin typeface="Ubuntu" panose="020B0504030602030204" pitchFamily="34" charset="0"/>
                      </a:endParaRPr>
                    </a:p>
                  </a:txBody>
                  <a:tcPr marL="8174" marR="8174" marT="8174" marB="0" anchor="ctr">
                    <a:lnL>
                      <a:noFill/>
                    </a:lnL>
                    <a:lnR>
                      <a:noFill/>
                    </a:lnR>
                    <a:lnT>
                      <a:noFill/>
                    </a:lnT>
                    <a:lnB>
                      <a:noFill/>
                    </a:lnB>
                  </a:tcPr>
                </a:tc>
                <a:extLst>
                  <a:ext uri="{0D108BD9-81ED-4DB2-BD59-A6C34878D82A}">
                    <a16:rowId xmlns:a16="http://schemas.microsoft.com/office/drawing/2014/main" val="42267626"/>
                  </a:ext>
                </a:extLst>
              </a:tr>
              <a:tr h="291870">
                <a:tc gridSpan="10">
                  <a:txBody>
                    <a:bodyPr/>
                    <a:lstStyle/>
                    <a:p>
                      <a:pPr algn="ctr" fontAlgn="ctr"/>
                      <a:r>
                        <a:rPr lang="uk-UA" sz="900" b="1" i="0" u="none" strike="noStrike" dirty="0">
                          <a:solidFill>
                            <a:srgbClr val="002060"/>
                          </a:solidFill>
                          <a:effectLst/>
                          <a:latin typeface="Ubuntu" panose="020B0504030602030204" pitchFamily="34" charset="0"/>
                        </a:rPr>
                        <a:t>Найбільш імовірне значення ринкової вартості, визначене із застосуванням ринкового методичного підходу, виходячи з вище наведених розрахунків, складає:</a:t>
                      </a:r>
                    </a:p>
                  </a:txBody>
                  <a:tcPr marL="8174" marR="8174" marT="8174" marB="0" anchor="ctr">
                    <a:lnL>
                      <a:noFill/>
                    </a:lnL>
                    <a:lnR>
                      <a:noFill/>
                    </a:lnR>
                    <a:lnT>
                      <a:noFill/>
                    </a:lnT>
                    <a:lnB>
                      <a:noFill/>
                    </a:lnB>
                    <a:solidFill>
                      <a:srgbClr val="5B9BD5"/>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249361418"/>
                  </a:ext>
                </a:extLst>
              </a:tr>
              <a:tr h="168911">
                <a:tc>
                  <a:txBody>
                    <a:bodyPr/>
                    <a:lstStyle/>
                    <a:p>
                      <a:pPr algn="r" fontAlgn="ctr"/>
                      <a:r>
                        <a:rPr lang="uk-UA" sz="900" b="1" i="0" u="none" strike="noStrike">
                          <a:solidFill>
                            <a:srgbClr val="002060"/>
                          </a:solidFill>
                          <a:effectLst/>
                          <a:latin typeface="Ubuntu" panose="020B0504030602030204" pitchFamily="34" charset="0"/>
                        </a:rPr>
                        <a:t>висновок: </a:t>
                      </a:r>
                    </a:p>
                  </a:txBody>
                  <a:tcPr marL="8174" marR="8174" marT="8174" marB="0" anchor="ctr">
                    <a:lnL>
                      <a:noFill/>
                    </a:lnL>
                    <a:lnR>
                      <a:noFill/>
                    </a:lnR>
                    <a:lnT>
                      <a:noFill/>
                    </a:lnT>
                    <a:lnB>
                      <a:noFill/>
                    </a:lnB>
                  </a:tcPr>
                </a:tc>
                <a:tc>
                  <a:txBody>
                    <a:bodyPr/>
                    <a:lstStyle/>
                    <a:p>
                      <a:pPr algn="r" fontAlgn="ctr"/>
                      <a:r>
                        <a:rPr lang="uk-UA" sz="900" b="1" i="0" u="none" strike="noStrike" dirty="0">
                          <a:solidFill>
                            <a:srgbClr val="002060"/>
                          </a:solidFill>
                          <a:effectLst/>
                          <a:latin typeface="Ubuntu" panose="020B0504030602030204" pitchFamily="34" charset="0"/>
                        </a:rPr>
                        <a:t>3 347 $</a:t>
                      </a:r>
                    </a:p>
                  </a:txBody>
                  <a:tcPr marL="8174" marR="8174" marT="8174" marB="0" anchor="ctr">
                    <a:lnL>
                      <a:noFill/>
                    </a:lnL>
                    <a:lnR>
                      <a:noFill/>
                    </a:lnR>
                    <a:lnT>
                      <a:noFill/>
                    </a:lnT>
                    <a:lnB>
                      <a:noFill/>
                    </a:lnB>
                  </a:tcPr>
                </a:tc>
                <a:tc>
                  <a:txBody>
                    <a:bodyPr/>
                    <a:lstStyle/>
                    <a:p>
                      <a:pPr algn="l" fontAlgn="ctr"/>
                      <a:r>
                        <a:rPr lang="ru-RU" sz="900" b="1" i="0" u="none" strike="noStrike" dirty="0">
                          <a:solidFill>
                            <a:srgbClr val="002060"/>
                          </a:solidFill>
                          <a:effectLst/>
                          <a:latin typeface="Ubuntu" panose="020B0504030602030204" pitchFamily="34" charset="0"/>
                        </a:rPr>
                        <a:t>за 1 </a:t>
                      </a:r>
                      <a:r>
                        <a:rPr lang="ru-RU" sz="900" b="1" i="0" u="none" strike="noStrike" dirty="0" err="1">
                          <a:solidFill>
                            <a:srgbClr val="002060"/>
                          </a:solidFill>
                          <a:effectLst/>
                          <a:latin typeface="Ubuntu" panose="020B0504030602030204" pitchFamily="34" charset="0"/>
                        </a:rPr>
                        <a:t>кв.м</a:t>
                      </a:r>
                      <a:r>
                        <a:rPr lang="ru-RU" sz="900" b="1" i="0" u="none" strike="noStrike" dirty="0">
                          <a:solidFill>
                            <a:srgbClr val="002060"/>
                          </a:solidFill>
                          <a:effectLst/>
                          <a:latin typeface="Ubuntu" panose="020B0504030602030204" pitchFamily="34" charset="0"/>
                        </a:rPr>
                        <a:t>. без </a:t>
                      </a:r>
                      <a:r>
                        <a:rPr lang="ru-RU" sz="900" b="1" i="0" u="none" strike="noStrike" dirty="0" err="1">
                          <a:solidFill>
                            <a:srgbClr val="002060"/>
                          </a:solidFill>
                          <a:effectLst/>
                          <a:latin typeface="Ubuntu" panose="020B0504030602030204" pitchFamily="34" charset="0"/>
                        </a:rPr>
                        <a:t>ПДВ</a:t>
                      </a:r>
                      <a:r>
                        <a:rPr lang="ru-RU" sz="900" b="1" i="0" u="none" strike="noStrike" dirty="0">
                          <a:solidFill>
                            <a:srgbClr val="002060"/>
                          </a:solidFill>
                          <a:effectLst/>
                          <a:latin typeface="Ubuntu" panose="020B0504030602030204" pitchFamily="34" charset="0"/>
                        </a:rPr>
                        <a:t>;</a:t>
                      </a:r>
                    </a:p>
                  </a:txBody>
                  <a:tcPr marL="8174" marR="8174" marT="8174" marB="0" anchor="ctr">
                    <a:lnL>
                      <a:noFill/>
                    </a:lnL>
                    <a:lnR>
                      <a:noFill/>
                    </a:lnR>
                    <a:lnT>
                      <a:noFill/>
                    </a:lnT>
                    <a:lnB>
                      <a:noFill/>
                    </a:lnB>
                  </a:tcPr>
                </a:tc>
                <a:tc gridSpan="2">
                  <a:txBody>
                    <a:bodyPr/>
                    <a:lstStyle/>
                    <a:p>
                      <a:pPr algn="r" fontAlgn="ctr"/>
                      <a:endParaRPr lang="uk-UA" sz="900" b="1" i="0" u="none" strike="noStrike" dirty="0">
                        <a:solidFill>
                          <a:srgbClr val="002060"/>
                        </a:solidFill>
                        <a:effectLst/>
                        <a:latin typeface="Ubuntu" panose="020B0504030602030204" pitchFamily="34" charset="0"/>
                      </a:endParaRPr>
                    </a:p>
                  </a:txBody>
                  <a:tcPr marL="8174" marR="8174" marT="8174" marB="0" anchor="ctr">
                    <a:lnL>
                      <a:noFill/>
                    </a:lnL>
                    <a:lnR>
                      <a:noFill/>
                    </a:lnR>
                    <a:lnT>
                      <a:noFill/>
                    </a:lnT>
                    <a:lnB>
                      <a:noFill/>
                    </a:lnB>
                  </a:tcPr>
                </a:tc>
                <a:tc hMerge="1">
                  <a:txBody>
                    <a:bodyPr/>
                    <a:lstStyle/>
                    <a:p>
                      <a:endParaRPr lang="uk-UA"/>
                    </a:p>
                  </a:txBody>
                  <a:tcPr/>
                </a:tc>
                <a:tc>
                  <a:txBody>
                    <a:bodyPr/>
                    <a:lstStyle/>
                    <a:p>
                      <a:pPr algn="l" fontAlgn="ctr"/>
                      <a:endParaRPr lang="uk-UA" sz="900" b="1" i="0" u="none" strike="noStrike" dirty="0">
                        <a:solidFill>
                          <a:srgbClr val="002060"/>
                        </a:solidFill>
                        <a:effectLst/>
                        <a:latin typeface="Ubuntu" panose="020B0504030602030204" pitchFamily="34" charset="0"/>
                      </a:endParaRPr>
                    </a:p>
                  </a:txBody>
                  <a:tcPr marL="8174" marR="8174" marT="8174" marB="0" anchor="ctr">
                    <a:lnL>
                      <a:noFill/>
                    </a:lnL>
                    <a:lnR>
                      <a:noFill/>
                    </a:lnR>
                    <a:lnT>
                      <a:noFill/>
                    </a:lnT>
                    <a:lnB>
                      <a:noFill/>
                    </a:lnB>
                  </a:tcPr>
                </a:tc>
                <a:tc gridSpan="2">
                  <a:txBody>
                    <a:bodyPr/>
                    <a:lstStyle/>
                    <a:p>
                      <a:pPr algn="r" fontAlgn="ctr"/>
                      <a:r>
                        <a:rPr lang="uk-UA" sz="900" b="1" i="0" u="none" strike="noStrike" dirty="0">
                          <a:solidFill>
                            <a:srgbClr val="002060"/>
                          </a:solidFill>
                          <a:effectLst/>
                          <a:latin typeface="Ubuntu" panose="020B0504030602030204" pitchFamily="34" charset="0"/>
                        </a:rPr>
                        <a:t>весь об’єкт в грн. </a:t>
                      </a:r>
                    </a:p>
                  </a:txBody>
                  <a:tcPr marL="8174" marR="8174" marT="8174" marB="0" anchor="ctr">
                    <a:lnL>
                      <a:noFill/>
                    </a:lnL>
                    <a:lnR>
                      <a:noFill/>
                    </a:lnR>
                    <a:lnT>
                      <a:noFill/>
                    </a:lnT>
                    <a:lnB>
                      <a:noFill/>
                    </a:lnB>
                  </a:tcPr>
                </a:tc>
                <a:tc hMerge="1">
                  <a:txBody>
                    <a:bodyPr/>
                    <a:lstStyle/>
                    <a:p>
                      <a:endParaRPr lang="uk-UA"/>
                    </a:p>
                  </a:txBody>
                  <a:tcPr/>
                </a:tc>
                <a:tc gridSpan="2">
                  <a:txBody>
                    <a:bodyPr/>
                    <a:lstStyle/>
                    <a:p>
                      <a:pPr algn="l" fontAlgn="ctr"/>
                      <a:r>
                        <a:rPr lang="uk-UA" sz="900" b="1" i="0" u="none" strike="noStrike" dirty="0">
                          <a:solidFill>
                            <a:srgbClr val="002060"/>
                          </a:solidFill>
                          <a:effectLst/>
                          <a:latin typeface="Ubuntu" panose="020B0504030602030204" pitchFamily="34" charset="0"/>
                        </a:rPr>
                        <a:t> складає  5 902 279</a:t>
                      </a:r>
                    </a:p>
                  </a:txBody>
                  <a:tcPr marL="8174" marR="8174" marT="8174" marB="0" anchor="ctr">
                    <a:lnL>
                      <a:noFill/>
                    </a:lnL>
                    <a:lnR>
                      <a:noFill/>
                    </a:lnR>
                    <a:lnT>
                      <a:noFill/>
                    </a:lnT>
                    <a:lnB>
                      <a:noFill/>
                    </a:lnB>
                  </a:tcPr>
                </a:tc>
                <a:tc hMerge="1">
                  <a:txBody>
                    <a:bodyPr/>
                    <a:lstStyle/>
                    <a:p>
                      <a:endParaRPr lang="uk-UA"/>
                    </a:p>
                  </a:txBody>
                  <a:tcPr/>
                </a:tc>
                <a:extLst>
                  <a:ext uri="{0D108BD9-81ED-4DB2-BD59-A6C34878D82A}">
                    <a16:rowId xmlns:a16="http://schemas.microsoft.com/office/drawing/2014/main" val="713547516"/>
                  </a:ext>
                </a:extLst>
              </a:tr>
            </a:tbl>
          </a:graphicData>
        </a:graphic>
      </p:graphicFrame>
      <p:graphicFrame>
        <p:nvGraphicFramePr>
          <p:cNvPr id="13" name="Таблица 12">
            <a:extLst>
              <a:ext uri="{FF2B5EF4-FFF2-40B4-BE49-F238E27FC236}">
                <a16:creationId xmlns:a16="http://schemas.microsoft.com/office/drawing/2014/main" id="{23678D3A-6AB0-48BF-A0C0-3F698D70E236}"/>
              </a:ext>
            </a:extLst>
          </p:cNvPr>
          <p:cNvGraphicFramePr>
            <a:graphicFrameLocks noGrp="1"/>
          </p:cNvGraphicFramePr>
          <p:nvPr>
            <p:extLst>
              <p:ext uri="{D42A27DB-BD31-4B8C-83A1-F6EECF244321}">
                <p14:modId xmlns:p14="http://schemas.microsoft.com/office/powerpoint/2010/main" val="2568430448"/>
              </p:ext>
            </p:extLst>
          </p:nvPr>
        </p:nvGraphicFramePr>
        <p:xfrm>
          <a:off x="72428" y="1602464"/>
          <a:ext cx="7278985" cy="2264073"/>
        </p:xfrm>
        <a:graphic>
          <a:graphicData uri="http://schemas.openxmlformats.org/drawingml/2006/table">
            <a:tbl>
              <a:tblPr/>
              <a:tblGrid>
                <a:gridCol w="2381535">
                  <a:extLst>
                    <a:ext uri="{9D8B030D-6E8A-4147-A177-3AD203B41FA5}">
                      <a16:colId xmlns:a16="http://schemas.microsoft.com/office/drawing/2014/main" val="1471243915"/>
                    </a:ext>
                  </a:extLst>
                </a:gridCol>
                <a:gridCol w="1580671">
                  <a:extLst>
                    <a:ext uri="{9D8B030D-6E8A-4147-A177-3AD203B41FA5}">
                      <a16:colId xmlns:a16="http://schemas.microsoft.com/office/drawing/2014/main" val="594092288"/>
                    </a:ext>
                  </a:extLst>
                </a:gridCol>
                <a:gridCol w="1667353">
                  <a:extLst>
                    <a:ext uri="{9D8B030D-6E8A-4147-A177-3AD203B41FA5}">
                      <a16:colId xmlns:a16="http://schemas.microsoft.com/office/drawing/2014/main" val="3219553075"/>
                    </a:ext>
                  </a:extLst>
                </a:gridCol>
                <a:gridCol w="1649426">
                  <a:extLst>
                    <a:ext uri="{9D8B030D-6E8A-4147-A177-3AD203B41FA5}">
                      <a16:colId xmlns:a16="http://schemas.microsoft.com/office/drawing/2014/main" val="2508441516"/>
                    </a:ext>
                  </a:extLst>
                </a:gridCol>
              </a:tblGrid>
              <a:tr h="146297">
                <a:tc>
                  <a:txBody>
                    <a:bodyPr/>
                    <a:lstStyle/>
                    <a:p>
                      <a:pPr algn="ctr" fontAlgn="ctr"/>
                      <a:r>
                        <a:rPr lang="uk-UA" sz="900" b="0" i="0" u="none" strike="noStrike" dirty="0">
                          <a:solidFill>
                            <a:srgbClr val="002060"/>
                          </a:solidFill>
                          <a:effectLst/>
                          <a:latin typeface="Ubuntu Light" panose="020B0604030602030204" pitchFamily="34" charset="0"/>
                        </a:rPr>
                        <a:t>Параметри</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uk-UA" sz="900" b="0" i="0" u="none" strike="noStrike" dirty="0">
                          <a:solidFill>
                            <a:srgbClr val="002060"/>
                          </a:solidFill>
                          <a:effectLst/>
                          <a:latin typeface="Ubuntu Light" panose="020B0604030602030204" pitchFamily="34" charset="0"/>
                        </a:rPr>
                        <a:t>Значення</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uk-UA" sz="900" b="0" i="0" u="none" strike="noStrike">
                          <a:solidFill>
                            <a:srgbClr val="002060"/>
                          </a:solidFill>
                          <a:effectLst/>
                          <a:latin typeface="Ubuntu Light" panose="020B0604030602030204" pitchFamily="34" charset="0"/>
                        </a:rPr>
                        <a:t>СКВ (</a:t>
                      </a:r>
                      <a:r>
                        <a:rPr lang="el-GR" sz="900" b="0" i="0" u="none" strike="noStrike">
                          <a:solidFill>
                            <a:srgbClr val="002060"/>
                          </a:solidFill>
                          <a:effectLst/>
                          <a:latin typeface="Ubuntu Light" panose="020B0604030602030204" pitchFamily="34" charset="0"/>
                        </a:rPr>
                        <a:t>σ)</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uk-UA" sz="900" b="0" i="0" u="none" strike="noStrike">
                          <a:solidFill>
                            <a:srgbClr val="002060"/>
                          </a:solidFill>
                          <a:effectLst/>
                          <a:latin typeface="Ubuntu Light" panose="020B0604030602030204" pitchFamily="34" charset="0"/>
                        </a:rPr>
                        <a:t>Відносна похибка</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716630973"/>
                  </a:ext>
                </a:extLst>
              </a:tr>
              <a:tr h="508269">
                <a:tc>
                  <a:txBody>
                    <a:bodyPr/>
                    <a:lstStyle/>
                    <a:p>
                      <a:pPr algn="ctr" fontAlgn="ctr"/>
                      <a:r>
                        <a:rPr lang="uk-UA" sz="900" b="0" i="0" u="none" strike="noStrike" noProof="0" dirty="0">
                          <a:solidFill>
                            <a:srgbClr val="002060"/>
                          </a:solidFill>
                          <a:effectLst/>
                          <a:latin typeface="Ubuntu Light" panose="020B0604030602030204" pitchFamily="34" charset="0"/>
                        </a:rPr>
                        <a:t>Медіанна вартість одиничного показника (1 </a:t>
                      </a:r>
                      <a:r>
                        <a:rPr lang="uk-UA" sz="900" b="0" i="0" u="none" strike="noStrike" noProof="0" dirty="0" err="1">
                          <a:solidFill>
                            <a:srgbClr val="002060"/>
                          </a:solidFill>
                          <a:effectLst/>
                          <a:latin typeface="Ubuntu Light" panose="020B0604030602030204" pitchFamily="34" charset="0"/>
                        </a:rPr>
                        <a:t>кв.м</a:t>
                      </a:r>
                      <a:r>
                        <a:rPr lang="uk-UA" sz="900" b="0" i="0" u="none" strike="noStrike" noProof="0" dirty="0">
                          <a:solidFill>
                            <a:srgbClr val="002060"/>
                          </a:solidFill>
                          <a:effectLst/>
                          <a:latin typeface="Ubuntu Light" panose="020B0604030602030204" pitchFamily="34" charset="0"/>
                        </a:rPr>
                        <a:t>.) із логарифмованої вибірки, </a:t>
                      </a:r>
                      <a:r>
                        <a:rPr lang="uk-UA" sz="900" b="0" i="0" u="none" strike="noStrike" noProof="0" dirty="0" err="1">
                          <a:solidFill>
                            <a:srgbClr val="002060"/>
                          </a:solidFill>
                          <a:effectLst/>
                          <a:latin typeface="Ubuntu Light" panose="020B0604030602030204" pitchFamily="34" charset="0"/>
                        </a:rPr>
                        <a:t>lg</a:t>
                      </a:r>
                      <a:r>
                        <a:rPr lang="uk-UA" sz="900" b="0" i="0" u="none" strike="noStrike" noProof="0" dirty="0">
                          <a:solidFill>
                            <a:srgbClr val="002060"/>
                          </a:solidFill>
                          <a:effectLst/>
                          <a:latin typeface="Ubuntu Light" panose="020B0604030602030204" pitchFamily="34" charset="0"/>
                        </a:rPr>
                        <a:t>(x)</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3,52466</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0,03418</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0,97%</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301584"/>
                  </a:ext>
                </a:extLst>
              </a:tr>
              <a:tr h="508269">
                <a:tc>
                  <a:txBody>
                    <a:bodyPr/>
                    <a:lstStyle/>
                    <a:p>
                      <a:pPr algn="ctr" fontAlgn="ctr"/>
                      <a:r>
                        <a:rPr lang="uk-UA" sz="900" b="0" i="0" u="none" strike="noStrike" noProof="0" dirty="0">
                          <a:solidFill>
                            <a:srgbClr val="002060"/>
                          </a:solidFill>
                          <a:effectLst/>
                          <a:latin typeface="Ubuntu Light" panose="020B0604030602030204" pitchFamily="34" charset="0"/>
                        </a:rPr>
                        <a:t>Медіанна вартість одиничного показника (1 </a:t>
                      </a:r>
                      <a:r>
                        <a:rPr lang="uk-UA" sz="900" b="0" i="0" u="none" strike="noStrike" noProof="0" dirty="0" err="1">
                          <a:solidFill>
                            <a:srgbClr val="002060"/>
                          </a:solidFill>
                          <a:effectLst/>
                          <a:latin typeface="Ubuntu Light" panose="020B0604030602030204" pitchFamily="34" charset="0"/>
                        </a:rPr>
                        <a:t>кв.м</a:t>
                      </a:r>
                      <a:r>
                        <a:rPr lang="uk-UA" sz="900" b="0" i="0" u="none" strike="noStrike" noProof="0" dirty="0">
                          <a:solidFill>
                            <a:srgbClr val="002060"/>
                          </a:solidFill>
                          <a:effectLst/>
                          <a:latin typeface="Ubuntu Light" panose="020B0604030602030204" pitchFamily="34" charset="0"/>
                        </a:rPr>
                        <a:t>.) із нелогарифмованої вибірки, $/</a:t>
                      </a:r>
                      <a:r>
                        <a:rPr lang="uk-UA" sz="900" b="0" i="0" u="none" strike="noStrike" noProof="0" dirty="0" err="1">
                          <a:solidFill>
                            <a:srgbClr val="002060"/>
                          </a:solidFill>
                          <a:effectLst/>
                          <a:latin typeface="Ubuntu Light" panose="020B0604030602030204" pitchFamily="34" charset="0"/>
                        </a:rPr>
                        <a:t>кв.м</a:t>
                      </a:r>
                      <a:r>
                        <a:rPr lang="uk-UA" sz="900" b="0" i="0" u="none" strike="noStrike" noProof="0" dirty="0">
                          <a:solidFill>
                            <a:srgbClr val="002060"/>
                          </a:solidFill>
                          <a:effectLst/>
                          <a:latin typeface="Ubuntu Light" panose="020B0604030602030204" pitchFamily="34" charset="0"/>
                        </a:rPr>
                        <a:t>.</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3 347</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256,26</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a:solidFill>
                            <a:srgbClr val="002060"/>
                          </a:solidFill>
                          <a:effectLst/>
                          <a:latin typeface="Ubuntu Light" panose="020B0604030602030204" pitchFamily="34" charset="0"/>
                        </a:rPr>
                        <a:t>7,66%</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067419"/>
                  </a:ext>
                </a:extLst>
              </a:tr>
              <a:tr h="203307">
                <a:tc>
                  <a:txBody>
                    <a:bodyPr/>
                    <a:lstStyle/>
                    <a:p>
                      <a:pPr algn="ctr" fontAlgn="ctr"/>
                      <a:r>
                        <a:rPr lang="uk-UA" sz="900" b="0" i="0" u="none" strike="noStrike" noProof="0" dirty="0">
                          <a:solidFill>
                            <a:srgbClr val="002060"/>
                          </a:solidFill>
                          <a:effectLst/>
                          <a:latin typeface="Ubuntu Light" panose="020B0604030602030204" pitchFamily="34" charset="0"/>
                        </a:rPr>
                        <a:t>Загальна площа об'єкта, </a:t>
                      </a:r>
                      <a:r>
                        <a:rPr lang="uk-UA" sz="900" b="0" i="0" u="none" strike="noStrike" noProof="0" dirty="0" err="1">
                          <a:solidFill>
                            <a:srgbClr val="002060"/>
                          </a:solidFill>
                          <a:effectLst/>
                          <a:latin typeface="Ubuntu Light" panose="020B0604030602030204" pitchFamily="34" charset="0"/>
                        </a:rPr>
                        <a:t>кв.м</a:t>
                      </a:r>
                      <a:r>
                        <a:rPr lang="uk-UA" sz="900" b="0" i="0" u="none" strike="noStrike" noProof="0" dirty="0">
                          <a:solidFill>
                            <a:srgbClr val="002060"/>
                          </a:solidFill>
                          <a:effectLst/>
                          <a:latin typeface="Ubuntu Light" panose="020B0604030602030204" pitchFamily="34" charset="0"/>
                        </a:rPr>
                        <a:t>.</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a:solidFill>
                            <a:srgbClr val="002060"/>
                          </a:solidFill>
                          <a:effectLst/>
                          <a:latin typeface="Ubuntu Light" panose="020B0604030602030204" pitchFamily="34" charset="0"/>
                        </a:rPr>
                        <a:t>62</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a:solidFill>
                            <a:srgbClr val="002060"/>
                          </a:solidFill>
                          <a:effectLst/>
                          <a:latin typeface="Ubuntu Light" panose="020B0604030602030204" pitchFamily="34" charset="0"/>
                        </a:rPr>
                        <a:t>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467561"/>
                  </a:ext>
                </a:extLst>
              </a:tr>
              <a:tr h="152480">
                <a:tc>
                  <a:txBody>
                    <a:bodyPr/>
                    <a:lstStyle/>
                    <a:p>
                      <a:pPr algn="ctr" fontAlgn="ctr"/>
                      <a:r>
                        <a:rPr lang="uk-UA" sz="900" b="0" i="0" u="none" strike="noStrike" dirty="0">
                          <a:solidFill>
                            <a:srgbClr val="002060"/>
                          </a:solidFill>
                          <a:effectLst/>
                          <a:latin typeface="Ubuntu Light" panose="020B0604030602030204" pitchFamily="34" charset="0"/>
                        </a:rPr>
                        <a:t>Ринкова вартість об'єкта,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a:solidFill>
                            <a:srgbClr val="002060"/>
                          </a:solidFill>
                          <a:effectLst/>
                          <a:latin typeface="Ubuntu Light" panose="020B0604030602030204" pitchFamily="34" charset="0"/>
                        </a:rPr>
                        <a:t>207 514</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15 888</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a:solidFill>
                            <a:srgbClr val="002060"/>
                          </a:solidFill>
                          <a:effectLst/>
                          <a:latin typeface="Ubuntu Light" panose="020B0604030602030204" pitchFamily="34" charset="0"/>
                        </a:rPr>
                        <a:t>7,66%</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129813"/>
                  </a:ext>
                </a:extLst>
              </a:tr>
              <a:tr h="203307">
                <a:tc>
                  <a:txBody>
                    <a:bodyPr/>
                    <a:lstStyle/>
                    <a:p>
                      <a:pPr algn="ctr" fontAlgn="ctr"/>
                      <a:r>
                        <a:rPr lang="ru-RU" sz="900" b="0" i="0" u="none" strike="noStrike" dirty="0">
                          <a:solidFill>
                            <a:srgbClr val="002060"/>
                          </a:solidFill>
                          <a:effectLst/>
                          <a:latin typeface="Ubuntu Light" panose="020B0604030602030204" pitchFamily="34" charset="0"/>
                        </a:rPr>
                        <a:t>Курс доллара на дату </a:t>
                      </a:r>
                      <a:r>
                        <a:rPr lang="ru-RU" sz="900" b="0" i="0" u="none" strike="noStrike" dirty="0" err="1">
                          <a:solidFill>
                            <a:srgbClr val="002060"/>
                          </a:solidFill>
                          <a:effectLst/>
                          <a:latin typeface="Ubuntu Light" panose="020B0604030602030204" pitchFamily="34" charset="0"/>
                        </a:rPr>
                        <a:t>оцінки</a:t>
                      </a:r>
                      <a:endParaRPr lang="ru-RU" sz="900" b="0" i="0" u="none" strike="noStrike" dirty="0">
                        <a:solidFill>
                          <a:srgbClr val="002060"/>
                        </a:solidFill>
                        <a:effectLst/>
                        <a:latin typeface="Ubuntu Light" panose="020B0604030602030204" pitchFamily="34" charset="0"/>
                      </a:endParaRP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a:solidFill>
                            <a:srgbClr val="002060"/>
                          </a:solidFill>
                          <a:effectLst/>
                          <a:latin typeface="Ubuntu Light" panose="020B0604030602030204" pitchFamily="34" charset="0"/>
                        </a:rPr>
                        <a:t>28,4428</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a:solidFill>
                            <a:srgbClr val="002060"/>
                          </a:solidFill>
                          <a:effectLst/>
                          <a:latin typeface="Ubuntu Light" panose="020B0604030602030204" pitchFamily="34" charset="0"/>
                        </a:rPr>
                        <a:t>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974829"/>
                  </a:ext>
                </a:extLst>
              </a:tr>
              <a:tr h="254135">
                <a:tc>
                  <a:txBody>
                    <a:bodyPr/>
                    <a:lstStyle/>
                    <a:p>
                      <a:pPr algn="ctr" fontAlgn="ctr"/>
                      <a:r>
                        <a:rPr lang="uk-UA" sz="900" b="0" i="0" u="none" strike="noStrike" noProof="0" dirty="0">
                          <a:solidFill>
                            <a:srgbClr val="002060"/>
                          </a:solidFill>
                          <a:effectLst/>
                          <a:latin typeface="Ubuntu Light" panose="020B0604030602030204" pitchFamily="34" charset="0"/>
                        </a:rPr>
                        <a:t>Ринкова вартість об'єкта, грн. без </a:t>
                      </a:r>
                      <a:r>
                        <a:rPr lang="uk-UA" sz="900" b="0" i="0" u="none" strike="noStrike" noProof="0" dirty="0" err="1">
                          <a:solidFill>
                            <a:srgbClr val="002060"/>
                          </a:solidFill>
                          <a:effectLst/>
                          <a:latin typeface="Ubuntu Light" panose="020B0604030602030204" pitchFamily="34" charset="0"/>
                        </a:rPr>
                        <a:t>ПДВ</a:t>
                      </a:r>
                      <a:endParaRPr lang="uk-UA" sz="900" b="0" i="0" u="none" strike="noStrike" noProof="0" dirty="0">
                        <a:solidFill>
                          <a:srgbClr val="002060"/>
                        </a:solidFill>
                        <a:effectLst/>
                        <a:latin typeface="Ubuntu Light" panose="020B0604030602030204" pitchFamily="34" charset="0"/>
                      </a:endParaRP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5 902 279</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dirty="0">
                          <a:solidFill>
                            <a:srgbClr val="002060"/>
                          </a:solidFill>
                          <a:effectLst/>
                          <a:latin typeface="Ubuntu Light" panose="020B0604030602030204" pitchFamily="34" charset="0"/>
                        </a:rPr>
                        <a:t>451 905</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900" b="0" i="0" u="none" strike="noStrike">
                          <a:solidFill>
                            <a:srgbClr val="002060"/>
                          </a:solidFill>
                          <a:effectLst/>
                          <a:latin typeface="Ubuntu Light" panose="020B0604030602030204" pitchFamily="34" charset="0"/>
                        </a:rPr>
                        <a:t>7,66%</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580324"/>
                  </a:ext>
                </a:extLst>
              </a:tr>
              <a:tr h="288009">
                <a:tc gridSpan="3">
                  <a:txBody>
                    <a:bodyPr/>
                    <a:lstStyle/>
                    <a:p>
                      <a:pPr algn="ctr" fontAlgn="ctr"/>
                      <a:r>
                        <a:rPr lang="uk-UA" sz="900" b="0" i="0" u="none" strike="noStrike" noProof="0" dirty="0">
                          <a:solidFill>
                            <a:srgbClr val="002060"/>
                          </a:solidFill>
                          <a:effectLst/>
                          <a:latin typeface="Ubuntu Light" panose="020B0604030602030204" pitchFamily="34" charset="0"/>
                        </a:rPr>
                        <a:t>Максимальне абсолютне відхилення скоригованих вартостей в $/</a:t>
                      </a:r>
                      <a:r>
                        <a:rPr lang="uk-UA" sz="900" b="0" i="0" u="none" strike="noStrike" noProof="0" dirty="0" err="1">
                          <a:solidFill>
                            <a:srgbClr val="002060"/>
                          </a:solidFill>
                          <a:effectLst/>
                          <a:latin typeface="Ubuntu Light" panose="020B0604030602030204" pitchFamily="34" charset="0"/>
                        </a:rPr>
                        <a:t>кв.м</a:t>
                      </a:r>
                      <a:r>
                        <a:rPr lang="uk-UA" sz="900" b="0" i="0" u="none" strike="noStrike" noProof="0" dirty="0">
                          <a:solidFill>
                            <a:srgbClr val="002060"/>
                          </a:solidFill>
                          <a:effectLst/>
                          <a:latin typeface="Ubuntu Light" panose="020B0604030602030204" pitchFamily="34" charset="0"/>
                        </a:rPr>
                        <a:t>. аналогів від обчисленої вартості в $/</a:t>
                      </a:r>
                      <a:r>
                        <a:rPr lang="uk-UA" sz="900" b="0" i="0" u="none" strike="noStrike" noProof="0" dirty="0" err="1">
                          <a:solidFill>
                            <a:srgbClr val="002060"/>
                          </a:solidFill>
                          <a:effectLst/>
                          <a:latin typeface="Ubuntu Light" panose="020B0604030602030204" pitchFamily="34" charset="0"/>
                        </a:rPr>
                        <a:t>кв.м</a:t>
                      </a:r>
                      <a:r>
                        <a:rPr lang="uk-UA" sz="900" b="0" i="0" u="none" strike="noStrike" noProof="0" dirty="0">
                          <a:solidFill>
                            <a:srgbClr val="002060"/>
                          </a:solidFill>
                          <a:effectLst/>
                          <a:latin typeface="Ubuntu Light" panose="020B0604030602030204" pitchFamily="34" charset="0"/>
                        </a:rPr>
                        <a:t>. об'єкта оцінки</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a:txBody>
                    <a:bodyPr/>
                    <a:lstStyle/>
                    <a:p>
                      <a:pPr algn="ctr" fontAlgn="ctr"/>
                      <a:r>
                        <a:rPr lang="uk-UA" sz="900" b="0" i="0" u="none" strike="noStrike" dirty="0">
                          <a:solidFill>
                            <a:srgbClr val="002060"/>
                          </a:solidFill>
                          <a:effectLst/>
                          <a:latin typeface="Ubuntu Light" panose="020B0604030602030204" pitchFamily="34" charset="0"/>
                        </a:rPr>
                        <a:t>12,86%</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602953"/>
                  </a:ext>
                </a:extLst>
              </a:tr>
            </a:tbl>
          </a:graphicData>
        </a:graphic>
      </p:graphicFrame>
      <p:sp>
        <p:nvSpPr>
          <p:cNvPr id="9" name="Прямоугольник 8">
            <a:extLst>
              <a:ext uri="{FF2B5EF4-FFF2-40B4-BE49-F238E27FC236}">
                <a16:creationId xmlns:a16="http://schemas.microsoft.com/office/drawing/2014/main" id="{2A240F99-8D64-4B78-94D2-95E046183F9B}"/>
              </a:ext>
            </a:extLst>
          </p:cNvPr>
          <p:cNvSpPr/>
          <p:nvPr/>
        </p:nvSpPr>
        <p:spPr>
          <a:xfrm>
            <a:off x="1963307" y="147704"/>
            <a:ext cx="3462807" cy="369332"/>
          </a:xfrm>
          <a:prstGeom prst="rect">
            <a:avLst/>
          </a:prstGeom>
        </p:spPr>
        <p:txBody>
          <a:bodyPr wrap="none">
            <a:spAutoFit/>
          </a:bodyPr>
          <a:lstStyle/>
          <a:p>
            <a:pPr lvl="0" algn="ctr"/>
            <a:r>
              <a:rPr lang="uk-UA" b="1" noProof="1">
                <a:solidFill>
                  <a:srgbClr val="C00000"/>
                </a:solidFill>
                <a:latin typeface="Ubuntu"/>
                <a:cs typeface="Times New Roman" panose="02020603050405020304" pitchFamily="18" charset="0"/>
              </a:rPr>
              <a:t>Результати оцінки квартири</a:t>
            </a:r>
            <a:endParaRPr lang="ru-RU" b="1" noProof="1">
              <a:solidFill>
                <a:srgbClr val="C00000"/>
              </a:solidFill>
              <a:latin typeface="Ubuntu"/>
              <a:cs typeface="Times New Roman" panose="02020603050405020304" pitchFamily="18" charset="0"/>
            </a:endParaRPr>
          </a:p>
        </p:txBody>
      </p:sp>
      <p:sp>
        <p:nvSpPr>
          <p:cNvPr id="10" name="Номер слайда 70">
            <a:extLst>
              <a:ext uri="{FF2B5EF4-FFF2-40B4-BE49-F238E27FC236}">
                <a16:creationId xmlns:a16="http://schemas.microsoft.com/office/drawing/2014/main" id="{40566E03-DEFC-4BF9-A804-71A4D82070F1}"/>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25</a:t>
            </a:fld>
            <a:endParaRPr lang="ru-RU"/>
          </a:p>
        </p:txBody>
      </p:sp>
      <p:sp>
        <p:nvSpPr>
          <p:cNvPr id="15" name="Прямоугольник 14">
            <a:extLst>
              <a:ext uri="{FF2B5EF4-FFF2-40B4-BE49-F238E27FC236}">
                <a16:creationId xmlns:a16="http://schemas.microsoft.com/office/drawing/2014/main" id="{86AB36C0-D494-4B29-9B8C-B39042D6667D}"/>
              </a:ext>
            </a:extLst>
          </p:cNvPr>
          <p:cNvSpPr/>
          <p:nvPr/>
        </p:nvSpPr>
        <p:spPr>
          <a:xfrm>
            <a:off x="3890207" y="1371632"/>
            <a:ext cx="3461204" cy="230832"/>
          </a:xfrm>
          <a:prstGeom prst="rect">
            <a:avLst/>
          </a:prstGeom>
        </p:spPr>
        <p:txBody>
          <a:bodyPr wrap="none">
            <a:spAutoFit/>
          </a:bodyPr>
          <a:lstStyle/>
          <a:p>
            <a:pPr lvl="0" algn="r"/>
            <a:r>
              <a:rPr lang="uk-UA" sz="900" dirty="0">
                <a:solidFill>
                  <a:srgbClr val="002060"/>
                </a:solidFill>
                <a:latin typeface="Ubuntu Light" panose="020B0604030602030204" pitchFamily="34" charset="0"/>
              </a:rPr>
              <a:t>Таблиця 7.1 – Визначення ринкової вартості об'єкта оцінки</a:t>
            </a:r>
          </a:p>
        </p:txBody>
      </p:sp>
      <p:pic>
        <p:nvPicPr>
          <p:cNvPr id="12"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478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ADB54-3897-4872-B9B3-1888BB60FDFF}"/>
              </a:ext>
            </a:extLst>
          </p:cNvPr>
          <p:cNvSpPr>
            <a:spLocks noGrp="1"/>
          </p:cNvSpPr>
          <p:nvPr>
            <p:ph type="title"/>
          </p:nvPr>
        </p:nvSpPr>
        <p:spPr>
          <a:xfrm>
            <a:off x="7792278" y="230042"/>
            <a:ext cx="4292349" cy="573989"/>
          </a:xfrm>
        </p:spPr>
        <p:txBody>
          <a:bodyPr rtlCol="0"/>
          <a:lstStyle/>
          <a:p>
            <a:pPr rtl="0"/>
            <a:r>
              <a:rPr lang="uk-UA" sz="2600" dirty="0">
                <a:latin typeface="Ubuntu" panose="020B0504030602030204" pitchFamily="34" charset="0"/>
              </a:rPr>
              <a:t>Оцінка домоволодіння</a:t>
            </a:r>
            <a:endParaRPr lang="ru-RU" sz="2600" dirty="0">
              <a:latin typeface="Ubuntu" panose="020B0504030602030204" pitchFamily="34" charset="0"/>
            </a:endParaRPr>
          </a:p>
        </p:txBody>
      </p:sp>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52521" y="1038262"/>
            <a:ext cx="4018722" cy="4636392"/>
          </a:xfrm>
        </p:spPr>
        <p:txBody>
          <a:bodyPr rtlCol="0">
            <a:normAutofit fontScale="77500" lnSpcReduction="20000"/>
          </a:bodyPr>
          <a:lstStyle/>
          <a:p>
            <a:pPr marL="0" indent="0" algn="just">
              <a:buNone/>
            </a:pPr>
            <a:r>
              <a:rPr lang="uk-UA" dirty="0">
                <a:latin typeface="Ubuntu" panose="020B0504030602030204" pitchFamily="34" charset="0"/>
              </a:rPr>
              <a:t>Описана раніше методологія також справедлива для оцінки інших видів житлового майна з мінімальними відмінностями від квартир, які присутні лише в характеристиках, поправках на них і в специфіці деяких видів нерухомості. Остання полягає в тому, що у вартість пропозиції домоволодінь вже закладена вартість землі під ними.</a:t>
            </a:r>
          </a:p>
          <a:p>
            <a:pPr marL="0" indent="0" algn="just">
              <a:buNone/>
            </a:pPr>
            <a:r>
              <a:rPr lang="uk-UA" dirty="0">
                <a:latin typeface="Ubuntu" panose="020B0504030602030204" pitchFamily="34" charset="0"/>
              </a:rPr>
              <a:t>Тому, перед формуванням зведеної таблиці коригувань при оцінці домоволодінь в модулі «СМАРТ-ОЦІНКА» спочатку коригується і визначається вартість сотки землеволодінь житлового призначення без поліпшень недалеко від об’єкту оцінки, потім вартість земельної ділянки під кожним домоволодінням в кластері аналогів віднімається від вартості їх пропозиції. Отримавши таким чином «очищену» від землі вартість самого будинку, можна слідувати по наступним етапам методології без значних змін.</a:t>
            </a:r>
          </a:p>
        </p:txBody>
      </p:sp>
      <p:sp>
        <p:nvSpPr>
          <p:cNvPr id="9" name="Прямоугольник 8">
            <a:extLst>
              <a:ext uri="{FF2B5EF4-FFF2-40B4-BE49-F238E27FC236}">
                <a16:creationId xmlns:a16="http://schemas.microsoft.com/office/drawing/2014/main" id="{2A240F99-8D64-4B78-94D2-95E046183F9B}"/>
              </a:ext>
            </a:extLst>
          </p:cNvPr>
          <p:cNvSpPr/>
          <p:nvPr/>
        </p:nvSpPr>
        <p:spPr>
          <a:xfrm>
            <a:off x="1699404" y="53461"/>
            <a:ext cx="4180953" cy="369332"/>
          </a:xfrm>
          <a:prstGeom prst="rect">
            <a:avLst/>
          </a:prstGeom>
        </p:spPr>
        <p:txBody>
          <a:bodyPr wrap="none">
            <a:spAutoFit/>
          </a:bodyPr>
          <a:lstStyle/>
          <a:p>
            <a:pPr lvl="0" algn="ctr"/>
            <a:r>
              <a:rPr lang="uk-UA" b="1" noProof="1">
                <a:solidFill>
                  <a:srgbClr val="C00000"/>
                </a:solidFill>
                <a:latin typeface="Ubuntu"/>
                <a:cs typeface="Times New Roman" panose="02020603050405020304" pitchFamily="18" charset="0"/>
              </a:rPr>
              <a:t>Результати оцінки домоволодіння</a:t>
            </a:r>
            <a:endParaRPr lang="ru-RU" b="1" noProof="1">
              <a:solidFill>
                <a:srgbClr val="C00000"/>
              </a:solidFill>
              <a:latin typeface="Ubuntu"/>
              <a:cs typeface="Times New Roman" panose="02020603050405020304" pitchFamily="18" charset="0"/>
            </a:endParaRPr>
          </a:p>
        </p:txBody>
      </p:sp>
      <p:sp>
        <p:nvSpPr>
          <p:cNvPr id="10" name="Номер слайда 70">
            <a:extLst>
              <a:ext uri="{FF2B5EF4-FFF2-40B4-BE49-F238E27FC236}">
                <a16:creationId xmlns:a16="http://schemas.microsoft.com/office/drawing/2014/main" id="{40566E03-DEFC-4BF9-A804-71A4D82070F1}"/>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26</a:t>
            </a:fld>
            <a:endParaRPr lang="ru-RU"/>
          </a:p>
        </p:txBody>
      </p:sp>
      <p:pic>
        <p:nvPicPr>
          <p:cNvPr id="12"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graphicFrame>
        <p:nvGraphicFramePr>
          <p:cNvPr id="4" name="Таблица 3"/>
          <p:cNvGraphicFramePr>
            <a:graphicFrameLocks noGrp="1"/>
          </p:cNvGraphicFramePr>
          <p:nvPr>
            <p:extLst>
              <p:ext uri="{D42A27DB-BD31-4B8C-83A1-F6EECF244321}">
                <p14:modId xmlns:p14="http://schemas.microsoft.com/office/powerpoint/2010/main" val="648940448"/>
              </p:ext>
            </p:extLst>
          </p:nvPr>
        </p:nvGraphicFramePr>
        <p:xfrm>
          <a:off x="1451499" y="601031"/>
          <a:ext cx="4676775" cy="1097280"/>
        </p:xfrm>
        <a:graphic>
          <a:graphicData uri="http://schemas.openxmlformats.org/drawingml/2006/table">
            <a:tbl>
              <a:tblPr firstRow="1" firstCol="1" bandRow="1"/>
              <a:tblGrid>
                <a:gridCol w="361068">
                  <a:extLst>
                    <a:ext uri="{9D8B030D-6E8A-4147-A177-3AD203B41FA5}">
                      <a16:colId xmlns:a16="http://schemas.microsoft.com/office/drawing/2014/main" val="1285283855"/>
                    </a:ext>
                  </a:extLst>
                </a:gridCol>
                <a:gridCol w="629018">
                  <a:extLst>
                    <a:ext uri="{9D8B030D-6E8A-4147-A177-3AD203B41FA5}">
                      <a16:colId xmlns:a16="http://schemas.microsoft.com/office/drawing/2014/main" val="1091451031"/>
                    </a:ext>
                  </a:extLst>
                </a:gridCol>
                <a:gridCol w="722135">
                  <a:extLst>
                    <a:ext uri="{9D8B030D-6E8A-4147-A177-3AD203B41FA5}">
                      <a16:colId xmlns:a16="http://schemas.microsoft.com/office/drawing/2014/main" val="3548528508"/>
                    </a:ext>
                  </a:extLst>
                </a:gridCol>
                <a:gridCol w="722135">
                  <a:extLst>
                    <a:ext uri="{9D8B030D-6E8A-4147-A177-3AD203B41FA5}">
                      <a16:colId xmlns:a16="http://schemas.microsoft.com/office/drawing/2014/main" val="3416134235"/>
                    </a:ext>
                  </a:extLst>
                </a:gridCol>
                <a:gridCol w="807651">
                  <a:extLst>
                    <a:ext uri="{9D8B030D-6E8A-4147-A177-3AD203B41FA5}">
                      <a16:colId xmlns:a16="http://schemas.microsoft.com/office/drawing/2014/main" val="381631311"/>
                    </a:ext>
                  </a:extLst>
                </a:gridCol>
                <a:gridCol w="1434768">
                  <a:extLst>
                    <a:ext uri="{9D8B030D-6E8A-4147-A177-3AD203B41FA5}">
                      <a16:colId xmlns:a16="http://schemas.microsoft.com/office/drawing/2014/main" val="1432613981"/>
                    </a:ext>
                  </a:extLst>
                </a:gridCol>
              </a:tblGrid>
              <a:tr h="128270">
                <a:tc>
                  <a:txBody>
                    <a:bodyPr/>
                    <a:lstStyle/>
                    <a:p>
                      <a:pPr algn="ctr">
                        <a:spcAft>
                          <a:spcPts val="0"/>
                        </a:spcAft>
                      </a:pPr>
                      <a:r>
                        <a:rPr lang="uk-UA" sz="900" b="1" dirty="0">
                          <a:solidFill>
                            <a:srgbClr val="000000"/>
                          </a:solidFill>
                          <a:effectLst/>
                          <a:latin typeface="Circe"/>
                          <a:ea typeface="Times New Roman" panose="02020603050405020304" pitchFamily="18" charset="0"/>
                          <a:cs typeface="Arial" panose="020B0604020202020204" pitchFamily="34" charset="0"/>
                        </a:rPr>
                        <a:t>№</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Вартість, дол./сот.</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Загальна площа, сот.</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err="1">
                          <a:solidFill>
                            <a:srgbClr val="000000"/>
                          </a:solidFill>
                          <a:effectLst/>
                          <a:latin typeface="Circe"/>
                          <a:ea typeface="Times New Roman" panose="02020603050405020304" pitchFamily="18" charset="0"/>
                          <a:cs typeface="Arial" panose="020B0604020202020204" pitchFamily="34" charset="0"/>
                        </a:rPr>
                        <a:t>Відстань</a:t>
                      </a:r>
                      <a:r>
                        <a:rPr lang="ru-RU" sz="900" b="1" dirty="0">
                          <a:solidFill>
                            <a:srgbClr val="000000"/>
                          </a:solidFill>
                          <a:effectLst/>
                          <a:latin typeface="Circe"/>
                          <a:ea typeface="Times New Roman" panose="02020603050405020304" pitchFamily="18" charset="0"/>
                          <a:cs typeface="Arial" panose="020B0604020202020204" pitchFamily="34" charset="0"/>
                        </a:rPr>
                        <a:t> до </a:t>
                      </a:r>
                      <a:r>
                        <a:rPr lang="ru-RU" sz="900" b="1" dirty="0" err="1">
                          <a:solidFill>
                            <a:srgbClr val="000000"/>
                          </a:solidFill>
                          <a:effectLst/>
                          <a:latin typeface="Circe"/>
                          <a:ea typeface="Times New Roman" panose="02020603050405020304" pitchFamily="18" charset="0"/>
                          <a:cs typeface="Arial" panose="020B0604020202020204" pitchFamily="34" charset="0"/>
                        </a:rPr>
                        <a:t>міста</a:t>
                      </a:r>
                      <a:r>
                        <a:rPr lang="ru-RU" sz="900" b="1" dirty="0">
                          <a:solidFill>
                            <a:srgbClr val="000000"/>
                          </a:solidFill>
                          <a:effectLst/>
                          <a:latin typeface="Circe"/>
                          <a:ea typeface="Times New Roman" panose="02020603050405020304" pitchFamily="18" charset="0"/>
                          <a:cs typeface="Arial" panose="020B0604020202020204" pitchFamily="34" charset="0"/>
                        </a:rPr>
                        <a:t>, км.</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a:solidFill>
                            <a:srgbClr val="000000"/>
                          </a:solidFill>
                          <a:effectLst/>
                          <a:latin typeface="Circe"/>
                          <a:ea typeface="Times New Roman" panose="02020603050405020304" pitchFamily="18" charset="0"/>
                          <a:cs typeface="Arial" panose="020B0604020202020204" pitchFamily="34" charset="0"/>
                        </a:rPr>
                        <a:t>Скоригована вартість, дол</a:t>
                      </a:r>
                      <a:r>
                        <a:rPr lang="uk-UA" sz="900" b="1">
                          <a:solidFill>
                            <a:srgbClr val="000000"/>
                          </a:solidFill>
                          <a:effectLst/>
                          <a:latin typeface="Circe"/>
                          <a:ea typeface="Times New Roman" panose="02020603050405020304" pitchFamily="18" charset="0"/>
                          <a:cs typeface="Arial" panose="020B0604020202020204" pitchFamily="34" charset="0"/>
                        </a:rPr>
                        <a:t>.</a:t>
                      </a:r>
                      <a:r>
                        <a:rPr lang="ru-RU" sz="900" b="1">
                          <a:solidFill>
                            <a:srgbClr val="000000"/>
                          </a:solidFill>
                          <a:effectLst/>
                          <a:latin typeface="Circe"/>
                          <a:ea typeface="Times New Roman" panose="02020603050405020304" pitchFamily="18" charset="0"/>
                          <a:cs typeface="Arial" panose="020B0604020202020204" pitchFamily="34" charset="0"/>
                        </a:rPr>
                        <a:t>/сот.</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Відносне відхилення скоригованої вартості від медіани,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127774"/>
                  </a:ext>
                </a:extLst>
              </a:tr>
              <a:tr h="32385">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250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14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10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235,87</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10,42%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798135752"/>
                  </a:ext>
                </a:extLst>
              </a:tr>
              <a:tr h="32385">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254,8</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10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220,87</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16,11%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73295"/>
                  </a:ext>
                </a:extLst>
              </a:tr>
              <a:tr h="32385">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3</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272,73</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11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251,18</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4,60%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958520400"/>
                  </a:ext>
                </a:extLst>
              </a:tr>
              <a:tr h="32385">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320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10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291,92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10,87%</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172277"/>
                  </a:ext>
                </a:extLst>
              </a:tr>
              <a:tr h="32385">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333,33</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dirty="0">
                          <a:solidFill>
                            <a:srgbClr val="000000"/>
                          </a:solidFill>
                          <a:effectLst/>
                          <a:latin typeface="Circe"/>
                          <a:ea typeface="Times New Roman" panose="02020603050405020304" pitchFamily="18" charset="0"/>
                          <a:cs typeface="Arial" panose="020B0604020202020204" pitchFamily="34" charset="0"/>
                        </a:rPr>
                        <a:t>15</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a:solidFill>
                            <a:srgbClr val="000000"/>
                          </a:solidFill>
                          <a:effectLst/>
                          <a:latin typeface="Circe"/>
                          <a:ea typeface="Times New Roman" panose="02020603050405020304" pitchFamily="18" charset="0"/>
                          <a:cs typeface="Arial" panose="020B0604020202020204" pitchFamily="34" charset="0"/>
                        </a:rPr>
                        <a:t>316,66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ru-RU" sz="900" dirty="0">
                          <a:solidFill>
                            <a:srgbClr val="000000"/>
                          </a:solidFill>
                          <a:effectLst/>
                          <a:latin typeface="Circe"/>
                          <a:ea typeface="Times New Roman" panose="02020603050405020304" pitchFamily="18" charset="0"/>
                          <a:cs typeface="Arial" panose="020B0604020202020204" pitchFamily="34" charset="0"/>
                        </a:rPr>
                        <a:t>20,27%</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602812707"/>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1383582496"/>
              </p:ext>
            </p:extLst>
          </p:nvPr>
        </p:nvGraphicFramePr>
        <p:xfrm>
          <a:off x="1092721" y="2131659"/>
          <a:ext cx="5394325" cy="822960"/>
        </p:xfrm>
        <a:graphic>
          <a:graphicData uri="http://schemas.openxmlformats.org/drawingml/2006/table">
            <a:tbl>
              <a:tblPr firstRow="1" firstCol="1" bandRow="1"/>
              <a:tblGrid>
                <a:gridCol w="970915">
                  <a:extLst>
                    <a:ext uri="{9D8B030D-6E8A-4147-A177-3AD203B41FA5}">
                      <a16:colId xmlns:a16="http://schemas.microsoft.com/office/drawing/2014/main" val="3669540511"/>
                    </a:ext>
                  </a:extLst>
                </a:gridCol>
                <a:gridCol w="2166620">
                  <a:extLst>
                    <a:ext uri="{9D8B030D-6E8A-4147-A177-3AD203B41FA5}">
                      <a16:colId xmlns:a16="http://schemas.microsoft.com/office/drawing/2014/main" val="3584154092"/>
                    </a:ext>
                  </a:extLst>
                </a:gridCol>
                <a:gridCol w="1438275">
                  <a:extLst>
                    <a:ext uri="{9D8B030D-6E8A-4147-A177-3AD203B41FA5}">
                      <a16:colId xmlns:a16="http://schemas.microsoft.com/office/drawing/2014/main" val="3256143901"/>
                    </a:ext>
                  </a:extLst>
                </a:gridCol>
                <a:gridCol w="818515">
                  <a:extLst>
                    <a:ext uri="{9D8B030D-6E8A-4147-A177-3AD203B41FA5}">
                      <a16:colId xmlns:a16="http://schemas.microsoft.com/office/drawing/2014/main" val="2875817864"/>
                    </a:ext>
                  </a:extLst>
                </a:gridCol>
              </a:tblGrid>
              <a:tr h="36195">
                <a:tc gridSpan="4">
                  <a:txBody>
                    <a:bodyPr/>
                    <a:lstStyle/>
                    <a:p>
                      <a:pPr algn="ctr">
                        <a:spcAft>
                          <a:spcPts val="0"/>
                        </a:spcAft>
                      </a:pPr>
                      <a:r>
                        <a:rPr lang="uk-UA" sz="900" b="1" dirty="0">
                          <a:solidFill>
                            <a:srgbClr val="000000"/>
                          </a:solidFill>
                          <a:effectLst/>
                          <a:latin typeface="Circe"/>
                          <a:ea typeface="Times New Roman" panose="02020603050405020304" pitchFamily="18" charset="0"/>
                          <a:cs typeface="Times New Roman" panose="02020603050405020304" pitchFamily="18" charset="0"/>
                        </a:rPr>
                        <a:t>Імовірні значення ринкової вартості землеволодіння, які лежать в 95 % довірчому інтервалі :</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571920018"/>
                  </a:ext>
                </a:extLst>
              </a:tr>
              <a:tr h="36195">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від: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b="1">
                          <a:solidFill>
                            <a:srgbClr val="000000"/>
                          </a:solidFill>
                          <a:effectLst/>
                          <a:latin typeface="Circe"/>
                          <a:ea typeface="Times New Roman" panose="02020603050405020304" pitchFamily="18" charset="0"/>
                          <a:cs typeface="Times New Roman" panose="02020603050405020304" pitchFamily="18" charset="0"/>
                        </a:rPr>
                        <a:t>186 $ за 1 сот. без ПДВ</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за об'єкт в грн.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900" b="1">
                          <a:solidFill>
                            <a:srgbClr val="000000"/>
                          </a:solidFill>
                          <a:effectLst/>
                          <a:latin typeface="Circe"/>
                          <a:ea typeface="Times New Roman" panose="02020603050405020304" pitchFamily="18" charset="0"/>
                          <a:cs typeface="Times New Roman" panose="02020603050405020304" pitchFamily="18" charset="0"/>
                        </a:rPr>
                        <a:t>75 870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75472"/>
                  </a:ext>
                </a:extLst>
              </a:tr>
              <a:tr h="36195">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до: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b="1">
                          <a:solidFill>
                            <a:srgbClr val="000000"/>
                          </a:solidFill>
                          <a:effectLst/>
                          <a:latin typeface="Circe"/>
                          <a:ea typeface="Times New Roman" panose="02020603050405020304" pitchFamily="18" charset="0"/>
                          <a:cs typeface="Times New Roman" panose="02020603050405020304" pitchFamily="18" charset="0"/>
                        </a:rPr>
                        <a:t>339 $ за 1 сот. без ПДВ</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за об'єкт в грн.</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900" b="1">
                          <a:solidFill>
                            <a:srgbClr val="000000"/>
                          </a:solidFill>
                          <a:effectLst/>
                          <a:latin typeface="Circe"/>
                          <a:ea typeface="Times New Roman" panose="02020603050405020304" pitchFamily="18" charset="0"/>
                          <a:cs typeface="Times New Roman" panose="02020603050405020304" pitchFamily="18" charset="0"/>
                        </a:rPr>
                        <a:t>138 279</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712751"/>
                  </a:ext>
                </a:extLst>
              </a:tr>
              <a:tr h="36195">
                <a:tc gridSpan="4">
                  <a:txBody>
                    <a:bodyPr/>
                    <a:lstStyle/>
                    <a:p>
                      <a:pPr algn="ctr">
                        <a:spcAft>
                          <a:spcPts val="0"/>
                        </a:spcAft>
                      </a:pPr>
                      <a:r>
                        <a:rPr lang="uk-UA" sz="900" b="1" dirty="0">
                          <a:effectLst/>
                          <a:latin typeface="Circe"/>
                          <a:ea typeface="Times New Roman" panose="02020603050405020304" pitchFamily="18" charset="0"/>
                          <a:cs typeface="Times New Roman" panose="02020603050405020304" pitchFamily="18" charset="0"/>
                        </a:rPr>
                        <a:t>Найбільш імовірне значення ринкової вартості, визначене із застосуванням ринкового методичного підходу, виходячи з вище наведених розрахунків, складає:</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642924741"/>
                  </a:ext>
                </a:extLst>
              </a:tr>
              <a:tr h="36195">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висновок: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b="1" dirty="0">
                          <a:solidFill>
                            <a:srgbClr val="000000"/>
                          </a:solidFill>
                          <a:effectLst/>
                          <a:latin typeface="Circe"/>
                          <a:ea typeface="Times New Roman" panose="02020603050405020304" pitchFamily="18" charset="0"/>
                          <a:cs typeface="Times New Roman" panose="02020603050405020304" pitchFamily="18" charset="0"/>
                        </a:rPr>
                        <a:t>251 $ за 1 сот. без </a:t>
                      </a:r>
                      <a:r>
                        <a:rPr lang="ru-RU" sz="900" b="1" dirty="0" err="1">
                          <a:solidFill>
                            <a:srgbClr val="000000"/>
                          </a:solidFill>
                          <a:effectLst/>
                          <a:latin typeface="Circe"/>
                          <a:ea typeface="Times New Roman" panose="02020603050405020304" pitchFamily="18" charset="0"/>
                          <a:cs typeface="Times New Roman" panose="02020603050405020304" pitchFamily="18" charset="0"/>
                        </a:rPr>
                        <a:t>ПДВ</a:t>
                      </a:r>
                      <a:r>
                        <a:rPr lang="ru-RU" sz="900" b="1" dirty="0">
                          <a:solidFill>
                            <a:srgbClr val="000000"/>
                          </a:solidFill>
                          <a:effectLst/>
                          <a:latin typeface="Circe"/>
                          <a:ea typeface="Times New Roman" panose="02020603050405020304" pitchFamily="18" charset="0"/>
                          <a:cs typeface="Times New Roman" panose="02020603050405020304" pitchFamily="18" charset="0"/>
                        </a:rPr>
                        <a:t>;</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за об’єкт в грн.</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900" b="1" dirty="0">
                          <a:solidFill>
                            <a:srgbClr val="000000"/>
                          </a:solidFill>
                          <a:effectLst/>
                          <a:latin typeface="Circe"/>
                          <a:ea typeface="Times New Roman" panose="02020603050405020304" pitchFamily="18" charset="0"/>
                          <a:cs typeface="Times New Roman" panose="02020603050405020304" pitchFamily="18" charset="0"/>
                        </a:rPr>
                        <a:t>102 384</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323757"/>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797269738"/>
              </p:ext>
            </p:extLst>
          </p:nvPr>
        </p:nvGraphicFramePr>
        <p:xfrm>
          <a:off x="732357" y="3438027"/>
          <a:ext cx="6115049" cy="1508760"/>
        </p:xfrm>
        <a:graphic>
          <a:graphicData uri="http://schemas.openxmlformats.org/drawingml/2006/table">
            <a:tbl>
              <a:tblPr firstRow="1" firstCol="1" bandRow="1"/>
              <a:tblGrid>
                <a:gridCol w="257202">
                  <a:extLst>
                    <a:ext uri="{9D8B030D-6E8A-4147-A177-3AD203B41FA5}">
                      <a16:colId xmlns:a16="http://schemas.microsoft.com/office/drawing/2014/main" val="2488841629"/>
                    </a:ext>
                  </a:extLst>
                </a:gridCol>
                <a:gridCol w="661104">
                  <a:extLst>
                    <a:ext uri="{9D8B030D-6E8A-4147-A177-3AD203B41FA5}">
                      <a16:colId xmlns:a16="http://schemas.microsoft.com/office/drawing/2014/main" val="2569706325"/>
                    </a:ext>
                  </a:extLst>
                </a:gridCol>
                <a:gridCol w="581085">
                  <a:extLst>
                    <a:ext uri="{9D8B030D-6E8A-4147-A177-3AD203B41FA5}">
                      <a16:colId xmlns:a16="http://schemas.microsoft.com/office/drawing/2014/main" val="1399998696"/>
                    </a:ext>
                  </a:extLst>
                </a:gridCol>
                <a:gridCol w="651578">
                  <a:extLst>
                    <a:ext uri="{9D8B030D-6E8A-4147-A177-3AD203B41FA5}">
                      <a16:colId xmlns:a16="http://schemas.microsoft.com/office/drawing/2014/main" val="1281194005"/>
                    </a:ext>
                  </a:extLst>
                </a:gridCol>
                <a:gridCol w="543616">
                  <a:extLst>
                    <a:ext uri="{9D8B030D-6E8A-4147-A177-3AD203B41FA5}">
                      <a16:colId xmlns:a16="http://schemas.microsoft.com/office/drawing/2014/main" val="415480824"/>
                    </a:ext>
                  </a:extLst>
                </a:gridCol>
                <a:gridCol w="629985">
                  <a:extLst>
                    <a:ext uri="{9D8B030D-6E8A-4147-A177-3AD203B41FA5}">
                      <a16:colId xmlns:a16="http://schemas.microsoft.com/office/drawing/2014/main" val="332669703"/>
                    </a:ext>
                  </a:extLst>
                </a:gridCol>
                <a:gridCol w="629985">
                  <a:extLst>
                    <a:ext uri="{9D8B030D-6E8A-4147-A177-3AD203B41FA5}">
                      <a16:colId xmlns:a16="http://schemas.microsoft.com/office/drawing/2014/main" val="430222822"/>
                    </a:ext>
                  </a:extLst>
                </a:gridCol>
                <a:gridCol w="900524">
                  <a:extLst>
                    <a:ext uri="{9D8B030D-6E8A-4147-A177-3AD203B41FA5}">
                      <a16:colId xmlns:a16="http://schemas.microsoft.com/office/drawing/2014/main" val="2402687606"/>
                    </a:ext>
                  </a:extLst>
                </a:gridCol>
                <a:gridCol w="629985">
                  <a:extLst>
                    <a:ext uri="{9D8B030D-6E8A-4147-A177-3AD203B41FA5}">
                      <a16:colId xmlns:a16="http://schemas.microsoft.com/office/drawing/2014/main" val="1215629743"/>
                    </a:ext>
                  </a:extLst>
                </a:gridCol>
                <a:gridCol w="629985">
                  <a:extLst>
                    <a:ext uri="{9D8B030D-6E8A-4147-A177-3AD203B41FA5}">
                      <a16:colId xmlns:a16="http://schemas.microsoft.com/office/drawing/2014/main" val="3254966639"/>
                    </a:ext>
                  </a:extLst>
                </a:gridCol>
              </a:tblGrid>
              <a:tr h="0">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Вартість, дол./кв.м.</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Загальна площа</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Площа земельної ділянки, сот.</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dirty="0">
                          <a:solidFill>
                            <a:srgbClr val="000000"/>
                          </a:solidFill>
                          <a:effectLst/>
                          <a:latin typeface="Circe"/>
                          <a:ea typeface="Times New Roman" panose="02020603050405020304" pitchFamily="18" charset="0"/>
                          <a:cs typeface="Arial" panose="020B0604020202020204" pitchFamily="34" charset="0"/>
                        </a:rPr>
                        <a:t>К-сть кімнат</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К-сть поверхів</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dirty="0">
                          <a:solidFill>
                            <a:srgbClr val="000000"/>
                          </a:solidFill>
                          <a:effectLst/>
                          <a:latin typeface="Circe"/>
                          <a:ea typeface="Times New Roman" panose="02020603050405020304" pitchFamily="18" charset="0"/>
                          <a:cs typeface="Arial" panose="020B0604020202020204" pitchFamily="34" charset="0"/>
                        </a:rPr>
                        <a:t>Вартість ділянки, </a:t>
                      </a:r>
                      <a:r>
                        <a:rPr lang="uk-UA" sz="900" b="1" dirty="0" err="1">
                          <a:solidFill>
                            <a:srgbClr val="000000"/>
                          </a:solidFill>
                          <a:effectLst/>
                          <a:latin typeface="Circe"/>
                          <a:ea typeface="Times New Roman" panose="02020603050405020304" pitchFamily="18" charset="0"/>
                          <a:cs typeface="Arial" panose="020B0604020202020204" pitchFamily="34" charset="0"/>
                        </a:rPr>
                        <a:t>дол</a:t>
                      </a:r>
                      <a:r>
                        <a:rPr lang="uk-UA" sz="900" b="1" dirty="0">
                          <a:solidFill>
                            <a:srgbClr val="000000"/>
                          </a:solidFill>
                          <a:effectLst/>
                          <a:latin typeface="Circe"/>
                          <a:ea typeface="Times New Roman" panose="02020603050405020304" pitchFamily="18" charset="0"/>
                          <a:cs typeface="Arial" panose="020B0604020202020204" pitchFamily="34" charset="0"/>
                        </a:rPr>
                        <a:t>.</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Вартість з вирахуванням земельної ділянки, дол./кв.м.</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Скоригована вартість, дол./кв.м.</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b="1">
                          <a:solidFill>
                            <a:srgbClr val="000000"/>
                          </a:solidFill>
                          <a:effectLst/>
                          <a:latin typeface="Circe"/>
                          <a:ea typeface="Times New Roman" panose="02020603050405020304" pitchFamily="18" charset="0"/>
                          <a:cs typeface="Arial" panose="020B0604020202020204" pitchFamily="34" charset="0"/>
                        </a:rPr>
                        <a:t>Відхилення,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510608"/>
                  </a:ext>
                </a:extLst>
              </a:tr>
              <a:tr h="0">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150,00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80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1506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131,18</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124,07</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6,12%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565269624"/>
                  </a:ext>
                </a:extLst>
              </a:tr>
              <a:tr h="0">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153,51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114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24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6024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100,67</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96,76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17,24%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425015"/>
                  </a:ext>
                </a:extLst>
              </a:tr>
              <a:tr h="0">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3</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158,52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65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2510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119,90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112,02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4,18%</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823736337"/>
                  </a:ext>
                </a:extLst>
              </a:tr>
              <a:tr h="0">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161,04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77</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1506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141,48</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133,54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14,22%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4760773"/>
                  </a:ext>
                </a:extLst>
              </a:tr>
              <a:tr h="0">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162,16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74</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3765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111,28</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104,80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10,36%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717698340"/>
                  </a:ext>
                </a:extLst>
              </a:tr>
              <a:tr h="0">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6</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166,67</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120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10</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2</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3765</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dirty="0">
                          <a:solidFill>
                            <a:srgbClr val="000000"/>
                          </a:solidFill>
                          <a:effectLst/>
                          <a:latin typeface="Circe"/>
                          <a:ea typeface="Times New Roman" panose="02020603050405020304" pitchFamily="18" charset="0"/>
                          <a:cs typeface="Arial" panose="020B0604020202020204" pitchFamily="34" charset="0"/>
                        </a:rPr>
                        <a:t>135,30</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a:solidFill>
                            <a:srgbClr val="000000"/>
                          </a:solidFill>
                          <a:effectLst/>
                          <a:latin typeface="Circe"/>
                          <a:ea typeface="Times New Roman" panose="02020603050405020304" pitchFamily="18" charset="0"/>
                          <a:cs typeface="Arial" panose="020B0604020202020204" pitchFamily="34" charset="0"/>
                        </a:rPr>
                        <a:t>130,28</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900" dirty="0">
                          <a:solidFill>
                            <a:srgbClr val="000000"/>
                          </a:solidFill>
                          <a:effectLst/>
                          <a:latin typeface="Circe"/>
                          <a:ea typeface="Times New Roman" panose="02020603050405020304" pitchFamily="18" charset="0"/>
                          <a:cs typeface="Arial" panose="020B0604020202020204" pitchFamily="34" charset="0"/>
                        </a:rPr>
                        <a:t>11,43%</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1899825"/>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4197634651"/>
              </p:ext>
            </p:extLst>
          </p:nvPr>
        </p:nvGraphicFramePr>
        <p:xfrm>
          <a:off x="1106371" y="5440423"/>
          <a:ext cx="5367020" cy="822960"/>
        </p:xfrm>
        <a:graphic>
          <a:graphicData uri="http://schemas.openxmlformats.org/drawingml/2006/table">
            <a:tbl>
              <a:tblPr firstRow="1" firstCol="1" bandRow="1"/>
              <a:tblGrid>
                <a:gridCol w="1056640">
                  <a:extLst>
                    <a:ext uri="{9D8B030D-6E8A-4147-A177-3AD203B41FA5}">
                      <a16:colId xmlns:a16="http://schemas.microsoft.com/office/drawing/2014/main" val="1949941738"/>
                    </a:ext>
                  </a:extLst>
                </a:gridCol>
                <a:gridCol w="2200275">
                  <a:extLst>
                    <a:ext uri="{9D8B030D-6E8A-4147-A177-3AD203B41FA5}">
                      <a16:colId xmlns:a16="http://schemas.microsoft.com/office/drawing/2014/main" val="3141990070"/>
                    </a:ext>
                  </a:extLst>
                </a:gridCol>
                <a:gridCol w="1423035">
                  <a:extLst>
                    <a:ext uri="{9D8B030D-6E8A-4147-A177-3AD203B41FA5}">
                      <a16:colId xmlns:a16="http://schemas.microsoft.com/office/drawing/2014/main" val="1151998923"/>
                    </a:ext>
                  </a:extLst>
                </a:gridCol>
                <a:gridCol w="687070">
                  <a:extLst>
                    <a:ext uri="{9D8B030D-6E8A-4147-A177-3AD203B41FA5}">
                      <a16:colId xmlns:a16="http://schemas.microsoft.com/office/drawing/2014/main" val="3876758945"/>
                    </a:ext>
                  </a:extLst>
                </a:gridCol>
              </a:tblGrid>
              <a:tr h="126365">
                <a:tc gridSpan="4">
                  <a:txBody>
                    <a:bodyPr/>
                    <a:lstStyle/>
                    <a:p>
                      <a:pPr algn="ctr">
                        <a:spcAft>
                          <a:spcPts val="0"/>
                        </a:spcAft>
                      </a:pPr>
                      <a:r>
                        <a:rPr lang="uk-UA" sz="900" b="1" dirty="0">
                          <a:solidFill>
                            <a:srgbClr val="000000"/>
                          </a:solidFill>
                          <a:effectLst/>
                          <a:latin typeface="Circe"/>
                          <a:ea typeface="Times New Roman" panose="02020603050405020304" pitchFamily="18" charset="0"/>
                          <a:cs typeface="Times New Roman" panose="02020603050405020304" pitchFamily="18" charset="0"/>
                        </a:rPr>
                        <a:t>Імовірні значення ринкової вартості домоволодіння, які лежать в 95 % довірчому інтервалі :  </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597239797"/>
                  </a:ext>
                </a:extLst>
              </a:tr>
              <a:tr h="31750">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від: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b="1" dirty="0">
                          <a:solidFill>
                            <a:srgbClr val="000000"/>
                          </a:solidFill>
                          <a:effectLst/>
                          <a:latin typeface="Circe"/>
                          <a:ea typeface="Times New Roman" panose="02020603050405020304" pitchFamily="18" charset="0"/>
                          <a:cs typeface="Times New Roman" panose="02020603050405020304" pitchFamily="18" charset="0"/>
                        </a:rPr>
                        <a:t>88 $ за 1 </a:t>
                      </a:r>
                      <a:r>
                        <a:rPr lang="ru-RU" sz="900" b="1" dirty="0" err="1">
                          <a:solidFill>
                            <a:srgbClr val="000000"/>
                          </a:solidFill>
                          <a:effectLst/>
                          <a:latin typeface="Circe"/>
                          <a:ea typeface="Times New Roman" panose="02020603050405020304" pitchFamily="18" charset="0"/>
                          <a:cs typeface="Times New Roman" panose="02020603050405020304" pitchFamily="18" charset="0"/>
                        </a:rPr>
                        <a:t>кв.м</a:t>
                      </a:r>
                      <a:r>
                        <a:rPr lang="ru-RU" sz="900" b="1" dirty="0">
                          <a:solidFill>
                            <a:srgbClr val="000000"/>
                          </a:solidFill>
                          <a:effectLst/>
                          <a:latin typeface="Circe"/>
                          <a:ea typeface="Times New Roman" panose="02020603050405020304" pitchFamily="18" charset="0"/>
                          <a:cs typeface="Times New Roman" panose="02020603050405020304" pitchFamily="18" charset="0"/>
                        </a:rPr>
                        <a:t>. без </a:t>
                      </a:r>
                      <a:r>
                        <a:rPr lang="ru-RU" sz="900" b="1" dirty="0" err="1">
                          <a:solidFill>
                            <a:srgbClr val="000000"/>
                          </a:solidFill>
                          <a:effectLst/>
                          <a:latin typeface="Circe"/>
                          <a:ea typeface="Times New Roman" panose="02020603050405020304" pitchFamily="18" charset="0"/>
                          <a:cs typeface="Times New Roman" panose="02020603050405020304" pitchFamily="18" charset="0"/>
                        </a:rPr>
                        <a:t>ПДВ</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за об'єкт в грн.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900" b="1">
                          <a:solidFill>
                            <a:srgbClr val="000000"/>
                          </a:solidFill>
                          <a:effectLst/>
                          <a:latin typeface="Circe"/>
                          <a:ea typeface="Times New Roman" panose="02020603050405020304" pitchFamily="18" charset="0"/>
                          <a:cs typeface="Times New Roman" panose="02020603050405020304" pitchFamily="18" charset="0"/>
                        </a:rPr>
                        <a:t>208 193</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9722915"/>
                  </a:ext>
                </a:extLst>
              </a:tr>
              <a:tr h="31750">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до: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b="1">
                          <a:solidFill>
                            <a:srgbClr val="000000"/>
                          </a:solidFill>
                          <a:effectLst/>
                          <a:latin typeface="Circe"/>
                          <a:ea typeface="Times New Roman" panose="02020603050405020304" pitchFamily="18" charset="0"/>
                          <a:cs typeface="Times New Roman" panose="02020603050405020304" pitchFamily="18" charset="0"/>
                        </a:rPr>
                        <a:t>152 $ за 1 кв.м. без ПДВ</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за об'єкт в грн.</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900" b="1">
                          <a:solidFill>
                            <a:srgbClr val="000000"/>
                          </a:solidFill>
                          <a:effectLst/>
                          <a:latin typeface="Circe"/>
                          <a:ea typeface="Times New Roman" panose="02020603050405020304" pitchFamily="18" charset="0"/>
                          <a:cs typeface="Times New Roman" panose="02020603050405020304" pitchFamily="18" charset="0"/>
                        </a:rPr>
                        <a:t>359 607</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035593"/>
                  </a:ext>
                </a:extLst>
              </a:tr>
              <a:tr h="65405">
                <a:tc gridSpan="4">
                  <a:txBody>
                    <a:bodyPr/>
                    <a:lstStyle/>
                    <a:p>
                      <a:pPr algn="ctr">
                        <a:spcAft>
                          <a:spcPts val="0"/>
                        </a:spcAft>
                      </a:pPr>
                      <a:r>
                        <a:rPr lang="uk-UA" sz="900" b="1" dirty="0">
                          <a:effectLst/>
                          <a:latin typeface="Circe"/>
                          <a:ea typeface="Times New Roman" panose="02020603050405020304" pitchFamily="18" charset="0"/>
                          <a:cs typeface="Times New Roman" panose="02020603050405020304" pitchFamily="18" charset="0"/>
                        </a:rPr>
                        <a:t>Найбільш імовірне значення ринкової вартості, визначене із застосуванням ринкового методичного підходу, виходячи з вище наведених розрахунків, складає:</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978104668"/>
                  </a:ext>
                </a:extLst>
              </a:tr>
              <a:tr h="31750">
                <a:tc>
                  <a:txBody>
                    <a:bodyPr/>
                    <a:lstStyle/>
                    <a:p>
                      <a:pPr algn="r">
                        <a:spcAft>
                          <a:spcPts val="0"/>
                        </a:spcAft>
                      </a:pPr>
                      <a:r>
                        <a:rPr lang="uk-UA" sz="900" b="1">
                          <a:solidFill>
                            <a:srgbClr val="000000"/>
                          </a:solidFill>
                          <a:effectLst/>
                          <a:latin typeface="Circe"/>
                          <a:ea typeface="Times New Roman" panose="02020603050405020304" pitchFamily="18" charset="0"/>
                          <a:cs typeface="Times New Roman" panose="02020603050405020304" pitchFamily="18" charset="0"/>
                        </a:rPr>
                        <a:t>висновок: </a:t>
                      </a:r>
                      <a:endParaRPr lang="uk-U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900" b="1" dirty="0">
                          <a:solidFill>
                            <a:srgbClr val="000000"/>
                          </a:solidFill>
                          <a:effectLst/>
                          <a:latin typeface="Circe"/>
                          <a:ea typeface="Times New Roman" panose="02020603050405020304" pitchFamily="18" charset="0"/>
                          <a:cs typeface="Times New Roman" panose="02020603050405020304" pitchFamily="18" charset="0"/>
                        </a:rPr>
                        <a:t>116 $ за 1 </a:t>
                      </a:r>
                      <a:r>
                        <a:rPr lang="ru-RU" sz="900" b="1" dirty="0" err="1">
                          <a:solidFill>
                            <a:srgbClr val="000000"/>
                          </a:solidFill>
                          <a:effectLst/>
                          <a:latin typeface="Circe"/>
                          <a:ea typeface="Times New Roman" panose="02020603050405020304" pitchFamily="18" charset="0"/>
                          <a:cs typeface="Times New Roman" panose="02020603050405020304" pitchFamily="18" charset="0"/>
                        </a:rPr>
                        <a:t>кв.м</a:t>
                      </a:r>
                      <a:r>
                        <a:rPr lang="ru-RU" sz="900" b="1" dirty="0">
                          <a:solidFill>
                            <a:srgbClr val="000000"/>
                          </a:solidFill>
                          <a:effectLst/>
                          <a:latin typeface="Circe"/>
                          <a:ea typeface="Times New Roman" panose="02020603050405020304" pitchFamily="18" charset="0"/>
                          <a:cs typeface="Times New Roman" panose="02020603050405020304" pitchFamily="18" charset="0"/>
                        </a:rPr>
                        <a:t>. без </a:t>
                      </a:r>
                      <a:r>
                        <a:rPr lang="ru-RU" sz="900" b="1" dirty="0" err="1">
                          <a:solidFill>
                            <a:srgbClr val="000000"/>
                          </a:solidFill>
                          <a:effectLst/>
                          <a:latin typeface="Circe"/>
                          <a:ea typeface="Times New Roman" panose="02020603050405020304" pitchFamily="18" charset="0"/>
                          <a:cs typeface="Times New Roman" panose="02020603050405020304" pitchFamily="18" charset="0"/>
                        </a:rPr>
                        <a:t>ПДВ</a:t>
                      </a:r>
                      <a:r>
                        <a:rPr lang="ru-RU" sz="900" b="1" dirty="0">
                          <a:solidFill>
                            <a:srgbClr val="000000"/>
                          </a:solidFill>
                          <a:effectLst/>
                          <a:latin typeface="Circe"/>
                          <a:ea typeface="Times New Roman" panose="02020603050405020304" pitchFamily="18" charset="0"/>
                          <a:cs typeface="Times New Roman" panose="02020603050405020304" pitchFamily="18" charset="0"/>
                        </a:rPr>
                        <a:t>;</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uk-UA" sz="900" b="1" dirty="0">
                          <a:solidFill>
                            <a:srgbClr val="000000"/>
                          </a:solidFill>
                          <a:effectLst/>
                          <a:latin typeface="Circe"/>
                          <a:ea typeface="Times New Roman" panose="02020603050405020304" pitchFamily="18" charset="0"/>
                          <a:cs typeface="Times New Roman" panose="02020603050405020304" pitchFamily="18" charset="0"/>
                        </a:rPr>
                        <a:t>за об’єкт в грн.</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900" b="1" dirty="0">
                          <a:solidFill>
                            <a:srgbClr val="000000"/>
                          </a:solidFill>
                          <a:effectLst/>
                          <a:latin typeface="Circe"/>
                          <a:ea typeface="Times New Roman" panose="02020603050405020304" pitchFamily="18" charset="0"/>
                          <a:cs typeface="Times New Roman" panose="02020603050405020304" pitchFamily="18" charset="0"/>
                        </a:rPr>
                        <a:t>274 437</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5499913"/>
                  </a:ext>
                </a:extLst>
              </a:tr>
            </a:tbl>
          </a:graphicData>
        </a:graphic>
      </p:graphicFrame>
      <p:sp>
        <p:nvSpPr>
          <p:cNvPr id="16" name="Прямоугольник 15">
            <a:extLst>
              <a:ext uri="{FF2B5EF4-FFF2-40B4-BE49-F238E27FC236}">
                <a16:creationId xmlns:a16="http://schemas.microsoft.com/office/drawing/2014/main" id="{86AB36C0-D494-4B29-9B8C-B39042D6667D}"/>
              </a:ext>
            </a:extLst>
          </p:cNvPr>
          <p:cNvSpPr/>
          <p:nvPr/>
        </p:nvSpPr>
        <p:spPr>
          <a:xfrm>
            <a:off x="110899" y="370199"/>
            <a:ext cx="7299994" cy="230832"/>
          </a:xfrm>
          <a:prstGeom prst="rect">
            <a:avLst/>
          </a:prstGeom>
        </p:spPr>
        <p:txBody>
          <a:bodyPr wrap="square">
            <a:spAutoFit/>
          </a:bodyPr>
          <a:lstStyle/>
          <a:p>
            <a:pPr lvl="0" algn="r"/>
            <a:r>
              <a:rPr lang="uk-UA" sz="900" dirty="0">
                <a:solidFill>
                  <a:srgbClr val="002060"/>
                </a:solidFill>
                <a:latin typeface="Ubuntu Light" panose="020B0604030602030204" pitchFamily="34" charset="0"/>
              </a:rPr>
              <a:t>Таблиця 8.1 – Вибірка аналогів для оцінки земельної ділянки площею 15 соток, що знаходиться в с. </a:t>
            </a:r>
            <a:r>
              <a:rPr lang="uk-UA" sz="900" dirty="0" err="1">
                <a:solidFill>
                  <a:srgbClr val="002060"/>
                </a:solidFill>
                <a:latin typeface="Ubuntu Light" panose="020B0604030602030204" pitchFamily="34" charset="0"/>
              </a:rPr>
              <a:t>Дніпровка</a:t>
            </a:r>
            <a:r>
              <a:rPr lang="uk-UA" sz="900" dirty="0">
                <a:solidFill>
                  <a:srgbClr val="002060"/>
                </a:solidFill>
                <a:latin typeface="Ubuntu Light" panose="020B0604030602030204" pitchFamily="34" charset="0"/>
              </a:rPr>
              <a:t>, Запорізька обл.</a:t>
            </a:r>
          </a:p>
        </p:txBody>
      </p:sp>
      <p:sp>
        <p:nvSpPr>
          <p:cNvPr id="17" name="Прямоугольник 16">
            <a:extLst>
              <a:ext uri="{FF2B5EF4-FFF2-40B4-BE49-F238E27FC236}">
                <a16:creationId xmlns:a16="http://schemas.microsoft.com/office/drawing/2014/main" id="{86AB36C0-D494-4B29-9B8C-B39042D6667D}"/>
              </a:ext>
            </a:extLst>
          </p:cNvPr>
          <p:cNvSpPr/>
          <p:nvPr/>
        </p:nvSpPr>
        <p:spPr>
          <a:xfrm>
            <a:off x="4265242" y="1900827"/>
            <a:ext cx="2972288" cy="230832"/>
          </a:xfrm>
          <a:prstGeom prst="rect">
            <a:avLst/>
          </a:prstGeom>
        </p:spPr>
        <p:txBody>
          <a:bodyPr wrap="none">
            <a:spAutoFit/>
          </a:bodyPr>
          <a:lstStyle/>
          <a:p>
            <a:pPr lvl="0" algn="r"/>
            <a:r>
              <a:rPr lang="uk-UA" sz="900" dirty="0">
                <a:solidFill>
                  <a:srgbClr val="002060"/>
                </a:solidFill>
                <a:latin typeface="Ubuntu Light" panose="020B0604030602030204" pitchFamily="34" charset="0"/>
              </a:rPr>
              <a:t>Таблиця 8.2 – Висновок по ціні земельної ділянки</a:t>
            </a:r>
          </a:p>
        </p:txBody>
      </p:sp>
      <p:sp>
        <p:nvSpPr>
          <p:cNvPr id="18" name="Прямоугольник 17">
            <a:extLst>
              <a:ext uri="{FF2B5EF4-FFF2-40B4-BE49-F238E27FC236}">
                <a16:creationId xmlns:a16="http://schemas.microsoft.com/office/drawing/2014/main" id="{86AB36C0-D494-4B29-9B8C-B39042D6667D}"/>
              </a:ext>
            </a:extLst>
          </p:cNvPr>
          <p:cNvSpPr/>
          <p:nvPr/>
        </p:nvSpPr>
        <p:spPr>
          <a:xfrm>
            <a:off x="270707" y="3207195"/>
            <a:ext cx="7140186" cy="230832"/>
          </a:xfrm>
          <a:prstGeom prst="rect">
            <a:avLst/>
          </a:prstGeom>
        </p:spPr>
        <p:txBody>
          <a:bodyPr wrap="square">
            <a:spAutoFit/>
          </a:bodyPr>
          <a:lstStyle/>
          <a:p>
            <a:pPr lvl="0" algn="r"/>
            <a:r>
              <a:rPr lang="uk-UA" sz="900" dirty="0">
                <a:solidFill>
                  <a:srgbClr val="002060"/>
                </a:solidFill>
                <a:latin typeface="Ubuntu Light" panose="020B0604030602030204" pitchFamily="34" charset="0"/>
              </a:rPr>
              <a:t>Таблиця 8.3 – Вибірка аналогів для оцінки домоволодіння площею 87 </a:t>
            </a:r>
            <a:r>
              <a:rPr lang="uk-UA" sz="900" dirty="0" err="1">
                <a:solidFill>
                  <a:srgbClr val="002060"/>
                </a:solidFill>
                <a:latin typeface="Ubuntu Light" panose="020B0604030602030204" pitchFamily="34" charset="0"/>
              </a:rPr>
              <a:t>кв</a:t>
            </a:r>
            <a:r>
              <a:rPr lang="uk-UA" sz="900" dirty="0">
                <a:solidFill>
                  <a:srgbClr val="002060"/>
                </a:solidFill>
                <a:latin typeface="Ubuntu Light" panose="020B0604030602030204" pitchFamily="34" charset="0"/>
              </a:rPr>
              <a:t>. м., що знаходиться в с. </a:t>
            </a:r>
            <a:r>
              <a:rPr lang="uk-UA" sz="900" dirty="0" err="1">
                <a:solidFill>
                  <a:srgbClr val="002060"/>
                </a:solidFill>
                <a:latin typeface="Ubuntu Light" panose="020B0604030602030204" pitchFamily="34" charset="0"/>
              </a:rPr>
              <a:t>Дніпровка</a:t>
            </a:r>
            <a:r>
              <a:rPr lang="uk-UA" sz="900" dirty="0">
                <a:solidFill>
                  <a:srgbClr val="002060"/>
                </a:solidFill>
                <a:latin typeface="Ubuntu Light" panose="020B0604030602030204" pitchFamily="34" charset="0"/>
              </a:rPr>
              <a:t>, Запорізька обл.</a:t>
            </a:r>
          </a:p>
        </p:txBody>
      </p:sp>
      <p:sp>
        <p:nvSpPr>
          <p:cNvPr id="19" name="Прямоугольник 18">
            <a:extLst>
              <a:ext uri="{FF2B5EF4-FFF2-40B4-BE49-F238E27FC236}">
                <a16:creationId xmlns:a16="http://schemas.microsoft.com/office/drawing/2014/main" id="{86AB36C0-D494-4B29-9B8C-B39042D6667D}"/>
              </a:ext>
            </a:extLst>
          </p:cNvPr>
          <p:cNvSpPr/>
          <p:nvPr/>
        </p:nvSpPr>
        <p:spPr>
          <a:xfrm>
            <a:off x="4450317" y="5209591"/>
            <a:ext cx="2800768" cy="230832"/>
          </a:xfrm>
          <a:prstGeom prst="rect">
            <a:avLst/>
          </a:prstGeom>
        </p:spPr>
        <p:txBody>
          <a:bodyPr wrap="none">
            <a:spAutoFit/>
          </a:bodyPr>
          <a:lstStyle/>
          <a:p>
            <a:pPr lvl="0" algn="r"/>
            <a:r>
              <a:rPr lang="uk-UA" sz="900" dirty="0">
                <a:solidFill>
                  <a:srgbClr val="002060"/>
                </a:solidFill>
                <a:latin typeface="Ubuntu Light" panose="020B0604030602030204" pitchFamily="34" charset="0"/>
              </a:rPr>
              <a:t>Таблиця 8.4 – Висновок по ціні домоволодіння</a:t>
            </a:r>
          </a:p>
        </p:txBody>
      </p:sp>
    </p:spTree>
    <p:extLst>
      <p:ext uri="{BB962C8B-B14F-4D97-AF65-F5344CB8AC3E}">
        <p14:creationId xmlns:p14="http://schemas.microsoft.com/office/powerpoint/2010/main" val="3470588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8">
            <a:extLst>
              <a:ext uri="{FF2B5EF4-FFF2-40B4-BE49-F238E27FC236}">
                <a16:creationId xmlns:a16="http://schemas.microsoft.com/office/drawing/2014/main" id="{256319DF-036A-473B-95D3-C5F6FF849FD4}"/>
              </a:ext>
            </a:extLst>
          </p:cNvPr>
          <p:cNvSpPr>
            <a:spLocks noGrp="1"/>
          </p:cNvSpPr>
          <p:nvPr>
            <p:ph idx="1"/>
          </p:nvPr>
        </p:nvSpPr>
        <p:spPr>
          <a:xfrm>
            <a:off x="6999110" y="1218823"/>
            <a:ext cx="4811889" cy="4884355"/>
          </a:xfrm>
        </p:spPr>
        <p:txBody>
          <a:bodyPr rtlCol="0">
            <a:normAutofit/>
          </a:bodyPr>
          <a:lstStyle/>
          <a:p>
            <a:pPr marL="0" indent="0">
              <a:buNone/>
            </a:pPr>
            <a:r>
              <a:rPr lang="uk-UA" dirty="0">
                <a:solidFill>
                  <a:srgbClr val="002060"/>
                </a:solidFill>
                <a:latin typeface="Ubuntu" panose="020B0504030602030204" pitchFamily="34" charset="0"/>
              </a:rPr>
              <a:t>Додаток до  модулю «СМАРТ-ОЦІНКА» для цілей портфельної оцінки в рамках регулярної переоцінки застав дозволяє реалізувати автоматичний підбір аналогів із бази, відкидання не </a:t>
            </a:r>
            <a:r>
              <a:rPr lang="uk-UA" dirty="0" err="1">
                <a:solidFill>
                  <a:srgbClr val="002060"/>
                </a:solidFill>
                <a:latin typeface="Ubuntu" panose="020B0504030602030204" pitchFamily="34" charset="0"/>
              </a:rPr>
              <a:t>валідних</a:t>
            </a:r>
            <a:r>
              <a:rPr lang="uk-UA" dirty="0">
                <a:solidFill>
                  <a:srgbClr val="002060"/>
                </a:solidFill>
                <a:latin typeface="Ubuntu" panose="020B0504030602030204" pitchFamily="34" charset="0"/>
              </a:rPr>
              <a:t> даних, проведення коригування і створення стислого звіту для кожного об'єкту в портфелі. </a:t>
            </a:r>
          </a:p>
          <a:p>
            <a:pPr marL="0" indent="0">
              <a:buNone/>
            </a:pPr>
            <a:r>
              <a:rPr lang="uk-UA" dirty="0">
                <a:solidFill>
                  <a:srgbClr val="002060"/>
                </a:solidFill>
                <a:latin typeface="Ubuntu" panose="020B0504030602030204" pitchFamily="34" charset="0"/>
              </a:rPr>
              <a:t>Алгоритм також враховує закладену в основу модуля специфіку оцінки кожного із видів житлового майна.</a:t>
            </a:r>
          </a:p>
          <a:p>
            <a:pPr marL="0" indent="0">
              <a:buNone/>
            </a:pPr>
            <a:r>
              <a:rPr lang="uk-UA" dirty="0">
                <a:solidFill>
                  <a:srgbClr val="002060"/>
                </a:solidFill>
                <a:latin typeface="Ubuntu" panose="020B0504030602030204" pitchFamily="34" charset="0"/>
              </a:rPr>
              <a:t>Наразі відбувається масштабне тестування цього нового функціоналу модулю «СМАРТ-ОЦІНКА».</a:t>
            </a:r>
          </a:p>
        </p:txBody>
      </p:sp>
      <p:sp>
        <p:nvSpPr>
          <p:cNvPr id="71" name="Номер слайда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rtlCol="0"/>
          <a:lstStyle/>
          <a:p>
            <a:pPr rtl="0"/>
            <a:fld id="{8C2E478F-E849-4A8C-AF1F-CBCC78A7CBFA}" type="slidenum">
              <a:rPr lang="ru-RU" smtClean="0"/>
              <a:t>27</a:t>
            </a:fld>
            <a:endParaRPr lang="ru-RU"/>
          </a:p>
        </p:txBody>
      </p:sp>
      <p:pic>
        <p:nvPicPr>
          <p:cNvPr id="12"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pic>
        <p:nvPicPr>
          <p:cNvPr id="3" name="Рисунок 2"/>
          <p:cNvPicPr>
            <a:picLocks noChangeAspect="1"/>
          </p:cNvPicPr>
          <p:nvPr/>
        </p:nvPicPr>
        <p:blipFill>
          <a:blip r:embed="rId4"/>
          <a:stretch>
            <a:fillRect/>
          </a:stretch>
        </p:blipFill>
        <p:spPr>
          <a:xfrm>
            <a:off x="476816" y="1218823"/>
            <a:ext cx="6096000" cy="4143375"/>
          </a:xfrm>
          <a:prstGeom prst="rect">
            <a:avLst/>
          </a:prstGeom>
        </p:spPr>
      </p:pic>
      <p:sp>
        <p:nvSpPr>
          <p:cNvPr id="10" name="Заголовок 11">
            <a:extLst>
              <a:ext uri="{FF2B5EF4-FFF2-40B4-BE49-F238E27FC236}">
                <a16:creationId xmlns:a16="http://schemas.microsoft.com/office/drawing/2014/main" id="{50AEA731-C7D0-4A0E-B871-4F369D8BEAC5}"/>
              </a:ext>
            </a:extLst>
          </p:cNvPr>
          <p:cNvSpPr>
            <a:spLocks noGrp="1"/>
          </p:cNvSpPr>
          <p:nvPr>
            <p:ph type="title"/>
          </p:nvPr>
        </p:nvSpPr>
        <p:spPr>
          <a:xfrm>
            <a:off x="0" y="16528"/>
            <a:ext cx="12192000" cy="741147"/>
          </a:xfrm>
        </p:spPr>
        <p:txBody>
          <a:bodyPr rtlCol="0"/>
          <a:lstStyle/>
          <a:p>
            <a:pPr algn="ctr" rtl="0"/>
            <a:r>
              <a:rPr lang="uk-UA" dirty="0">
                <a:solidFill>
                  <a:srgbClr val="C00000"/>
                </a:solidFill>
                <a:latin typeface="Ubuntu"/>
              </a:rPr>
              <a:t>МАСОВА ОЦІНКА З </a:t>
            </a:r>
            <a:r>
              <a:rPr lang="uk-UA" dirty="0" err="1">
                <a:solidFill>
                  <a:srgbClr val="C00000"/>
                </a:solidFill>
                <a:latin typeface="Ubuntu"/>
              </a:rPr>
              <a:t>МодулЕМ</a:t>
            </a:r>
            <a:r>
              <a:rPr lang="uk-UA" dirty="0">
                <a:solidFill>
                  <a:srgbClr val="C00000"/>
                </a:solidFill>
                <a:latin typeface="Ubuntu"/>
              </a:rPr>
              <a:t> «СМАРТ-ОЦІНКА»</a:t>
            </a:r>
            <a:endParaRPr lang="ru-RU" dirty="0">
              <a:solidFill>
                <a:srgbClr val="C00000"/>
              </a:solidFill>
              <a:latin typeface="Ubuntu"/>
            </a:endParaRPr>
          </a:p>
        </p:txBody>
      </p:sp>
    </p:spTree>
    <p:extLst>
      <p:ext uri="{BB962C8B-B14F-4D97-AF65-F5344CB8AC3E}">
        <p14:creationId xmlns:p14="http://schemas.microsoft.com/office/powerpoint/2010/main" val="3064240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1437132" y="3661749"/>
            <a:ext cx="8211493" cy="1119202"/>
          </a:xfrm>
          <a:prstGeom prst="roundRect">
            <a:avLst/>
          </a:prstGeom>
          <a:solidFill>
            <a:srgbClr val="EDB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Скругленный прямоугольник 18"/>
          <p:cNvSpPr/>
          <p:nvPr/>
        </p:nvSpPr>
        <p:spPr>
          <a:xfrm>
            <a:off x="1437132" y="2254106"/>
            <a:ext cx="8211493" cy="1119202"/>
          </a:xfrm>
          <a:prstGeom prst="roundRect">
            <a:avLst/>
          </a:prstGeom>
          <a:solidFill>
            <a:srgbClr val="EDB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Скругленный прямоугольник 1"/>
          <p:cNvSpPr/>
          <p:nvPr/>
        </p:nvSpPr>
        <p:spPr>
          <a:xfrm>
            <a:off x="1437133" y="840441"/>
            <a:ext cx="8211493" cy="1119202"/>
          </a:xfrm>
          <a:prstGeom prst="roundRect">
            <a:avLst/>
          </a:prstGeom>
          <a:solidFill>
            <a:srgbClr val="EDB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1" name="Номер слайда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rtlCol="0"/>
          <a:lstStyle/>
          <a:p>
            <a:pPr rtl="0"/>
            <a:fld id="{8C2E478F-E849-4A8C-AF1F-CBCC78A7CBFA}" type="slidenum">
              <a:rPr lang="ru-RU" smtClean="0"/>
              <a:t>28</a:t>
            </a:fld>
            <a:endParaRPr lang="ru-RU"/>
          </a:p>
        </p:txBody>
      </p:sp>
      <p:pic>
        <p:nvPicPr>
          <p:cNvPr id="12"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
        <p:nvSpPr>
          <p:cNvPr id="10" name="Заголовок 11">
            <a:extLst>
              <a:ext uri="{FF2B5EF4-FFF2-40B4-BE49-F238E27FC236}">
                <a16:creationId xmlns:a16="http://schemas.microsoft.com/office/drawing/2014/main" id="{50AEA731-C7D0-4A0E-B871-4F369D8BEAC5}"/>
              </a:ext>
            </a:extLst>
          </p:cNvPr>
          <p:cNvSpPr>
            <a:spLocks noGrp="1"/>
          </p:cNvSpPr>
          <p:nvPr>
            <p:ph type="title"/>
          </p:nvPr>
        </p:nvSpPr>
        <p:spPr>
          <a:xfrm>
            <a:off x="875813" y="17793"/>
            <a:ext cx="9334123" cy="741147"/>
          </a:xfrm>
        </p:spPr>
        <p:txBody>
          <a:bodyPr rtlCol="0"/>
          <a:lstStyle/>
          <a:p>
            <a:pPr algn="ctr"/>
            <a:r>
              <a:rPr lang="uk-UA" dirty="0">
                <a:solidFill>
                  <a:srgbClr val="C00000"/>
                </a:solidFill>
                <a:latin typeface="Ubuntu"/>
              </a:rPr>
              <a:t>ПЕРЕЛІК послуг, ЩО МИ НАДАЄМО</a:t>
            </a:r>
            <a:endParaRPr lang="ru-RU" dirty="0">
              <a:solidFill>
                <a:srgbClr val="C00000"/>
              </a:solidFill>
              <a:latin typeface="Ubuntu"/>
            </a:endParaRPr>
          </a:p>
        </p:txBody>
      </p:sp>
      <p:sp>
        <p:nvSpPr>
          <p:cNvPr id="5" name="TextBox 4"/>
          <p:cNvSpPr txBox="1"/>
          <p:nvPr/>
        </p:nvSpPr>
        <p:spPr>
          <a:xfrm>
            <a:off x="1781165" y="892211"/>
            <a:ext cx="7523429" cy="1015663"/>
          </a:xfrm>
          <a:prstGeom prst="rect">
            <a:avLst/>
          </a:prstGeom>
          <a:solidFill>
            <a:srgbClr val="C00000"/>
          </a:solidFill>
        </p:spPr>
        <p:txBody>
          <a:bodyPr wrap="square" rtlCol="0" anchor="ctr">
            <a:spAutoFit/>
          </a:bodyPr>
          <a:lstStyle/>
          <a:p>
            <a:pPr algn="ctr"/>
            <a:r>
              <a:rPr lang="en-US" sz="2400" b="1" dirty="0">
                <a:solidFill>
                  <a:schemeClr val="bg1"/>
                </a:solidFill>
                <a:latin typeface="Ubuntu" panose="020B0504030602030204" pitchFamily="34" charset="0"/>
                <a:cs typeface="Arial" panose="020B0604020202020204" pitchFamily="34" charset="0"/>
              </a:rPr>
              <a:t>1 </a:t>
            </a:r>
            <a:r>
              <a:rPr lang="uk-UA" sz="2400" b="1" dirty="0">
                <a:solidFill>
                  <a:schemeClr val="bg1"/>
                </a:solidFill>
                <a:latin typeface="Ubuntu" panose="020B0504030602030204" pitchFamily="34" charset="0"/>
                <a:cs typeface="Arial" panose="020B0604020202020204" pitchFamily="34" charset="0"/>
              </a:rPr>
              <a:t>етап</a:t>
            </a:r>
          </a:p>
          <a:p>
            <a:pPr algn="ctr"/>
            <a:r>
              <a:rPr lang="uk-UA" b="1" dirty="0">
                <a:solidFill>
                  <a:schemeClr val="bg1"/>
                </a:solidFill>
                <a:latin typeface="Ubuntu" panose="020B0504030602030204" pitchFamily="34" charset="0"/>
                <a:cs typeface="Arial" panose="020B0604020202020204" pitchFamily="34" charset="0"/>
              </a:rPr>
              <a:t>Експрес-оцінка зі звітом з використанням модулю і регулярна аналітика ринку</a:t>
            </a:r>
            <a:endParaRPr lang="ru-RU" b="1" dirty="0">
              <a:solidFill>
                <a:schemeClr val="bg1"/>
              </a:solidFill>
              <a:latin typeface="Ubuntu" panose="020B0504030602030204" pitchFamily="34" charset="0"/>
              <a:cs typeface="Arial" panose="020B0604020202020204" pitchFamily="34" charset="0"/>
            </a:endParaRPr>
          </a:p>
        </p:txBody>
      </p:sp>
      <p:sp>
        <p:nvSpPr>
          <p:cNvPr id="16" name="TextBox 15"/>
          <p:cNvSpPr txBox="1"/>
          <p:nvPr/>
        </p:nvSpPr>
        <p:spPr>
          <a:xfrm>
            <a:off x="1781165" y="2444376"/>
            <a:ext cx="7523429" cy="738664"/>
          </a:xfrm>
          <a:prstGeom prst="rect">
            <a:avLst/>
          </a:prstGeom>
          <a:solidFill>
            <a:srgbClr val="C00000"/>
          </a:solidFill>
        </p:spPr>
        <p:txBody>
          <a:bodyPr wrap="square" rtlCol="0" anchor="ctr">
            <a:spAutoFit/>
          </a:bodyPr>
          <a:lstStyle/>
          <a:p>
            <a:pPr algn="ctr"/>
            <a:r>
              <a:rPr lang="uk-UA" sz="2400" b="1" dirty="0">
                <a:solidFill>
                  <a:schemeClr val="bg1"/>
                </a:solidFill>
                <a:latin typeface="Ubuntu" panose="020B0504030602030204" pitchFamily="34" charset="0"/>
                <a:cs typeface="Arial" panose="020B0604020202020204" pitchFamily="34" charset="0"/>
              </a:rPr>
              <a:t>2 етап</a:t>
            </a:r>
          </a:p>
          <a:p>
            <a:pPr algn="ctr"/>
            <a:r>
              <a:rPr lang="uk-UA" b="1" dirty="0">
                <a:solidFill>
                  <a:schemeClr val="bg1"/>
                </a:solidFill>
                <a:latin typeface="Ubuntu" panose="020B0504030602030204" pitchFamily="34" charset="0"/>
                <a:cs typeface="Arial" panose="020B0604020202020204" pitchFamily="34" charset="0"/>
              </a:rPr>
              <a:t>Портфельна оцінка зі звітом по кожному об'єкту</a:t>
            </a:r>
          </a:p>
        </p:txBody>
      </p:sp>
      <p:sp>
        <p:nvSpPr>
          <p:cNvPr id="18" name="TextBox 17"/>
          <p:cNvSpPr txBox="1"/>
          <p:nvPr/>
        </p:nvSpPr>
        <p:spPr>
          <a:xfrm>
            <a:off x="1781166" y="3852018"/>
            <a:ext cx="7523428" cy="738664"/>
          </a:xfrm>
          <a:prstGeom prst="rect">
            <a:avLst/>
          </a:prstGeom>
          <a:solidFill>
            <a:srgbClr val="C00000"/>
          </a:solidFill>
        </p:spPr>
        <p:txBody>
          <a:bodyPr wrap="square" rtlCol="0" anchor="ctr">
            <a:spAutoFit/>
          </a:bodyPr>
          <a:lstStyle/>
          <a:p>
            <a:pPr algn="ctr"/>
            <a:r>
              <a:rPr lang="uk-UA" sz="2400" b="1" dirty="0">
                <a:solidFill>
                  <a:schemeClr val="bg1"/>
                </a:solidFill>
                <a:latin typeface="Ubuntu" panose="020B0504030602030204" pitchFamily="34" charset="0"/>
                <a:cs typeface="Arial" panose="020B0604020202020204" pitchFamily="34" charset="0"/>
              </a:rPr>
              <a:t>3 етап</a:t>
            </a:r>
          </a:p>
          <a:p>
            <a:pPr algn="ctr"/>
            <a:r>
              <a:rPr lang="en-US" b="1" dirty="0">
                <a:solidFill>
                  <a:schemeClr val="bg1"/>
                </a:solidFill>
                <a:latin typeface="Ubuntu" panose="020B0504030602030204" pitchFamily="34" charset="0"/>
                <a:cs typeface="Arial" panose="020B0604020202020204" pitchFamily="34" charset="0"/>
              </a:rPr>
              <a:t>API </a:t>
            </a:r>
            <a:r>
              <a:rPr lang="uk-UA" b="1" dirty="0">
                <a:solidFill>
                  <a:schemeClr val="bg1"/>
                </a:solidFill>
                <a:latin typeface="Ubuntu" panose="020B0504030602030204" pitchFamily="34" charset="0"/>
                <a:cs typeface="Arial" panose="020B0604020202020204" pitchFamily="34" charset="0"/>
              </a:rPr>
              <a:t>для роботи з </a:t>
            </a:r>
            <a:r>
              <a:rPr lang="uk-UA" b="1" dirty="0" err="1">
                <a:solidFill>
                  <a:schemeClr val="bg1"/>
                </a:solidFill>
                <a:latin typeface="Ubuntu" panose="020B0504030602030204" pitchFamily="34" charset="0"/>
                <a:cs typeface="Arial" panose="020B0604020202020204" pitchFamily="34" charset="0"/>
              </a:rPr>
              <a:t>фронтендом</a:t>
            </a:r>
            <a:r>
              <a:rPr lang="uk-UA" b="1" dirty="0">
                <a:solidFill>
                  <a:schemeClr val="bg1"/>
                </a:solidFill>
                <a:latin typeface="Ubuntu" panose="020B0504030602030204" pitchFamily="34" charset="0"/>
                <a:cs typeface="Arial" panose="020B0604020202020204" pitchFamily="34" charset="0"/>
              </a:rPr>
              <a:t> банку та доступу до бази даних</a:t>
            </a:r>
          </a:p>
        </p:txBody>
      </p:sp>
      <p:sp>
        <p:nvSpPr>
          <p:cNvPr id="23" name="Скругленный прямоугольник 22"/>
          <p:cNvSpPr/>
          <p:nvPr/>
        </p:nvSpPr>
        <p:spPr>
          <a:xfrm>
            <a:off x="1437132" y="5069392"/>
            <a:ext cx="8211493" cy="1119202"/>
          </a:xfrm>
          <a:prstGeom prst="roundRect">
            <a:avLst/>
          </a:prstGeom>
          <a:solidFill>
            <a:srgbClr val="EDB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TextBox 23"/>
          <p:cNvSpPr txBox="1"/>
          <p:nvPr/>
        </p:nvSpPr>
        <p:spPr>
          <a:xfrm>
            <a:off x="1781166" y="5259662"/>
            <a:ext cx="7523428" cy="738664"/>
          </a:xfrm>
          <a:prstGeom prst="rect">
            <a:avLst/>
          </a:prstGeom>
          <a:solidFill>
            <a:srgbClr val="C00000"/>
          </a:solidFill>
        </p:spPr>
        <p:txBody>
          <a:bodyPr wrap="square" rtlCol="0" anchor="ctr">
            <a:spAutoFit/>
          </a:bodyPr>
          <a:lstStyle/>
          <a:p>
            <a:pPr algn="ctr"/>
            <a:r>
              <a:rPr lang="uk-UA" sz="2400" b="1" dirty="0">
                <a:solidFill>
                  <a:schemeClr val="bg1"/>
                </a:solidFill>
                <a:latin typeface="Ubuntu" panose="020B0504030602030204" pitchFamily="34" charset="0"/>
                <a:cs typeface="Arial" panose="020B0604020202020204" pitchFamily="34" charset="0"/>
              </a:rPr>
              <a:t>4 етап</a:t>
            </a:r>
          </a:p>
          <a:p>
            <a:pPr algn="ctr"/>
            <a:r>
              <a:rPr lang="uk-UA" b="1" dirty="0">
                <a:solidFill>
                  <a:schemeClr val="bg1"/>
                </a:solidFill>
                <a:latin typeface="Ubuntu" panose="020B0504030602030204" pitchFamily="34" charset="0"/>
                <a:cs typeface="Arial" panose="020B0604020202020204" pitchFamily="34" charset="0"/>
              </a:rPr>
              <a:t>Модуль для оцінки силами банку з порталом користувача</a:t>
            </a:r>
          </a:p>
        </p:txBody>
      </p:sp>
      <p:sp>
        <p:nvSpPr>
          <p:cNvPr id="26" name="Штриховая стрелка вправо 25"/>
          <p:cNvSpPr/>
          <p:nvPr/>
        </p:nvSpPr>
        <p:spPr>
          <a:xfrm rot="5400000">
            <a:off x="5298433" y="3372915"/>
            <a:ext cx="488887" cy="2721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Штриховая стрелка вправо 26"/>
          <p:cNvSpPr/>
          <p:nvPr/>
        </p:nvSpPr>
        <p:spPr>
          <a:xfrm rot="5400000">
            <a:off x="5298433" y="4795881"/>
            <a:ext cx="488887" cy="2721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Штриховая стрелка вправо 27"/>
          <p:cNvSpPr/>
          <p:nvPr/>
        </p:nvSpPr>
        <p:spPr>
          <a:xfrm rot="5400000">
            <a:off x="5298432" y="1966153"/>
            <a:ext cx="488887" cy="2721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080814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descr="Человек использует планшет">
            <a:extLst>
              <a:ext uri="{FF2B5EF4-FFF2-40B4-BE49-F238E27FC236}">
                <a16:creationId xmlns:a16="http://schemas.microsoft.com/office/drawing/2014/main" id="{BA6D7FF8-B03E-48E8-9A54-F677EBB6C0B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0" y="-19878"/>
            <a:ext cx="7406905" cy="6866810"/>
          </a:xfrm>
        </p:spPr>
      </p:pic>
      <p:sp>
        <p:nvSpPr>
          <p:cNvPr id="44" name="Полилиния: фигура 43">
            <a:extLst>
              <a:ext uri="{FF2B5EF4-FFF2-40B4-BE49-F238E27FC236}">
                <a16:creationId xmlns:a16="http://schemas.microsoft.com/office/drawing/2014/main" id="{785F2504-A35A-4AAB-94E4-C1479349F703}"/>
              </a:ext>
              <a:ext uri="{C183D7F6-B498-43B3-948B-1728B52AA6E4}">
                <adec:decorative xmlns:adec="http://schemas.microsoft.com/office/drawing/2017/decorative" val="1"/>
              </a:ext>
            </a:extLst>
          </p:cNvPr>
          <p:cNvSpPr/>
          <p:nvPr/>
        </p:nvSpPr>
        <p:spPr>
          <a:xfrm>
            <a:off x="-1" y="-19878"/>
            <a:ext cx="7406905" cy="6866810"/>
          </a:xfrm>
          <a:custGeom>
            <a:avLst/>
            <a:gdLst>
              <a:gd name="connsiteX0" fmla="*/ 1851727 w 7406905"/>
              <a:gd name="connsiteY0" fmla="*/ 0 h 6866810"/>
              <a:gd name="connsiteX1" fmla="*/ 2785858 w 7406905"/>
              <a:gd name="connsiteY1" fmla="*/ 0 h 6866810"/>
              <a:gd name="connsiteX2" fmla="*/ 2785858 w 7406905"/>
              <a:gd name="connsiteY2" fmla="*/ 1382574 h 6866810"/>
              <a:gd name="connsiteX3" fmla="*/ 3735696 w 7406905"/>
              <a:gd name="connsiteY3" fmla="*/ 1382574 h 6866810"/>
              <a:gd name="connsiteX4" fmla="*/ 3735696 w 7406905"/>
              <a:gd name="connsiteY4" fmla="*/ 1616025 h 6866810"/>
              <a:gd name="connsiteX5" fmla="*/ 4694626 w 7406905"/>
              <a:gd name="connsiteY5" fmla="*/ 1616025 h 6866810"/>
              <a:gd name="connsiteX6" fmla="*/ 4694626 w 7406905"/>
              <a:gd name="connsiteY6" fmla="*/ 0 h 6866810"/>
              <a:gd name="connsiteX7" fmla="*/ 6447975 w 7406905"/>
              <a:gd name="connsiteY7" fmla="*/ 0 h 6866810"/>
              <a:gd name="connsiteX8" fmla="*/ 6447975 w 7406905"/>
              <a:gd name="connsiteY8" fmla="*/ 1408233 h 6866810"/>
              <a:gd name="connsiteX9" fmla="*/ 7406905 w 7406905"/>
              <a:gd name="connsiteY9" fmla="*/ 1408233 h 6866810"/>
              <a:gd name="connsiteX10" fmla="*/ 7406905 w 7406905"/>
              <a:gd name="connsiteY10" fmla="*/ 6024420 h 6866810"/>
              <a:gd name="connsiteX11" fmla="*/ 6447975 w 7406905"/>
              <a:gd name="connsiteY11" fmla="*/ 6024420 h 6866810"/>
              <a:gd name="connsiteX12" fmla="*/ 6446330 w 7406905"/>
              <a:gd name="connsiteY12" fmla="*/ 5016507 h 6866810"/>
              <a:gd name="connsiteX13" fmla="*/ 5487400 w 7406905"/>
              <a:gd name="connsiteY13" fmla="*/ 5016507 h 6866810"/>
              <a:gd name="connsiteX14" fmla="*/ 5487400 w 7406905"/>
              <a:gd name="connsiteY14" fmla="*/ 6866810 h 6866810"/>
              <a:gd name="connsiteX15" fmla="*/ 4649980 w 7406905"/>
              <a:gd name="connsiteY15" fmla="*/ 6866810 h 6866810"/>
              <a:gd name="connsiteX16" fmla="*/ 4649980 w 7406905"/>
              <a:gd name="connsiteY16" fmla="*/ 5505639 h 6866810"/>
              <a:gd name="connsiteX17" fmla="*/ 3691050 w 7406905"/>
              <a:gd name="connsiteY17" fmla="*/ 5505639 h 6866810"/>
              <a:gd name="connsiteX18" fmla="*/ 3691050 w 7406905"/>
              <a:gd name="connsiteY18" fmla="*/ 6087035 h 6866810"/>
              <a:gd name="connsiteX19" fmla="*/ 2776766 w 7406905"/>
              <a:gd name="connsiteY19" fmla="*/ 6087035 h 6866810"/>
              <a:gd name="connsiteX20" fmla="*/ 2776766 w 7406905"/>
              <a:gd name="connsiteY20" fmla="*/ 6866810 h 6866810"/>
              <a:gd name="connsiteX21" fmla="*/ 1851727 w 7406905"/>
              <a:gd name="connsiteY21" fmla="*/ 6866810 h 6866810"/>
              <a:gd name="connsiteX22" fmla="*/ 1851727 w 7406905"/>
              <a:gd name="connsiteY22" fmla="*/ 6087035 h 6866810"/>
              <a:gd name="connsiteX23" fmla="*/ 905749 w 7406905"/>
              <a:gd name="connsiteY23" fmla="*/ 6087035 h 6866810"/>
              <a:gd name="connsiteX24" fmla="*/ 905749 w 7406905"/>
              <a:gd name="connsiteY24" fmla="*/ 5102343 h 6866810"/>
              <a:gd name="connsiteX25" fmla="*/ 0 w 7406905"/>
              <a:gd name="connsiteY25" fmla="*/ 5102343 h 6866810"/>
              <a:gd name="connsiteX26" fmla="*/ 0 w 7406905"/>
              <a:gd name="connsiteY26" fmla="*/ 528420 h 6866810"/>
              <a:gd name="connsiteX27" fmla="*/ 892796 w 7406905"/>
              <a:gd name="connsiteY27" fmla="*/ 528420 h 6866810"/>
              <a:gd name="connsiteX28" fmla="*/ 892796 w 7406905"/>
              <a:gd name="connsiteY28" fmla="*/ 1941196 h 6866810"/>
              <a:gd name="connsiteX29" fmla="*/ 1851727 w 7406905"/>
              <a:gd name="connsiteY29" fmla="*/ 1941196 h 68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6905" h="6866810">
                <a:moveTo>
                  <a:pt x="1851727" y="0"/>
                </a:moveTo>
                <a:lnTo>
                  <a:pt x="2785858" y="0"/>
                </a:lnTo>
                <a:lnTo>
                  <a:pt x="2785858" y="1382574"/>
                </a:lnTo>
                <a:lnTo>
                  <a:pt x="3735696" y="1382574"/>
                </a:lnTo>
                <a:lnTo>
                  <a:pt x="3735696" y="1616025"/>
                </a:lnTo>
                <a:lnTo>
                  <a:pt x="4694626" y="1616025"/>
                </a:lnTo>
                <a:lnTo>
                  <a:pt x="4694626" y="0"/>
                </a:lnTo>
                <a:lnTo>
                  <a:pt x="6447975" y="0"/>
                </a:lnTo>
                <a:lnTo>
                  <a:pt x="6447975" y="1408233"/>
                </a:lnTo>
                <a:lnTo>
                  <a:pt x="7406905" y="1408233"/>
                </a:lnTo>
                <a:lnTo>
                  <a:pt x="7406905" y="6024420"/>
                </a:lnTo>
                <a:lnTo>
                  <a:pt x="6447975" y="6024420"/>
                </a:lnTo>
                <a:cubicBezTo>
                  <a:pt x="6447426" y="5688449"/>
                  <a:pt x="6446879" y="5352478"/>
                  <a:pt x="6446330" y="5016507"/>
                </a:cubicBezTo>
                <a:lnTo>
                  <a:pt x="5487400" y="5016507"/>
                </a:lnTo>
                <a:lnTo>
                  <a:pt x="5487400" y="6866810"/>
                </a:lnTo>
                <a:lnTo>
                  <a:pt x="4649980" y="6866810"/>
                </a:lnTo>
                <a:lnTo>
                  <a:pt x="4649980" y="5505639"/>
                </a:lnTo>
                <a:lnTo>
                  <a:pt x="3691050" y="5505639"/>
                </a:lnTo>
                <a:lnTo>
                  <a:pt x="3691050" y="6087035"/>
                </a:lnTo>
                <a:lnTo>
                  <a:pt x="2776766" y="6087035"/>
                </a:lnTo>
                <a:lnTo>
                  <a:pt x="2776766" y="6866810"/>
                </a:lnTo>
                <a:lnTo>
                  <a:pt x="1851727" y="6866810"/>
                </a:lnTo>
                <a:lnTo>
                  <a:pt x="1851727" y="6087035"/>
                </a:lnTo>
                <a:lnTo>
                  <a:pt x="905749" y="6087035"/>
                </a:lnTo>
                <a:lnTo>
                  <a:pt x="905749" y="5102343"/>
                </a:lnTo>
                <a:lnTo>
                  <a:pt x="0" y="5102343"/>
                </a:lnTo>
                <a:lnTo>
                  <a:pt x="0" y="528420"/>
                </a:lnTo>
                <a:lnTo>
                  <a:pt x="892796" y="528420"/>
                </a:lnTo>
                <a:lnTo>
                  <a:pt x="892796" y="1941196"/>
                </a:lnTo>
                <a:lnTo>
                  <a:pt x="1851727" y="1941196"/>
                </a:lnTo>
                <a:close/>
              </a:path>
            </a:pathLst>
          </a:custGeom>
          <a:gradFill>
            <a:gsLst>
              <a:gs pos="0">
                <a:srgbClr val="01023B">
                  <a:alpha val="50000"/>
                </a:srgbClr>
              </a:gs>
              <a:gs pos="100000">
                <a:srgbClr val="E99757">
                  <a:alpha val="50000"/>
                </a:srgbClr>
              </a:gs>
              <a:gs pos="50000">
                <a:srgbClr val="A53F52">
                  <a:alpha val="5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sp>
        <p:nvSpPr>
          <p:cNvPr id="12" name="Заголовок 11">
            <a:extLst>
              <a:ext uri="{FF2B5EF4-FFF2-40B4-BE49-F238E27FC236}">
                <a16:creationId xmlns:a16="http://schemas.microsoft.com/office/drawing/2014/main" id="{50AEA731-C7D0-4A0E-B871-4F369D8BEAC5}"/>
              </a:ext>
            </a:extLst>
          </p:cNvPr>
          <p:cNvSpPr>
            <a:spLocks noGrp="1"/>
          </p:cNvSpPr>
          <p:nvPr>
            <p:ph type="title"/>
          </p:nvPr>
        </p:nvSpPr>
        <p:spPr/>
        <p:txBody>
          <a:bodyPr rtlCol="0"/>
          <a:lstStyle/>
          <a:p>
            <a:pPr rtl="0"/>
            <a:r>
              <a:rPr lang="uk-UA" dirty="0">
                <a:solidFill>
                  <a:srgbClr val="C00000"/>
                </a:solidFill>
                <a:latin typeface="Ubuntu" panose="020B0504030602030204" pitchFamily="34" charset="0"/>
              </a:rPr>
              <a:t>ВИСНОВОК</a:t>
            </a:r>
          </a:p>
        </p:txBody>
      </p:sp>
      <p:sp>
        <p:nvSpPr>
          <p:cNvPr id="13" name="Объект 12">
            <a:extLst>
              <a:ext uri="{FF2B5EF4-FFF2-40B4-BE49-F238E27FC236}">
                <a16:creationId xmlns:a16="http://schemas.microsoft.com/office/drawing/2014/main" id="{A4E49AC7-7A73-4B51-BDF6-EABA3162F4B7}"/>
              </a:ext>
            </a:extLst>
          </p:cNvPr>
          <p:cNvSpPr>
            <a:spLocks noGrp="1"/>
          </p:cNvSpPr>
          <p:nvPr>
            <p:ph idx="1"/>
          </p:nvPr>
        </p:nvSpPr>
        <p:spPr>
          <a:xfrm>
            <a:off x="7792279" y="1282313"/>
            <a:ext cx="4018722" cy="4757309"/>
          </a:xfrm>
        </p:spPr>
        <p:txBody>
          <a:bodyPr rtlCol="0">
            <a:normAutofit fontScale="92500"/>
          </a:bodyPr>
          <a:lstStyle/>
          <a:p>
            <a:pPr marL="0" indent="0" algn="just" rtl="0">
              <a:buNone/>
            </a:pPr>
            <a:r>
              <a:rPr lang="uk-UA" sz="1500" dirty="0">
                <a:solidFill>
                  <a:srgbClr val="002060"/>
                </a:solidFill>
                <a:latin typeface="Ubuntu" panose="020B0504030602030204" pitchFamily="34" charset="0"/>
              </a:rPr>
              <a:t>Даний модуль дозволяє зменшити перевитрати часу на підбір аналогів і будувати точні ринкові моделі, орієнтуючись на живі ринкові дані із найпопулярніших баз ринкових пропозицій в Україні.</a:t>
            </a:r>
            <a:br>
              <a:rPr lang="uk-UA" sz="1500" dirty="0">
                <a:solidFill>
                  <a:srgbClr val="002060"/>
                </a:solidFill>
                <a:latin typeface="Ubuntu" panose="020B0504030602030204" pitchFamily="34" charset="0"/>
              </a:rPr>
            </a:br>
            <a:r>
              <a:rPr lang="uk-UA" sz="1500" dirty="0">
                <a:solidFill>
                  <a:srgbClr val="002060"/>
                </a:solidFill>
                <a:latin typeface="Ubuntu" panose="020B0504030602030204" pitchFamily="34" charset="0"/>
              </a:rPr>
              <a:t>Модуль можливо адаптувати під методологію масової оцінки, аналізуючи показники цілих кластерів ринкових пропозицій, однак цим його використання не обмежується. Активно розробляється функціонал для масової оцінки та верифікації ціни портфелів об'єктів. </a:t>
            </a:r>
            <a:br>
              <a:rPr lang="uk-UA" sz="1500" dirty="0">
                <a:solidFill>
                  <a:srgbClr val="002060"/>
                </a:solidFill>
                <a:latin typeface="Ubuntu" panose="020B0504030602030204" pitchFamily="34" charset="0"/>
              </a:rPr>
            </a:br>
            <a:r>
              <a:rPr lang="uk-UA" sz="1500" dirty="0">
                <a:solidFill>
                  <a:srgbClr val="002060"/>
                </a:solidFill>
                <a:latin typeface="Ubuntu" panose="020B0504030602030204" pitchFamily="34" charset="0"/>
              </a:rPr>
              <a:t>В подальших версіях модулю будуть представлені як прогнози часової динаміки ринку, так і автоматична оцінка завдяки методам машинного навчання.</a:t>
            </a:r>
          </a:p>
        </p:txBody>
      </p:sp>
      <p:sp>
        <p:nvSpPr>
          <p:cNvPr id="11" name="Номер слайда 70">
            <a:extLst>
              <a:ext uri="{FF2B5EF4-FFF2-40B4-BE49-F238E27FC236}">
                <a16:creationId xmlns:a16="http://schemas.microsoft.com/office/drawing/2014/main" id="{89D21A6F-AC40-407A-9BB7-929128647E51}"/>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29</a:t>
            </a:fld>
            <a:endParaRPr lang="ru-RU"/>
          </a:p>
        </p:txBody>
      </p:sp>
      <p:pic>
        <p:nvPicPr>
          <p:cNvPr id="8"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Tree>
    <p:extLst>
      <p:ext uri="{BB962C8B-B14F-4D97-AF65-F5344CB8AC3E}">
        <p14:creationId xmlns:p14="http://schemas.microsoft.com/office/powerpoint/2010/main" val="272036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5534194-745D-4888-BF16-6C09F65EA484}"/>
              </a:ext>
            </a:extLst>
          </p:cNvPr>
          <p:cNvSpPr>
            <a:spLocks noGrp="1"/>
          </p:cNvSpPr>
          <p:nvPr>
            <p:ph type="title"/>
          </p:nvPr>
        </p:nvSpPr>
        <p:spPr>
          <a:xfrm>
            <a:off x="0" y="0"/>
            <a:ext cx="12192000" cy="783771"/>
          </a:xfrm>
        </p:spPr>
        <p:txBody>
          <a:bodyPr rtlCol="0" anchor="ctr"/>
          <a:lstStyle/>
          <a:p>
            <a:r>
              <a:rPr lang="uk-UA" sz="3200" b="1" dirty="0">
                <a:solidFill>
                  <a:srgbClr val="C00000"/>
                </a:solidFill>
                <a:latin typeface="Ubuntu" panose="020B0504030602030204" pitchFamily="34" charset="0"/>
                <a:cs typeface="Times New Roman" panose="02020603050405020304" pitchFamily="18" charset="0"/>
              </a:rPr>
              <a:t>Модуль «СМАРТ-ОЦІНКА» та його риси</a:t>
            </a:r>
            <a:endParaRPr lang="uk-UA" b="1" dirty="0">
              <a:solidFill>
                <a:srgbClr val="C00000"/>
              </a:solidFill>
              <a:latin typeface="Ubuntu" panose="020B0504030602030204" pitchFamily="34" charset="0"/>
              <a:cs typeface="Times New Roman" panose="02020603050405020304" pitchFamily="18" charset="0"/>
            </a:endParaRPr>
          </a:p>
        </p:txBody>
      </p:sp>
      <p:sp>
        <p:nvSpPr>
          <p:cNvPr id="4" name="Текст 3">
            <a:extLst>
              <a:ext uri="{FF2B5EF4-FFF2-40B4-BE49-F238E27FC236}">
                <a16:creationId xmlns:a16="http://schemas.microsoft.com/office/drawing/2014/main" id="{CC409A73-2FDB-4725-9558-77B4ACF929B3}"/>
              </a:ext>
            </a:extLst>
          </p:cNvPr>
          <p:cNvSpPr>
            <a:spLocks noGrp="1"/>
          </p:cNvSpPr>
          <p:nvPr>
            <p:ph type="body" idx="1"/>
          </p:nvPr>
        </p:nvSpPr>
        <p:spPr>
          <a:xfrm>
            <a:off x="351723" y="1549167"/>
            <a:ext cx="5157788" cy="989012"/>
          </a:xfrm>
        </p:spPr>
        <p:txBody>
          <a:bodyPr rtlCol="0">
            <a:normAutofit/>
          </a:bodyPr>
          <a:lstStyle/>
          <a:p>
            <a:pPr algn="ctr" rtl="0"/>
            <a:r>
              <a:rPr lang="uk-UA" spc="0" dirty="0">
                <a:latin typeface="Ubuntu" panose="020B0504030602030204" pitchFamily="34" charset="0"/>
                <a:cs typeface="Times New Roman" panose="02020603050405020304" pitchFamily="18" charset="0"/>
              </a:rPr>
              <a:t>Підвищення точності виконання оцінки</a:t>
            </a:r>
            <a:endParaRPr lang="ru-RU" spc="0" dirty="0">
              <a:latin typeface="Ubuntu" panose="020B0504030602030204" pitchFamily="34" charset="0"/>
              <a:cs typeface="Times New Roman" panose="02020603050405020304" pitchFamily="18" charset="0"/>
            </a:endParaRPr>
          </a:p>
        </p:txBody>
      </p:sp>
      <p:sp>
        <p:nvSpPr>
          <p:cNvPr id="5" name="Объект 4">
            <a:extLst>
              <a:ext uri="{FF2B5EF4-FFF2-40B4-BE49-F238E27FC236}">
                <a16:creationId xmlns:a16="http://schemas.microsoft.com/office/drawing/2014/main" id="{56D0F54D-A602-4D35-8BE1-6B9BE8078989}"/>
              </a:ext>
            </a:extLst>
          </p:cNvPr>
          <p:cNvSpPr>
            <a:spLocks noGrp="1"/>
          </p:cNvSpPr>
          <p:nvPr>
            <p:ph sz="half" idx="2"/>
          </p:nvPr>
        </p:nvSpPr>
        <p:spPr>
          <a:xfrm>
            <a:off x="351724" y="2538179"/>
            <a:ext cx="5157787" cy="2754136"/>
          </a:xfrm>
        </p:spPr>
        <p:txBody>
          <a:bodyPr rtlCol="0">
            <a:noAutofit/>
          </a:bodyPr>
          <a:lstStyle/>
          <a:p>
            <a:pPr marL="0" indent="0" algn="just">
              <a:buNone/>
            </a:pPr>
            <a:r>
              <a:rPr lang="uk-UA" sz="1400" dirty="0">
                <a:latin typeface="Ubuntu" panose="020B0504030602030204" pitchFamily="34" charset="0"/>
                <a:cs typeface="Times New Roman" panose="02020603050405020304" pitchFamily="18" charset="0"/>
              </a:rPr>
              <a:t>Згідно теорії статистики, мінімально необхідний об’єм вибірки для визначення ринкової ціни з точністю 95% складає більше 8 аналогів, що на сьогодні нечасто практикується в професійній оцінці квартир. Найчастіше оцінювач підбирає не більше 4 аналогів, що збільшує ймовірність виникнення помилки в розрахунках ринкової ціни.</a:t>
            </a:r>
          </a:p>
          <a:p>
            <a:pPr marL="0" indent="0" algn="just">
              <a:buNone/>
            </a:pPr>
            <a:r>
              <a:rPr lang="uk-UA" sz="1400" dirty="0">
                <a:latin typeface="Ubuntu" panose="020B0504030602030204" pitchFamily="34" charset="0"/>
                <a:cs typeface="Times New Roman" panose="02020603050405020304" pitchFamily="18" charset="0"/>
              </a:rPr>
              <a:t>Тому для отримання дійсно надійних результатів оцінки, модуль був спроектований для роботи з необхідною теоретично обґрунтованою кількістю аналогів.</a:t>
            </a:r>
          </a:p>
        </p:txBody>
      </p:sp>
      <p:sp>
        <p:nvSpPr>
          <p:cNvPr id="7" name="Объект 6">
            <a:extLst>
              <a:ext uri="{FF2B5EF4-FFF2-40B4-BE49-F238E27FC236}">
                <a16:creationId xmlns:a16="http://schemas.microsoft.com/office/drawing/2014/main" id="{EFFBC808-1837-4C36-BFF0-135B8C1042A2}"/>
              </a:ext>
            </a:extLst>
          </p:cNvPr>
          <p:cNvSpPr>
            <a:spLocks noGrp="1"/>
          </p:cNvSpPr>
          <p:nvPr>
            <p:ph sz="quarter" idx="4"/>
          </p:nvPr>
        </p:nvSpPr>
        <p:spPr>
          <a:xfrm>
            <a:off x="6447724" y="2538179"/>
            <a:ext cx="5183188" cy="3436307"/>
          </a:xfrm>
        </p:spPr>
        <p:txBody>
          <a:bodyPr rtlCol="0">
            <a:noAutofit/>
          </a:bodyPr>
          <a:lstStyle/>
          <a:p>
            <a:pPr marL="0" indent="0" algn="just">
              <a:buNone/>
            </a:pPr>
            <a:r>
              <a:rPr lang="uk-UA" sz="1400" dirty="0">
                <a:latin typeface="Ubuntu" panose="020B0504030602030204" pitchFamily="34" charset="0"/>
                <a:cs typeface="Times New Roman" panose="02020603050405020304" pitchFamily="18" charset="0"/>
              </a:rPr>
              <a:t>На практиці загальноприйнятою кількістю аналогів для оцінки є 4-5 штуки, чого недостатньо для побудови адекватної моделі ринку. Такий об’єм вибірки аналогів спричинений економією часу – за стислі терміни знайти підходящі пропозиції на ринку вручну дуже трудомістко, так як дані на ринку структуровані в першу чергу для покупців і продавців, а не аналітиків і оцінювачів.</a:t>
            </a:r>
          </a:p>
          <a:p>
            <a:pPr marL="0" indent="0" algn="just">
              <a:buNone/>
            </a:pPr>
            <a:r>
              <a:rPr lang="uk-UA" sz="1400" dirty="0">
                <a:latin typeface="Ubuntu" panose="020B0504030602030204" pitchFamily="34" charset="0"/>
                <a:cs typeface="Times New Roman" panose="02020603050405020304" pitchFamily="18" charset="0"/>
              </a:rPr>
              <a:t>Тому для аналізу ринку і побудови його моделей потребувалося структурувати ринкові дані в формат електронної бази даних щоб мати можливість </a:t>
            </a:r>
            <a:r>
              <a:rPr lang="uk-UA" sz="1400" dirty="0" err="1">
                <a:latin typeface="Ubuntu" panose="020B0504030602030204" pitchFamily="34" charset="0"/>
                <a:cs typeface="Times New Roman" panose="02020603050405020304" pitchFamily="18" charset="0"/>
              </a:rPr>
              <a:t>оперативно</a:t>
            </a:r>
            <a:r>
              <a:rPr lang="uk-UA" sz="1400" dirty="0">
                <a:latin typeface="Ubuntu" panose="020B0504030602030204" pitchFamily="34" charset="0"/>
                <a:cs typeface="Times New Roman" panose="02020603050405020304" pitchFamily="18" charset="0"/>
              </a:rPr>
              <a:t> з ними взаємодіяти завдяки інструментарію модулю.</a:t>
            </a:r>
          </a:p>
        </p:txBody>
      </p:sp>
      <p:sp>
        <p:nvSpPr>
          <p:cNvPr id="10" name="Текст 3">
            <a:extLst>
              <a:ext uri="{FF2B5EF4-FFF2-40B4-BE49-F238E27FC236}">
                <a16:creationId xmlns:a16="http://schemas.microsoft.com/office/drawing/2014/main" id="{CC409A73-2FDB-4725-9558-77B4ACF929B3}"/>
              </a:ext>
            </a:extLst>
          </p:cNvPr>
          <p:cNvSpPr txBox="1">
            <a:spLocks/>
          </p:cNvSpPr>
          <p:nvPr/>
        </p:nvSpPr>
        <p:spPr>
          <a:xfrm>
            <a:off x="6447724" y="1549167"/>
            <a:ext cx="5157788" cy="989012"/>
          </a:xfrm>
          <a:prstGeom prst="rect">
            <a:avLst/>
          </a:prstGeom>
        </p:spPr>
        <p:txBody>
          <a:bodyPr vert="horz" lIns="0" tIns="0" rIns="0" bIns="0" rtlCol="0" anchor="ctr">
            <a:normAutofit/>
          </a:bodyPr>
          <a:lstStyle>
            <a:lvl1pPr marL="0" indent="0" algn="l" defTabSz="914400" rtl="0" eaLnBrk="1" latinLnBrk="0" hangingPunct="1">
              <a:lnSpc>
                <a:spcPct val="150000"/>
              </a:lnSpc>
              <a:spcBef>
                <a:spcPts val="1000"/>
              </a:spcBef>
              <a:buFont typeface="Arial" panose="020B0604020202020204" pitchFamily="34" charset="0"/>
              <a:buNone/>
              <a:defRPr sz="2400" b="0" kern="1200" spc="600">
                <a:solidFill>
                  <a:schemeClr val="bg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uk-UA" spc="0" dirty="0">
                <a:latin typeface="Ubuntu" panose="020B0504030602030204" pitchFamily="34" charset="0"/>
                <a:cs typeface="Times New Roman" panose="02020603050405020304" pitchFamily="18" charset="0"/>
              </a:rPr>
              <a:t>Збереження часу при виконанні оцінки</a:t>
            </a:r>
            <a:endParaRPr lang="ru-RU" spc="0" dirty="0">
              <a:latin typeface="Ubuntu" panose="020B0504030602030204" pitchFamily="34" charset="0"/>
              <a:cs typeface="Times New Roman" panose="02020603050405020304" pitchFamily="18" charset="0"/>
            </a:endParaRPr>
          </a:p>
        </p:txBody>
      </p:sp>
      <p:sp>
        <p:nvSpPr>
          <p:cNvPr id="15" name="Номер слайда 70">
            <a:extLst>
              <a:ext uri="{FF2B5EF4-FFF2-40B4-BE49-F238E27FC236}">
                <a16:creationId xmlns:a16="http://schemas.microsoft.com/office/drawing/2014/main" id="{B5907389-C039-44C3-A707-8A667F6EE7FC}"/>
              </a:ext>
            </a:extLst>
          </p:cNvPr>
          <p:cNvSpPr txBox="1">
            <a:spLocks/>
          </p:cNvSpPr>
          <p:nvPr/>
        </p:nvSpPr>
        <p:spPr>
          <a:xfrm>
            <a:off x="11549269" y="6468303"/>
            <a:ext cx="443948" cy="365125"/>
          </a:xfrm>
          <a:prstGeom prst="rect">
            <a:avLst/>
          </a:prstGeom>
        </p:spPr>
        <p:txBody>
          <a:bodyPr vert="horz" lIns="0" tIns="0" rIns="0" bIns="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bg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bg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fld id="{8C2E478F-E849-4A8C-AF1F-CBCC78A7CBFA}" type="slidenum">
              <a:rPr lang="ru-RU" smtClean="0"/>
              <a:pPr marL="0" indent="0" algn="ctr">
                <a:buNone/>
              </a:pPr>
              <a:t>3</a:t>
            </a:fld>
            <a:endParaRPr lang="ru-RU" dirty="0"/>
          </a:p>
        </p:txBody>
      </p:sp>
      <p:sp>
        <p:nvSpPr>
          <p:cNvPr id="2" name="TextBox 1">
            <a:extLst>
              <a:ext uri="{FF2B5EF4-FFF2-40B4-BE49-F238E27FC236}">
                <a16:creationId xmlns:a16="http://schemas.microsoft.com/office/drawing/2014/main" id="{05D53C55-1D55-43B5-8A6C-BEB44249F148}"/>
              </a:ext>
            </a:extLst>
          </p:cNvPr>
          <p:cNvSpPr txBox="1"/>
          <p:nvPr/>
        </p:nvSpPr>
        <p:spPr>
          <a:xfrm>
            <a:off x="0" y="783771"/>
            <a:ext cx="12192000" cy="830997"/>
          </a:xfrm>
          <a:prstGeom prst="rect">
            <a:avLst/>
          </a:prstGeom>
          <a:solidFill>
            <a:schemeClr val="accent1">
              <a:lumMod val="50000"/>
            </a:schemeClr>
          </a:solidFill>
        </p:spPr>
        <p:txBody>
          <a:bodyPr wrap="square" rtlCol="0">
            <a:spAutoFit/>
          </a:bodyPr>
          <a:lstStyle/>
          <a:p>
            <a:r>
              <a:rPr lang="uk-UA" sz="1600" b="1" dirty="0">
                <a:solidFill>
                  <a:schemeClr val="bg1"/>
                </a:solidFill>
                <a:latin typeface="Ubuntu" panose="020B0504030602030204" pitchFamily="34" charset="0"/>
                <a:cs typeface="Times New Roman" panose="02020603050405020304" pitchFamily="18" charset="0"/>
              </a:rPr>
              <a:t>Модуль «СМАРТ-ОЦІНКА» – це програмний комплекс для оцінки майна порівняльним підходом з використанням електронної бази даних ринкових пропозицій і функцією автоматичного складання готового звіту. Нижче представлені його ключові особливості.</a:t>
            </a:r>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262491"/>
            <a:ext cx="1982286" cy="559418"/>
          </a:xfrm>
          <a:prstGeom prst="rect">
            <a:avLst/>
          </a:prstGeom>
          <a:solidFill>
            <a:schemeClr val="bg1"/>
          </a:solidFill>
        </p:spPr>
      </p:pic>
    </p:spTree>
    <p:extLst>
      <p:ext uri="{BB962C8B-B14F-4D97-AF65-F5344CB8AC3E}">
        <p14:creationId xmlns:p14="http://schemas.microsoft.com/office/powerpoint/2010/main" val="3733762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исунок">
            <a:extLst>
              <a:ext uri="{FF2B5EF4-FFF2-40B4-BE49-F238E27FC236}">
                <a16:creationId xmlns:a16="http://schemas.microsoft.com/office/drawing/2014/main" id="{4D593114-653B-4F83-A72F-17932C08057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Прямоугольник 4">
            <a:extLst>
              <a:ext uri="{FF2B5EF4-FFF2-40B4-BE49-F238E27FC236}">
                <a16:creationId xmlns:a16="http://schemas.microsoft.com/office/drawing/2014/main" id="{979F9DAD-F6B0-4ECC-8632-4B5E050986A8}"/>
              </a:ext>
              <a:ext uri="{C183D7F6-B498-43B3-948B-1728B52AA6E4}">
                <adec:decorative xmlns:adec="http://schemas.microsoft.com/office/drawing/2017/decorative" val="1"/>
              </a:ext>
            </a:extLst>
          </p:cNvPr>
          <p:cNvSpPr/>
          <p:nvPr/>
        </p:nvSpPr>
        <p:spPr>
          <a:xfrm>
            <a:off x="0" y="0"/>
            <a:ext cx="12192000" cy="6858000"/>
          </a:xfrm>
          <a:prstGeom prst="rect">
            <a:avLst/>
          </a:prstGeom>
          <a:gradFill>
            <a:gsLst>
              <a:gs pos="0">
                <a:srgbClr val="01023B">
                  <a:alpha val="70000"/>
                </a:srgbClr>
              </a:gs>
              <a:gs pos="100000">
                <a:srgbClr val="E99757">
                  <a:lumMod val="97000"/>
                  <a:lumOff val="3000"/>
                  <a:alpha val="70000"/>
                </a:srgbClr>
              </a:gs>
              <a:gs pos="50000">
                <a:srgbClr val="A53F52">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6" name="Заголовок 5">
            <a:extLst>
              <a:ext uri="{FF2B5EF4-FFF2-40B4-BE49-F238E27FC236}">
                <a16:creationId xmlns:a16="http://schemas.microsoft.com/office/drawing/2014/main" id="{4F7706BE-EF2E-459C-8778-01DDD354C634}"/>
              </a:ext>
            </a:extLst>
          </p:cNvPr>
          <p:cNvSpPr>
            <a:spLocks noGrp="1"/>
          </p:cNvSpPr>
          <p:nvPr>
            <p:ph type="title"/>
          </p:nvPr>
        </p:nvSpPr>
        <p:spPr>
          <a:xfrm>
            <a:off x="702365" y="901880"/>
            <a:ext cx="10787270" cy="830649"/>
          </a:xfrm>
        </p:spPr>
        <p:txBody>
          <a:bodyPr rtlCol="0">
            <a:normAutofit fontScale="90000"/>
          </a:bodyPr>
          <a:lstStyle/>
          <a:p>
            <a:pPr rtl="0"/>
            <a:r>
              <a:rPr lang="uk-UA" dirty="0">
                <a:latin typeface="Ubuntu" panose="020B0504030602030204" pitchFamily="34" charset="0"/>
              </a:rPr>
              <a:t>ДЯКУЮ</a:t>
            </a:r>
            <a:endParaRPr lang="uk-UA" dirty="0">
              <a:solidFill>
                <a:schemeClr val="bg1"/>
              </a:solidFill>
              <a:latin typeface="Ubuntu" panose="020B0504030602030204" pitchFamily="34" charset="0"/>
            </a:endParaRPr>
          </a:p>
        </p:txBody>
      </p:sp>
      <p:pic>
        <p:nvPicPr>
          <p:cNvPr id="11" name="Графический объект 10" descr="Пользователь" title="Значок — имя докладчика">
            <a:extLst>
              <a:ext uri="{FF2B5EF4-FFF2-40B4-BE49-F238E27FC236}">
                <a16:creationId xmlns:a16="http://schemas.microsoft.com/office/drawing/2014/main" id="{CB7DE048-B12A-41D3-B89F-B56544FA94F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08371" y="3061212"/>
            <a:ext cx="558449" cy="558449"/>
          </a:xfrm>
          <a:prstGeom prst="rect">
            <a:avLst/>
          </a:prstGeom>
        </p:spPr>
      </p:pic>
      <p:sp>
        <p:nvSpPr>
          <p:cNvPr id="14" name="Подзаголовок 2">
            <a:extLst>
              <a:ext uri="{FF2B5EF4-FFF2-40B4-BE49-F238E27FC236}">
                <a16:creationId xmlns:a16="http://schemas.microsoft.com/office/drawing/2014/main" id="{A62C97B6-F2B5-4806-AB83-0CC32DF096AE}"/>
              </a:ext>
            </a:extLst>
          </p:cNvPr>
          <p:cNvSpPr txBox="1">
            <a:spLocks/>
          </p:cNvSpPr>
          <p:nvPr/>
        </p:nvSpPr>
        <p:spPr>
          <a:xfrm>
            <a:off x="5103214" y="3061213"/>
            <a:ext cx="5643807" cy="55844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lang="uk-UA" sz="1800" spc="300" dirty="0">
                <a:latin typeface="Ubuntu" panose="020B0504030602030204" pitchFamily="34" charset="0"/>
                <a:cs typeface="Gill Sans" panose="020B0502020104020203" pitchFamily="34" charset="-79"/>
              </a:rPr>
              <a:t> Аналітична Група «</a:t>
            </a:r>
            <a:r>
              <a:rPr lang="en-US" sz="1800" spc="300" dirty="0">
                <a:latin typeface="Ubuntu" panose="020B0504030602030204" pitchFamily="34" charset="0"/>
                <a:cs typeface="Gill Sans" panose="020B0502020104020203" pitchFamily="34" charset="-79"/>
              </a:rPr>
              <a:t>VERITEX</a:t>
            </a:r>
            <a:r>
              <a:rPr lang="uk-UA" sz="1800" spc="300" dirty="0">
                <a:latin typeface="Ubuntu" panose="020B0504030602030204" pitchFamily="34" charset="0"/>
                <a:cs typeface="Gill Sans" panose="020B0502020104020203" pitchFamily="34" charset="-79"/>
              </a:rPr>
              <a:t>»</a:t>
            </a:r>
          </a:p>
        </p:txBody>
      </p:sp>
      <p:pic>
        <p:nvPicPr>
          <p:cNvPr id="13" name="Графический объект 12" descr="Смартфон" title="Значок — номер телефона докладчика">
            <a:extLst>
              <a:ext uri="{FF2B5EF4-FFF2-40B4-BE49-F238E27FC236}">
                <a16:creationId xmlns:a16="http://schemas.microsoft.com/office/drawing/2014/main" id="{D46F90A0-A362-4144-AB92-33B00391B40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08371" y="3965527"/>
            <a:ext cx="558449" cy="558449"/>
          </a:xfrm>
          <a:prstGeom prst="rect">
            <a:avLst/>
          </a:prstGeom>
        </p:spPr>
      </p:pic>
      <p:sp>
        <p:nvSpPr>
          <p:cNvPr id="15" name="Текст 17">
            <a:extLst>
              <a:ext uri="{FF2B5EF4-FFF2-40B4-BE49-F238E27FC236}">
                <a16:creationId xmlns:a16="http://schemas.microsoft.com/office/drawing/2014/main" id="{D6C1F9A6-DF05-40A3-A22A-A5F42139BD96}"/>
              </a:ext>
            </a:extLst>
          </p:cNvPr>
          <p:cNvSpPr txBox="1">
            <a:spLocks/>
          </p:cNvSpPr>
          <p:nvPr/>
        </p:nvSpPr>
        <p:spPr>
          <a:xfrm>
            <a:off x="5103221" y="4006497"/>
            <a:ext cx="3144655" cy="51748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buClr>
                <a:srgbClr val="00B0F0"/>
              </a:buClr>
            </a:pPr>
            <a:r>
              <a:rPr lang="ru-RU" sz="1800" u="none" strike="noStrike" kern="1200" cap="none" spc="300" normalizeH="0" noProof="0" dirty="0">
                <a:ln>
                  <a:noFill/>
                </a:ln>
                <a:effectLst/>
                <a:uLnTx/>
                <a:uFillTx/>
                <a:latin typeface="Ubuntu" panose="020B0504030602030204" pitchFamily="34" charset="0"/>
                <a:cs typeface="Gill Sans Light" panose="020B0302020104020203" pitchFamily="34" charset="-79"/>
              </a:rPr>
              <a:t>+38</a:t>
            </a:r>
            <a:r>
              <a:rPr lang="ru-RU" sz="1800" spc="300" dirty="0">
                <a:latin typeface="Ubuntu" panose="020B0504030602030204" pitchFamily="34" charset="0"/>
                <a:cs typeface="Gill Sans Light" panose="020B0302020104020203" pitchFamily="34" charset="-79"/>
              </a:rPr>
              <a:t> (044) 299‐74-04</a:t>
            </a:r>
            <a:endParaRPr kumimoji="0" lang="ru-RU" sz="1800" u="none" strike="noStrike" kern="1200" cap="none" spc="300" normalizeH="0" baseline="0" noProof="0" dirty="0">
              <a:ln>
                <a:noFill/>
              </a:ln>
              <a:effectLst/>
              <a:uLnTx/>
              <a:uFillTx/>
              <a:latin typeface="Ubuntu" panose="020B0504030602030204" pitchFamily="34" charset="0"/>
              <a:cs typeface="Gill Sans Light" panose="020B0302020104020203" pitchFamily="34" charset="-79"/>
            </a:endParaRPr>
          </a:p>
        </p:txBody>
      </p:sp>
      <p:pic>
        <p:nvPicPr>
          <p:cNvPr id="12" name="Графический объект 11" descr="Конверт" title="Значок — адрес электронной почты докладчика">
            <a:extLst>
              <a:ext uri="{FF2B5EF4-FFF2-40B4-BE49-F238E27FC236}">
                <a16:creationId xmlns:a16="http://schemas.microsoft.com/office/drawing/2014/main" id="{DA1E1FC6-9F80-4CAF-ACF2-AB062937A45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08371" y="4964360"/>
            <a:ext cx="558449" cy="558449"/>
          </a:xfrm>
          <a:prstGeom prst="rect">
            <a:avLst/>
          </a:prstGeom>
        </p:spPr>
      </p:pic>
      <p:sp>
        <p:nvSpPr>
          <p:cNvPr id="16" name="Текст 18">
            <a:extLst>
              <a:ext uri="{FF2B5EF4-FFF2-40B4-BE49-F238E27FC236}">
                <a16:creationId xmlns:a16="http://schemas.microsoft.com/office/drawing/2014/main" id="{E0127FD3-DBF1-49D0-8E40-2DB72E1AEC7C}"/>
              </a:ext>
            </a:extLst>
          </p:cNvPr>
          <p:cNvSpPr txBox="1">
            <a:spLocks/>
          </p:cNvSpPr>
          <p:nvPr/>
        </p:nvSpPr>
        <p:spPr>
          <a:xfrm>
            <a:off x="5103220" y="5032398"/>
            <a:ext cx="4194689" cy="355185"/>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00B0F0"/>
              </a:buClr>
              <a:defRPr/>
            </a:pPr>
            <a:r>
              <a:rPr lang="en-US" sz="1800" spc="300" dirty="0" err="1">
                <a:latin typeface="Ubuntu" panose="020B0504030602030204" pitchFamily="34" charset="0"/>
                <a:cs typeface="Gill Sans Light" panose="020B0302020104020203" pitchFamily="34" charset="-79"/>
              </a:rPr>
              <a:t>contact@veritexgroup.com.ua</a:t>
            </a:r>
            <a:endParaRPr lang="en-US" sz="1800" u="none" strike="noStrike" kern="1200" cap="none" spc="300" normalizeH="0" dirty="0">
              <a:ln>
                <a:noFill/>
              </a:ln>
              <a:effectLst/>
              <a:uLnTx/>
              <a:uFillTx/>
              <a:latin typeface="Ubuntu" panose="020B0504030602030204" pitchFamily="34" charset="0"/>
              <a:cs typeface="Gill Sans Light" panose="020B0302020104020203" pitchFamily="34" charset="-79"/>
            </a:endParaRPr>
          </a:p>
        </p:txBody>
      </p:sp>
    </p:spTree>
    <p:extLst>
      <p:ext uri="{BB962C8B-B14F-4D97-AF65-F5344CB8AC3E}">
        <p14:creationId xmlns:p14="http://schemas.microsoft.com/office/powerpoint/2010/main" val="927727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1">
            <a:extLst>
              <a:ext uri="{FF2B5EF4-FFF2-40B4-BE49-F238E27FC236}">
                <a16:creationId xmlns:a16="http://schemas.microsoft.com/office/drawing/2014/main" id="{50AEA731-C7D0-4A0E-B871-4F369D8BEAC5}"/>
              </a:ext>
            </a:extLst>
          </p:cNvPr>
          <p:cNvSpPr>
            <a:spLocks noGrp="1"/>
          </p:cNvSpPr>
          <p:nvPr>
            <p:ph type="title"/>
          </p:nvPr>
        </p:nvSpPr>
        <p:spPr>
          <a:xfrm>
            <a:off x="0" y="0"/>
            <a:ext cx="12192000" cy="1302313"/>
          </a:xfrm>
        </p:spPr>
        <p:txBody>
          <a:bodyPr rtlCol="0"/>
          <a:lstStyle/>
          <a:p>
            <a:pPr algn="ctr" rtl="0"/>
            <a:r>
              <a:rPr lang="uk-UA" dirty="0">
                <a:solidFill>
                  <a:srgbClr val="C00000"/>
                </a:solidFill>
                <a:latin typeface="Ubuntu"/>
              </a:rPr>
              <a:t>ОСНОВИ Модуля «СМАРТ-ОЦІНКА»</a:t>
            </a:r>
            <a:endParaRPr lang="ru-RU" dirty="0">
              <a:solidFill>
                <a:srgbClr val="C00000"/>
              </a:solidFill>
              <a:latin typeface="Ubuntu"/>
            </a:endParaRPr>
          </a:p>
        </p:txBody>
      </p:sp>
      <p:sp>
        <p:nvSpPr>
          <p:cNvPr id="13" name="Объект 12">
            <a:extLst>
              <a:ext uri="{FF2B5EF4-FFF2-40B4-BE49-F238E27FC236}">
                <a16:creationId xmlns:a16="http://schemas.microsoft.com/office/drawing/2014/main" id="{A4E49AC7-7A73-4B51-BDF6-EABA3162F4B7}"/>
              </a:ext>
            </a:extLst>
          </p:cNvPr>
          <p:cNvSpPr>
            <a:spLocks noGrp="1"/>
          </p:cNvSpPr>
          <p:nvPr>
            <p:ph idx="1"/>
          </p:nvPr>
        </p:nvSpPr>
        <p:spPr>
          <a:xfrm>
            <a:off x="7792279" y="979714"/>
            <a:ext cx="4018722" cy="5153072"/>
          </a:xfrm>
        </p:spPr>
        <p:txBody>
          <a:bodyPr rtlCol="0">
            <a:normAutofit/>
          </a:bodyPr>
          <a:lstStyle/>
          <a:p>
            <a:pPr marL="0" indent="0">
              <a:buNone/>
            </a:pPr>
            <a:endParaRPr lang="uk-UA" sz="1500" dirty="0">
              <a:solidFill>
                <a:srgbClr val="002060"/>
              </a:solidFill>
              <a:latin typeface="Ubuntu"/>
            </a:endParaRPr>
          </a:p>
          <a:p>
            <a:pPr marL="0" indent="0">
              <a:buNone/>
            </a:pPr>
            <a:r>
              <a:rPr lang="uk-UA" sz="1500" dirty="0">
                <a:solidFill>
                  <a:srgbClr val="002060"/>
                </a:solidFill>
                <a:latin typeface="Ubuntu"/>
              </a:rPr>
              <a:t>Основу модуля «СМАРТ ОЦІНКА» складає:</a:t>
            </a:r>
          </a:p>
          <a:p>
            <a:pPr>
              <a:buFont typeface="Wingdings" panose="05000000000000000000" pitchFamily="2" charset="2"/>
              <a:buChar char="§"/>
            </a:pPr>
            <a:r>
              <a:rPr lang="uk-UA" sz="1500" dirty="0">
                <a:solidFill>
                  <a:srgbClr val="002060"/>
                </a:solidFill>
                <a:latin typeface="Ubuntu"/>
              </a:rPr>
              <a:t>електронна база даних ринкових пропозицій з продажу квартир, яка постійно накопичується в </a:t>
            </a:r>
            <a:r>
              <a:rPr lang="uk-UA" sz="1500" dirty="0" err="1">
                <a:solidFill>
                  <a:srgbClr val="002060"/>
                </a:solidFill>
                <a:latin typeface="Ubuntu"/>
              </a:rPr>
              <a:t>онлайновому</a:t>
            </a:r>
            <a:r>
              <a:rPr lang="uk-UA" sz="1500" dirty="0">
                <a:solidFill>
                  <a:srgbClr val="002060"/>
                </a:solidFill>
                <a:latin typeface="Ubuntu"/>
              </a:rPr>
              <a:t> режимі та зберігається на окремому сервері Групи «ВЕРІТЕКС»;</a:t>
            </a:r>
          </a:p>
          <a:p>
            <a:pPr>
              <a:buFont typeface="Wingdings" panose="05000000000000000000" pitchFamily="2" charset="2"/>
              <a:buChar char="§"/>
            </a:pPr>
            <a:r>
              <a:rPr lang="uk-UA" sz="1500" dirty="0">
                <a:solidFill>
                  <a:srgbClr val="002060"/>
                </a:solidFill>
                <a:latin typeface="Ubuntu"/>
              </a:rPr>
              <a:t>визначений перелік та діапазон значень корегувальних коефіцієнтів ціноутворюючих параметрів;</a:t>
            </a:r>
          </a:p>
          <a:p>
            <a:pPr>
              <a:buFont typeface="Wingdings" panose="05000000000000000000" pitchFamily="2" charset="2"/>
              <a:buChar char="§"/>
            </a:pPr>
            <a:r>
              <a:rPr lang="uk-UA" sz="1500" dirty="0">
                <a:solidFill>
                  <a:srgbClr val="002060"/>
                </a:solidFill>
                <a:latin typeface="Ubuntu"/>
              </a:rPr>
              <a:t>програмний модуль виконання робіт з оцінки, який побудований на ресурсах </a:t>
            </a:r>
            <a:r>
              <a:rPr lang="en-US" sz="1500" dirty="0">
                <a:solidFill>
                  <a:srgbClr val="002060"/>
                </a:solidFill>
                <a:latin typeface="Ubuntu"/>
              </a:rPr>
              <a:t>QGIS, Excel</a:t>
            </a:r>
            <a:r>
              <a:rPr lang="uk-UA" sz="1500" dirty="0">
                <a:solidFill>
                  <a:srgbClr val="002060"/>
                </a:solidFill>
                <a:latin typeface="Ubuntu"/>
              </a:rPr>
              <a:t> та</a:t>
            </a:r>
            <a:r>
              <a:rPr lang="en-US" sz="1500" dirty="0">
                <a:solidFill>
                  <a:srgbClr val="002060"/>
                </a:solidFill>
                <a:latin typeface="Ubuntu"/>
              </a:rPr>
              <a:t> </a:t>
            </a:r>
            <a:r>
              <a:rPr lang="en-US" sz="1500" dirty="0" err="1">
                <a:solidFill>
                  <a:srgbClr val="002060"/>
                </a:solidFill>
                <a:latin typeface="Ubuntu"/>
              </a:rPr>
              <a:t>pgAdmin</a:t>
            </a:r>
            <a:r>
              <a:rPr lang="uk-UA" sz="1500" dirty="0">
                <a:solidFill>
                  <a:srgbClr val="002060"/>
                </a:solidFill>
                <a:latin typeface="Ubuntu"/>
              </a:rPr>
              <a:t>.</a:t>
            </a:r>
          </a:p>
          <a:p>
            <a:pPr marL="0" indent="0" rtl="0">
              <a:buNone/>
            </a:pPr>
            <a:endParaRPr lang="ru-RU" sz="1500" dirty="0">
              <a:solidFill>
                <a:srgbClr val="002060"/>
              </a:solidFill>
              <a:latin typeface="Ubuntu"/>
            </a:endParaRPr>
          </a:p>
        </p:txBody>
      </p:sp>
      <p:sp>
        <p:nvSpPr>
          <p:cNvPr id="8" name="Номер слайда 70">
            <a:extLst>
              <a:ext uri="{FF2B5EF4-FFF2-40B4-BE49-F238E27FC236}">
                <a16:creationId xmlns:a16="http://schemas.microsoft.com/office/drawing/2014/main" id="{C4ECC714-38DB-4285-8ED8-65CB5E604773}"/>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4</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graphicFrame>
        <p:nvGraphicFramePr>
          <p:cNvPr id="3" name="Схема 2"/>
          <p:cNvGraphicFramePr/>
          <p:nvPr>
            <p:extLst>
              <p:ext uri="{D42A27DB-BD31-4B8C-83A1-F6EECF244321}">
                <p14:modId xmlns:p14="http://schemas.microsoft.com/office/powerpoint/2010/main" val="1556855092"/>
              </p:ext>
            </p:extLst>
          </p:nvPr>
        </p:nvGraphicFramePr>
        <p:xfrm>
          <a:off x="188253" y="1232198"/>
          <a:ext cx="724172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264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1692130"/>
            <a:ext cx="4018722" cy="3899214"/>
          </a:xfrm>
        </p:spPr>
        <p:txBody>
          <a:bodyPr rtlCol="0">
            <a:normAutofit/>
          </a:bodyPr>
          <a:lstStyle/>
          <a:p>
            <a:pPr marL="0" indent="0" algn="just">
              <a:buNone/>
            </a:pPr>
            <a:r>
              <a:rPr lang="uk-UA" dirty="0">
                <a:latin typeface="Ubuntu"/>
              </a:rPr>
              <a:t>Показники обсягу вторинного ринку квартир станом на І</a:t>
            </a:r>
            <a:r>
              <a:rPr lang="en-US" dirty="0">
                <a:latin typeface="Ubuntu"/>
              </a:rPr>
              <a:t>V</a:t>
            </a:r>
            <a:r>
              <a:rPr lang="uk-UA" dirty="0">
                <a:latin typeface="Ubuntu"/>
              </a:rPr>
              <a:t> </a:t>
            </a:r>
            <a:r>
              <a:rPr lang="uk-UA" dirty="0" err="1">
                <a:latin typeface="Ubuntu"/>
              </a:rPr>
              <a:t>кв</a:t>
            </a:r>
            <a:r>
              <a:rPr lang="uk-UA" dirty="0">
                <a:latin typeface="Ubuntu"/>
              </a:rPr>
              <a:t>. 2021 р. складають:</a:t>
            </a:r>
          </a:p>
          <a:p>
            <a:pPr algn="just">
              <a:buFont typeface="Wingdings" panose="05000000000000000000" pitchFamily="2" charset="2"/>
              <a:buChar char="§"/>
            </a:pPr>
            <a:r>
              <a:rPr lang="uk-UA" dirty="0">
                <a:latin typeface="Ubuntu"/>
              </a:rPr>
              <a:t>кількість пропозицій – 2</a:t>
            </a:r>
            <a:r>
              <a:rPr lang="en-US" dirty="0">
                <a:latin typeface="Ubuntu"/>
              </a:rPr>
              <a:t>86 493</a:t>
            </a:r>
            <a:r>
              <a:rPr lang="uk-UA" dirty="0">
                <a:latin typeface="Ubuntu"/>
              </a:rPr>
              <a:t> од.</a:t>
            </a:r>
          </a:p>
          <a:p>
            <a:pPr algn="just">
              <a:buFont typeface="Wingdings" panose="05000000000000000000" pitchFamily="2" charset="2"/>
              <a:buChar char="§"/>
            </a:pPr>
            <a:r>
              <a:rPr lang="uk-UA" dirty="0">
                <a:latin typeface="Ubuntu"/>
              </a:rPr>
              <a:t>об'єм ринку – </a:t>
            </a:r>
            <a:r>
              <a:rPr lang="en-US" dirty="0">
                <a:latin typeface="Ubuntu"/>
              </a:rPr>
              <a:t>25,02</a:t>
            </a:r>
            <a:r>
              <a:rPr lang="uk-UA" dirty="0">
                <a:latin typeface="Ubuntu"/>
              </a:rPr>
              <a:t> млрд. $</a:t>
            </a:r>
          </a:p>
          <a:p>
            <a:pPr marL="0" indent="0" algn="just" rtl="0">
              <a:buNone/>
            </a:pPr>
            <a:endParaRPr lang="uk-UA" dirty="0">
              <a:latin typeface="Ubuntu"/>
            </a:endParaRPr>
          </a:p>
        </p:txBody>
      </p:sp>
      <p:sp>
        <p:nvSpPr>
          <p:cNvPr id="22" name="Номер слайда 70">
            <a:extLst>
              <a:ext uri="{FF2B5EF4-FFF2-40B4-BE49-F238E27FC236}">
                <a16:creationId xmlns:a16="http://schemas.microsoft.com/office/drawing/2014/main" id="{F0A05EFC-A84F-4041-9969-F9ED6CCD318E}"/>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5</a:t>
            </a:fld>
            <a:endParaRPr lang="ru-RU"/>
          </a:p>
        </p:txBody>
      </p:sp>
      <p:pic>
        <p:nvPicPr>
          <p:cNvPr id="26"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
        <p:nvSpPr>
          <p:cNvPr id="23" name="Заголовок 1">
            <a:extLst>
              <a:ext uri="{FF2B5EF4-FFF2-40B4-BE49-F238E27FC236}">
                <a16:creationId xmlns:a16="http://schemas.microsoft.com/office/drawing/2014/main" id="{B19E91F8-1420-4CFD-BACB-BBF9451060C2}"/>
              </a:ext>
            </a:extLst>
          </p:cNvPr>
          <p:cNvSpPr>
            <a:spLocks noGrp="1"/>
          </p:cNvSpPr>
          <p:nvPr>
            <p:ph type="title"/>
          </p:nvPr>
        </p:nvSpPr>
        <p:spPr>
          <a:xfrm>
            <a:off x="7792278" y="163475"/>
            <a:ext cx="4292349" cy="1248946"/>
          </a:xfrm>
        </p:spPr>
        <p:txBody>
          <a:bodyPr rtlCol="0"/>
          <a:lstStyle/>
          <a:p>
            <a:r>
              <a:rPr lang="uk-UA" sz="3600" dirty="0">
                <a:latin typeface="Ubuntu" panose="020B0504030602030204" pitchFamily="34" charset="0"/>
              </a:rPr>
              <a:t>Стислий огляд бази ДАНИХ</a:t>
            </a:r>
          </a:p>
        </p:txBody>
      </p:sp>
      <p:sp>
        <p:nvSpPr>
          <p:cNvPr id="7" name="TextBox 6"/>
          <p:cNvSpPr txBox="1"/>
          <p:nvPr/>
        </p:nvSpPr>
        <p:spPr>
          <a:xfrm>
            <a:off x="429400" y="1126189"/>
            <a:ext cx="6569242" cy="286232"/>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Показники обсягу вторинного ринку квартир</a:t>
            </a:r>
            <a:endParaRPr lang="uk-UA" sz="1260" dirty="0">
              <a:solidFill>
                <a:srgbClr val="C00000"/>
              </a:solidFill>
            </a:endParaRPr>
          </a:p>
        </p:txBody>
      </p:sp>
      <p:pic>
        <p:nvPicPr>
          <p:cNvPr id="2" name="Рисунок 1">
            <a:extLst>
              <a:ext uri="{FF2B5EF4-FFF2-40B4-BE49-F238E27FC236}">
                <a16:creationId xmlns:a16="http://schemas.microsoft.com/office/drawing/2014/main" id="{24247532-973A-49BF-B6BD-1B8090BC9BCA}"/>
              </a:ext>
            </a:extLst>
          </p:cNvPr>
          <p:cNvPicPr>
            <a:picLocks noChangeAspect="1"/>
          </p:cNvPicPr>
          <p:nvPr/>
        </p:nvPicPr>
        <p:blipFill>
          <a:blip r:embed="rId4"/>
          <a:stretch>
            <a:fillRect/>
          </a:stretch>
        </p:blipFill>
        <p:spPr>
          <a:xfrm>
            <a:off x="68006" y="1412421"/>
            <a:ext cx="7292029" cy="3347913"/>
          </a:xfrm>
          <a:prstGeom prst="rect">
            <a:avLst/>
          </a:prstGeom>
        </p:spPr>
      </p:pic>
    </p:spTree>
    <p:extLst>
      <p:ext uri="{BB962C8B-B14F-4D97-AF65-F5344CB8AC3E}">
        <p14:creationId xmlns:p14="http://schemas.microsoft.com/office/powerpoint/2010/main" val="264883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304800"/>
            <a:ext cx="4018722" cy="5286544"/>
          </a:xfrm>
        </p:spPr>
        <p:txBody>
          <a:bodyPr rtlCol="0">
            <a:normAutofit/>
          </a:bodyPr>
          <a:lstStyle/>
          <a:p>
            <a:pPr marL="0" indent="0" algn="just">
              <a:buNone/>
            </a:pPr>
            <a:r>
              <a:rPr lang="uk-UA" dirty="0">
                <a:latin typeface="Ubuntu"/>
              </a:rPr>
              <a:t>Показники обсягу ринку земельних ділянок станом на І</a:t>
            </a:r>
            <a:r>
              <a:rPr lang="en-US" dirty="0">
                <a:latin typeface="Ubuntu"/>
              </a:rPr>
              <a:t>V</a:t>
            </a:r>
            <a:r>
              <a:rPr lang="uk-UA" dirty="0">
                <a:latin typeface="Ubuntu"/>
              </a:rPr>
              <a:t> </a:t>
            </a:r>
            <a:r>
              <a:rPr lang="uk-UA" dirty="0" err="1">
                <a:latin typeface="Ubuntu"/>
              </a:rPr>
              <a:t>кв</a:t>
            </a:r>
            <a:r>
              <a:rPr lang="uk-UA" dirty="0">
                <a:latin typeface="Ubuntu"/>
              </a:rPr>
              <a:t>. 2021 р. складають:</a:t>
            </a:r>
          </a:p>
          <a:p>
            <a:pPr algn="just">
              <a:buFont typeface="Wingdings" panose="05000000000000000000" pitchFamily="2" charset="2"/>
              <a:buChar char="§"/>
            </a:pPr>
            <a:r>
              <a:rPr lang="uk-UA" dirty="0">
                <a:latin typeface="Ubuntu"/>
              </a:rPr>
              <a:t>кількість пропозицій – </a:t>
            </a:r>
            <a:r>
              <a:rPr lang="en-US" dirty="0">
                <a:latin typeface="Ubuntu"/>
              </a:rPr>
              <a:t>45 134</a:t>
            </a:r>
            <a:r>
              <a:rPr lang="uk-UA" dirty="0">
                <a:latin typeface="Ubuntu"/>
              </a:rPr>
              <a:t> од.</a:t>
            </a:r>
          </a:p>
          <a:p>
            <a:pPr algn="just">
              <a:buFont typeface="Wingdings" panose="05000000000000000000" pitchFamily="2" charset="2"/>
              <a:buChar char="§"/>
            </a:pPr>
            <a:r>
              <a:rPr lang="uk-UA" dirty="0">
                <a:latin typeface="Ubuntu"/>
              </a:rPr>
              <a:t>сумарна площа – </a:t>
            </a:r>
            <a:r>
              <a:rPr lang="en-US" dirty="0">
                <a:latin typeface="Ubuntu"/>
              </a:rPr>
              <a:t>71 331</a:t>
            </a:r>
            <a:r>
              <a:rPr lang="uk-UA" dirty="0">
                <a:latin typeface="Ubuntu"/>
              </a:rPr>
              <a:t> га.</a:t>
            </a:r>
          </a:p>
          <a:p>
            <a:pPr algn="just">
              <a:buFont typeface="Wingdings" panose="05000000000000000000" pitchFamily="2" charset="2"/>
              <a:buChar char="§"/>
            </a:pPr>
            <a:r>
              <a:rPr lang="uk-UA" dirty="0">
                <a:latin typeface="Ubuntu"/>
              </a:rPr>
              <a:t>об'єм ринку – </a:t>
            </a:r>
            <a:r>
              <a:rPr lang="en-US" dirty="0">
                <a:latin typeface="Ubuntu"/>
              </a:rPr>
              <a:t>4,96</a:t>
            </a:r>
            <a:r>
              <a:rPr lang="uk-UA" dirty="0">
                <a:latin typeface="Ubuntu"/>
              </a:rPr>
              <a:t> млрд. $</a:t>
            </a:r>
          </a:p>
          <a:p>
            <a:pPr marL="0" indent="0" algn="just">
              <a:buNone/>
            </a:pPr>
            <a:endParaRPr lang="uk-UA" dirty="0">
              <a:latin typeface="Ubuntu"/>
            </a:endParaRPr>
          </a:p>
          <a:p>
            <a:pPr marL="0" indent="0" algn="just">
              <a:buNone/>
            </a:pPr>
            <a:r>
              <a:rPr lang="uk-UA" dirty="0">
                <a:latin typeface="Ubuntu"/>
              </a:rPr>
              <a:t>Показники обсягу вторинного ринку домоволодінь станом на І</a:t>
            </a:r>
            <a:r>
              <a:rPr lang="en-US" dirty="0">
                <a:latin typeface="Ubuntu"/>
              </a:rPr>
              <a:t>V</a:t>
            </a:r>
            <a:r>
              <a:rPr lang="uk-UA" dirty="0">
                <a:latin typeface="Ubuntu"/>
              </a:rPr>
              <a:t> </a:t>
            </a:r>
            <a:r>
              <a:rPr lang="uk-UA" dirty="0" err="1">
                <a:latin typeface="Ubuntu"/>
              </a:rPr>
              <a:t>кв</a:t>
            </a:r>
            <a:r>
              <a:rPr lang="uk-UA" dirty="0">
                <a:latin typeface="Ubuntu"/>
              </a:rPr>
              <a:t>. 2021 р. складають:</a:t>
            </a:r>
          </a:p>
          <a:p>
            <a:pPr algn="just">
              <a:buFont typeface="Wingdings" panose="05000000000000000000" pitchFamily="2" charset="2"/>
              <a:buChar char="§"/>
            </a:pPr>
            <a:r>
              <a:rPr lang="uk-UA" dirty="0">
                <a:latin typeface="Ubuntu"/>
              </a:rPr>
              <a:t>кількість пропозицій – </a:t>
            </a:r>
            <a:r>
              <a:rPr lang="en-US" dirty="0">
                <a:latin typeface="Ubuntu"/>
              </a:rPr>
              <a:t>133 302</a:t>
            </a:r>
            <a:r>
              <a:rPr lang="uk-UA" dirty="0">
                <a:latin typeface="Ubuntu"/>
              </a:rPr>
              <a:t> од.</a:t>
            </a:r>
          </a:p>
          <a:p>
            <a:pPr algn="just">
              <a:buFont typeface="Wingdings" panose="05000000000000000000" pitchFamily="2" charset="2"/>
              <a:buChar char="§"/>
            </a:pPr>
            <a:r>
              <a:rPr lang="uk-UA" dirty="0">
                <a:latin typeface="Ubuntu"/>
              </a:rPr>
              <a:t>об'єм ринку – </a:t>
            </a:r>
            <a:r>
              <a:rPr lang="en-US" dirty="0">
                <a:latin typeface="Ubuntu"/>
              </a:rPr>
              <a:t>14,36</a:t>
            </a:r>
            <a:r>
              <a:rPr lang="uk-UA" dirty="0">
                <a:latin typeface="Ubuntu"/>
              </a:rPr>
              <a:t> млрд. $</a:t>
            </a:r>
          </a:p>
          <a:p>
            <a:pPr marL="0" indent="0" algn="just">
              <a:buNone/>
            </a:pPr>
            <a:endParaRPr lang="uk-UA" dirty="0">
              <a:latin typeface="Ubuntu"/>
            </a:endParaRPr>
          </a:p>
        </p:txBody>
      </p:sp>
      <p:sp>
        <p:nvSpPr>
          <p:cNvPr id="22" name="Номер слайда 70">
            <a:extLst>
              <a:ext uri="{FF2B5EF4-FFF2-40B4-BE49-F238E27FC236}">
                <a16:creationId xmlns:a16="http://schemas.microsoft.com/office/drawing/2014/main" id="{F0A05EFC-A84F-4041-9969-F9ED6CCD318E}"/>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6</a:t>
            </a:fld>
            <a:endParaRPr lang="ru-RU"/>
          </a:p>
        </p:txBody>
      </p:sp>
      <p:pic>
        <p:nvPicPr>
          <p:cNvPr id="26"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
        <p:nvSpPr>
          <p:cNvPr id="10" name="TextBox 9"/>
          <p:cNvSpPr txBox="1"/>
          <p:nvPr/>
        </p:nvSpPr>
        <p:spPr>
          <a:xfrm>
            <a:off x="366604" y="179857"/>
            <a:ext cx="6569242" cy="286232"/>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Показники обсягу ринку землі</a:t>
            </a:r>
            <a:endParaRPr lang="uk-UA" sz="1260" dirty="0">
              <a:solidFill>
                <a:srgbClr val="C00000"/>
              </a:solidFill>
            </a:endParaRPr>
          </a:p>
        </p:txBody>
      </p:sp>
      <p:sp>
        <p:nvSpPr>
          <p:cNvPr id="11" name="TextBox 10"/>
          <p:cNvSpPr txBox="1"/>
          <p:nvPr/>
        </p:nvSpPr>
        <p:spPr>
          <a:xfrm>
            <a:off x="366604" y="3388718"/>
            <a:ext cx="6569242" cy="286232"/>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Показники обсягу вторинного ринку домоволодінь</a:t>
            </a:r>
            <a:endParaRPr lang="uk-UA" sz="1260" dirty="0">
              <a:solidFill>
                <a:srgbClr val="C00000"/>
              </a:solidFill>
            </a:endParaRPr>
          </a:p>
        </p:txBody>
      </p:sp>
      <p:pic>
        <p:nvPicPr>
          <p:cNvPr id="5" name="Рисунок 4">
            <a:extLst>
              <a:ext uri="{FF2B5EF4-FFF2-40B4-BE49-F238E27FC236}">
                <a16:creationId xmlns:a16="http://schemas.microsoft.com/office/drawing/2014/main" id="{C05CF30F-A117-417E-A85D-170037501F93}"/>
              </a:ext>
            </a:extLst>
          </p:cNvPr>
          <p:cNvPicPr>
            <a:picLocks noChangeAspect="1"/>
          </p:cNvPicPr>
          <p:nvPr/>
        </p:nvPicPr>
        <p:blipFill>
          <a:blip r:embed="rId5"/>
          <a:stretch>
            <a:fillRect/>
          </a:stretch>
        </p:blipFill>
        <p:spPr>
          <a:xfrm>
            <a:off x="64460" y="3662961"/>
            <a:ext cx="7259179" cy="3195039"/>
          </a:xfrm>
          <a:prstGeom prst="rect">
            <a:avLst/>
          </a:prstGeom>
        </p:spPr>
      </p:pic>
      <p:pic>
        <p:nvPicPr>
          <p:cNvPr id="8" name="Рисунок 7">
            <a:extLst>
              <a:ext uri="{FF2B5EF4-FFF2-40B4-BE49-F238E27FC236}">
                <a16:creationId xmlns:a16="http://schemas.microsoft.com/office/drawing/2014/main" id="{DE04C59F-15F0-43FD-B8C5-31870E2B9AB4}"/>
              </a:ext>
            </a:extLst>
          </p:cNvPr>
          <p:cNvPicPr>
            <a:picLocks noChangeAspect="1"/>
          </p:cNvPicPr>
          <p:nvPr/>
        </p:nvPicPr>
        <p:blipFill>
          <a:blip r:embed="rId6"/>
          <a:stretch>
            <a:fillRect/>
          </a:stretch>
        </p:blipFill>
        <p:spPr>
          <a:xfrm>
            <a:off x="0" y="610082"/>
            <a:ext cx="7416800" cy="2592177"/>
          </a:xfrm>
          <a:prstGeom prst="rect">
            <a:avLst/>
          </a:prstGeom>
        </p:spPr>
      </p:pic>
    </p:spTree>
    <p:extLst>
      <p:ext uri="{BB962C8B-B14F-4D97-AF65-F5344CB8AC3E}">
        <p14:creationId xmlns:p14="http://schemas.microsoft.com/office/powerpoint/2010/main" val="37470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226337"/>
            <a:ext cx="4018722" cy="5365007"/>
          </a:xfrm>
        </p:spPr>
        <p:txBody>
          <a:bodyPr rtlCol="0">
            <a:normAutofit/>
          </a:bodyPr>
          <a:lstStyle/>
          <a:p>
            <a:pPr marL="0" indent="0" algn="just">
              <a:buNone/>
            </a:pPr>
            <a:r>
              <a:rPr lang="uk-UA" dirty="0">
                <a:latin typeface="Ubuntu" panose="020B0504030602030204" pitchFamily="34" charset="0"/>
              </a:rPr>
              <a:t>Багаторазова перевірка природи розподілу на ринку нерухомості завдяки критерію згоди хі-квадрату показала, що найкраще із усіх стандартних теоретичних законів фактичний розподіл характеризує </a:t>
            </a:r>
            <a:r>
              <a:rPr lang="uk-UA" dirty="0" err="1">
                <a:latin typeface="Ubuntu" panose="020B0504030602030204" pitchFamily="34" charset="0"/>
              </a:rPr>
              <a:t>логнормальний</a:t>
            </a:r>
            <a:r>
              <a:rPr lang="uk-UA" dirty="0">
                <a:latin typeface="Ubuntu" panose="020B0504030602030204" pitchFamily="34" charset="0"/>
              </a:rPr>
              <a:t> закон розподілу</a:t>
            </a:r>
            <a:r>
              <a:rPr lang="ru-RU" dirty="0">
                <a:latin typeface="Ubuntu" panose="020B0504030602030204" pitchFamily="34" charset="0"/>
              </a:rPr>
              <a:t>.</a:t>
            </a:r>
          </a:p>
          <a:p>
            <a:pPr marL="0" indent="0" algn="just">
              <a:buNone/>
            </a:pPr>
            <a:r>
              <a:rPr lang="uk-UA" dirty="0">
                <a:latin typeface="Ubuntu" panose="020B0504030602030204" pitchFamily="34" charset="0"/>
              </a:rPr>
              <a:t>Виходячи із природи розподілу та задля зручності обробки статистичних даних  ринку нерухомості, вибірка була логарифмована десятковим логарифмом. Значення вартості одиничних показників були отримані методом оберненого логарифмування агрегованих значень отриманих статистичних показників</a:t>
            </a:r>
            <a:r>
              <a:rPr lang="ru-RU" dirty="0">
                <a:latin typeface="Ubuntu" panose="020B0504030602030204" pitchFamily="34" charset="0"/>
              </a:rPr>
              <a:t>.</a:t>
            </a:r>
          </a:p>
        </p:txBody>
      </p:sp>
      <p:sp>
        <p:nvSpPr>
          <p:cNvPr id="7" name="Номер слайда 70">
            <a:extLst>
              <a:ext uri="{FF2B5EF4-FFF2-40B4-BE49-F238E27FC236}">
                <a16:creationId xmlns:a16="http://schemas.microsoft.com/office/drawing/2014/main" id="{1FBBB27F-CD39-48E4-BDA1-79FB0A1AD592}"/>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7</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
        <p:nvSpPr>
          <p:cNvPr id="4" name="TextBox 3"/>
          <p:cNvSpPr txBox="1"/>
          <p:nvPr/>
        </p:nvSpPr>
        <p:spPr>
          <a:xfrm>
            <a:off x="366604" y="258575"/>
            <a:ext cx="6569242" cy="480131"/>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Щільність розподілу вартості 1 </a:t>
            </a:r>
            <a:r>
              <a:rPr lang="uk-UA" sz="1260" b="1" dirty="0" err="1">
                <a:solidFill>
                  <a:srgbClr val="C00000"/>
                </a:solidFill>
              </a:rPr>
              <a:t>кв</a:t>
            </a:r>
            <a:r>
              <a:rPr lang="uk-UA" sz="1260" b="1" dirty="0">
                <a:solidFill>
                  <a:srgbClr val="C00000"/>
                </a:solidFill>
              </a:rPr>
              <a:t>. м. квартир вторинного ринку України станом на </a:t>
            </a:r>
            <a:r>
              <a:rPr lang="ru-RU" sz="1260" b="1" dirty="0" err="1">
                <a:solidFill>
                  <a:srgbClr val="C00000"/>
                </a:solidFill>
              </a:rPr>
              <a:t>Грудень</a:t>
            </a:r>
            <a:r>
              <a:rPr lang="uk-UA" sz="1260" b="1" dirty="0">
                <a:solidFill>
                  <a:srgbClr val="C00000"/>
                </a:solidFill>
              </a:rPr>
              <a:t> 2021 р. та його опис</a:t>
            </a:r>
            <a:endParaRPr lang="uk-UA" sz="1260" dirty="0">
              <a:solidFill>
                <a:srgbClr val="C00000"/>
              </a:solidFill>
            </a:endParaRPr>
          </a:p>
        </p:txBody>
      </p:sp>
      <p:sp>
        <p:nvSpPr>
          <p:cNvPr id="13" name="TextBox 12"/>
          <p:cNvSpPr txBox="1"/>
          <p:nvPr/>
        </p:nvSpPr>
        <p:spPr>
          <a:xfrm>
            <a:off x="143661" y="2950948"/>
            <a:ext cx="6569242" cy="480131"/>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Опис щільності розподілу вартості 1 </a:t>
            </a:r>
            <a:r>
              <a:rPr lang="uk-UA" sz="1260" b="1" dirty="0" err="1">
                <a:solidFill>
                  <a:srgbClr val="C00000"/>
                </a:solidFill>
              </a:rPr>
              <a:t>кв</a:t>
            </a:r>
            <a:r>
              <a:rPr lang="uk-UA" sz="1260" b="1" dirty="0">
                <a:solidFill>
                  <a:srgbClr val="C00000"/>
                </a:solidFill>
              </a:rPr>
              <a:t>. м квартир вторинного ринку України станом на Грудень 2021 р. </a:t>
            </a:r>
            <a:r>
              <a:rPr lang="uk-UA" sz="1260" b="1" dirty="0" err="1">
                <a:solidFill>
                  <a:srgbClr val="C00000"/>
                </a:solidFill>
              </a:rPr>
              <a:t>лог</a:t>
            </a:r>
            <a:r>
              <a:rPr lang="uk-UA" sz="1260" b="1" dirty="0">
                <a:solidFill>
                  <a:srgbClr val="C00000"/>
                </a:solidFill>
              </a:rPr>
              <a:t>-нормальним законом розподілу</a:t>
            </a:r>
            <a:endParaRPr lang="uk-UA" sz="1260" dirty="0">
              <a:solidFill>
                <a:srgbClr val="C00000"/>
              </a:solidFill>
            </a:endParaRPr>
          </a:p>
        </p:txBody>
      </p:sp>
      <p:pic>
        <p:nvPicPr>
          <p:cNvPr id="5" name="Рисунок 4">
            <a:extLst>
              <a:ext uri="{FF2B5EF4-FFF2-40B4-BE49-F238E27FC236}">
                <a16:creationId xmlns:a16="http://schemas.microsoft.com/office/drawing/2014/main" id="{7FE80B79-60F3-4921-86B4-BE5F7A11B3EA}"/>
              </a:ext>
            </a:extLst>
          </p:cNvPr>
          <p:cNvPicPr>
            <a:picLocks noChangeAspect="1"/>
          </p:cNvPicPr>
          <p:nvPr/>
        </p:nvPicPr>
        <p:blipFill>
          <a:blip r:embed="rId4"/>
          <a:stretch>
            <a:fillRect/>
          </a:stretch>
        </p:blipFill>
        <p:spPr>
          <a:xfrm>
            <a:off x="1091027" y="681977"/>
            <a:ext cx="5120395" cy="2226863"/>
          </a:xfrm>
          <a:prstGeom prst="rect">
            <a:avLst/>
          </a:prstGeom>
        </p:spPr>
      </p:pic>
      <p:pic>
        <p:nvPicPr>
          <p:cNvPr id="6" name="Рисунок 5">
            <a:extLst>
              <a:ext uri="{FF2B5EF4-FFF2-40B4-BE49-F238E27FC236}">
                <a16:creationId xmlns:a16="http://schemas.microsoft.com/office/drawing/2014/main" id="{0217192C-7EBC-4D9E-8B4A-7DE7F3929A58}"/>
              </a:ext>
            </a:extLst>
          </p:cNvPr>
          <p:cNvPicPr>
            <a:picLocks noChangeAspect="1"/>
          </p:cNvPicPr>
          <p:nvPr/>
        </p:nvPicPr>
        <p:blipFill>
          <a:blip r:embed="rId5"/>
          <a:stretch>
            <a:fillRect/>
          </a:stretch>
        </p:blipFill>
        <p:spPr>
          <a:xfrm>
            <a:off x="567412" y="3473187"/>
            <a:ext cx="6169687" cy="3170195"/>
          </a:xfrm>
          <a:prstGeom prst="rect">
            <a:avLst/>
          </a:prstGeom>
        </p:spPr>
      </p:pic>
    </p:spTree>
    <p:extLst>
      <p:ext uri="{BB962C8B-B14F-4D97-AF65-F5344CB8AC3E}">
        <p14:creationId xmlns:p14="http://schemas.microsoft.com/office/powerpoint/2010/main" val="1900087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999491B-46DB-4307-8E1A-E1066E4FBAEB}"/>
              </a:ext>
            </a:extLst>
          </p:cNvPr>
          <p:cNvSpPr>
            <a:spLocks noGrp="1"/>
          </p:cNvSpPr>
          <p:nvPr>
            <p:ph idx="1"/>
          </p:nvPr>
        </p:nvSpPr>
        <p:spPr>
          <a:xfrm>
            <a:off x="7792278" y="226338"/>
            <a:ext cx="4018722" cy="3992578"/>
          </a:xfrm>
        </p:spPr>
        <p:txBody>
          <a:bodyPr rtlCol="0">
            <a:noAutofit/>
          </a:bodyPr>
          <a:lstStyle/>
          <a:p>
            <a:pPr marL="0" indent="0" algn="just">
              <a:buNone/>
            </a:pPr>
            <a:r>
              <a:rPr lang="uk-UA" sz="1500" dirty="0">
                <a:latin typeface="Ubuntu" panose="020B0504030602030204" pitchFamily="34" charset="0"/>
              </a:rPr>
              <a:t>Зведена таблиця параметрів розподілу вартості одиниці квадратного метра квартир</a:t>
            </a:r>
            <a:r>
              <a:rPr lang="ru-RU" sz="1500" dirty="0">
                <a:latin typeface="Ubuntu" panose="020B0504030602030204" pitchFamily="34" charset="0"/>
              </a:rPr>
              <a:t> </a:t>
            </a:r>
            <a:r>
              <a:rPr lang="uk-UA" sz="1500" dirty="0">
                <a:latin typeface="Ubuntu" panose="020B0504030602030204" pitchFamily="34" charset="0"/>
              </a:rPr>
              <a:t>для всіх без виключення обласних центрів включає не тільки середнє та медіанне значення, але також рівень їх дисперсії та варіації, що повністю описує </a:t>
            </a:r>
            <a:r>
              <a:rPr lang="uk-UA" sz="1500" dirty="0" err="1">
                <a:latin typeface="Ubuntu" panose="020B0504030602030204" pitchFamily="34" charset="0"/>
              </a:rPr>
              <a:t>ймовірнісно</a:t>
            </a:r>
            <a:r>
              <a:rPr lang="uk-UA" sz="1500" dirty="0">
                <a:latin typeface="Ubuntu" panose="020B0504030602030204" pitchFamily="34" charset="0"/>
              </a:rPr>
              <a:t>-статистичні параметри цих розподілів. Зокрема, в цій таблиці наведені дані для значень меж довірчого інтервалу</a:t>
            </a:r>
            <a:r>
              <a:rPr lang="el-GR" sz="1500" dirty="0">
                <a:latin typeface="Ubuntu" panose="020B0504030602030204" pitchFamily="34" charset="0"/>
              </a:rPr>
              <a:t>, </a:t>
            </a:r>
            <a:r>
              <a:rPr lang="uk-UA" sz="1500" dirty="0">
                <a:latin typeface="Ubuntu" panose="020B0504030602030204" pitchFamily="34" charset="0"/>
              </a:rPr>
              <a:t>що відповідає 95,46 % відповідного розподілу.</a:t>
            </a:r>
          </a:p>
        </p:txBody>
      </p:sp>
      <p:sp>
        <p:nvSpPr>
          <p:cNvPr id="7" name="Номер слайда 70">
            <a:extLst>
              <a:ext uri="{FF2B5EF4-FFF2-40B4-BE49-F238E27FC236}">
                <a16:creationId xmlns:a16="http://schemas.microsoft.com/office/drawing/2014/main" id="{1FBBB27F-CD39-48E4-BDA1-79FB0A1AD592}"/>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8</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
        <p:nvSpPr>
          <p:cNvPr id="4" name="TextBox 3"/>
          <p:cNvSpPr txBox="1"/>
          <p:nvPr/>
        </p:nvSpPr>
        <p:spPr>
          <a:xfrm>
            <a:off x="366604" y="258575"/>
            <a:ext cx="6569242" cy="480131"/>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Параметри розподілів вартості 1 </a:t>
            </a:r>
            <a:r>
              <a:rPr lang="uk-UA" sz="1260" b="1" dirty="0" err="1">
                <a:solidFill>
                  <a:srgbClr val="C00000"/>
                </a:solidFill>
              </a:rPr>
              <a:t>кв</a:t>
            </a:r>
            <a:r>
              <a:rPr lang="uk-UA" sz="1260" b="1" dirty="0">
                <a:solidFill>
                  <a:srgbClr val="C00000"/>
                </a:solidFill>
              </a:rPr>
              <a:t>. м площі квартир вторинного </a:t>
            </a:r>
          </a:p>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ринку в обласних центрах України станом на Грудень 2021 року </a:t>
            </a:r>
            <a:endParaRPr lang="uk-UA" sz="1260" dirty="0">
              <a:solidFill>
                <a:srgbClr val="C00000"/>
              </a:solidFill>
            </a:endParaRPr>
          </a:p>
        </p:txBody>
      </p:sp>
      <p:graphicFrame>
        <p:nvGraphicFramePr>
          <p:cNvPr id="2" name="Таблица 1">
            <a:extLst>
              <a:ext uri="{FF2B5EF4-FFF2-40B4-BE49-F238E27FC236}">
                <a16:creationId xmlns:a16="http://schemas.microsoft.com/office/drawing/2014/main" id="{53592D16-A8F1-4098-93D0-A3B99CA14F64}"/>
              </a:ext>
            </a:extLst>
          </p:cNvPr>
          <p:cNvGraphicFramePr>
            <a:graphicFrameLocks noGrp="1"/>
          </p:cNvGraphicFramePr>
          <p:nvPr>
            <p:extLst>
              <p:ext uri="{D42A27DB-BD31-4B8C-83A1-F6EECF244321}">
                <p14:modId xmlns:p14="http://schemas.microsoft.com/office/powerpoint/2010/main" val="773853405"/>
              </p:ext>
            </p:extLst>
          </p:nvPr>
        </p:nvGraphicFramePr>
        <p:xfrm>
          <a:off x="561088" y="892020"/>
          <a:ext cx="5806426" cy="5576283"/>
        </p:xfrm>
        <a:graphic>
          <a:graphicData uri="http://schemas.openxmlformats.org/drawingml/2006/table">
            <a:tbl>
              <a:tblPr/>
              <a:tblGrid>
                <a:gridCol w="1013712">
                  <a:extLst>
                    <a:ext uri="{9D8B030D-6E8A-4147-A177-3AD203B41FA5}">
                      <a16:colId xmlns:a16="http://schemas.microsoft.com/office/drawing/2014/main" val="2091898834"/>
                    </a:ext>
                  </a:extLst>
                </a:gridCol>
                <a:gridCol w="710906">
                  <a:extLst>
                    <a:ext uri="{9D8B030D-6E8A-4147-A177-3AD203B41FA5}">
                      <a16:colId xmlns:a16="http://schemas.microsoft.com/office/drawing/2014/main" val="3948375963"/>
                    </a:ext>
                  </a:extLst>
                </a:gridCol>
                <a:gridCol w="881192">
                  <a:extLst>
                    <a:ext uri="{9D8B030D-6E8A-4147-A177-3AD203B41FA5}">
                      <a16:colId xmlns:a16="http://schemas.microsoft.com/office/drawing/2014/main" val="1911105573"/>
                    </a:ext>
                  </a:extLst>
                </a:gridCol>
                <a:gridCol w="833602">
                  <a:extLst>
                    <a:ext uri="{9D8B030D-6E8A-4147-A177-3AD203B41FA5}">
                      <a16:colId xmlns:a16="http://schemas.microsoft.com/office/drawing/2014/main" val="1575212580"/>
                    </a:ext>
                  </a:extLst>
                </a:gridCol>
                <a:gridCol w="482600">
                  <a:extLst>
                    <a:ext uri="{9D8B030D-6E8A-4147-A177-3AD203B41FA5}">
                      <a16:colId xmlns:a16="http://schemas.microsoft.com/office/drawing/2014/main" val="3448110556"/>
                    </a:ext>
                  </a:extLst>
                </a:gridCol>
                <a:gridCol w="675922">
                  <a:extLst>
                    <a:ext uri="{9D8B030D-6E8A-4147-A177-3AD203B41FA5}">
                      <a16:colId xmlns:a16="http://schemas.microsoft.com/office/drawing/2014/main" val="2846505439"/>
                    </a:ext>
                  </a:extLst>
                </a:gridCol>
                <a:gridCol w="604246">
                  <a:extLst>
                    <a:ext uri="{9D8B030D-6E8A-4147-A177-3AD203B41FA5}">
                      <a16:colId xmlns:a16="http://schemas.microsoft.com/office/drawing/2014/main" val="3946224539"/>
                    </a:ext>
                  </a:extLst>
                </a:gridCol>
                <a:gridCol w="604246">
                  <a:extLst>
                    <a:ext uri="{9D8B030D-6E8A-4147-A177-3AD203B41FA5}">
                      <a16:colId xmlns:a16="http://schemas.microsoft.com/office/drawing/2014/main" val="3794149537"/>
                    </a:ext>
                  </a:extLst>
                </a:gridCol>
              </a:tblGrid>
              <a:tr h="852843">
                <a:tc>
                  <a:txBody>
                    <a:bodyPr/>
                    <a:lstStyle/>
                    <a:p>
                      <a:pPr algn="ctr" fontAlgn="ctr"/>
                      <a:r>
                        <a:rPr lang="ru-RU" sz="900" b="1" i="0" u="none" strike="noStrike" dirty="0" err="1">
                          <a:solidFill>
                            <a:srgbClr val="000000"/>
                          </a:solidFill>
                          <a:effectLst/>
                          <a:latin typeface="Arial" panose="020B0604020202020204" pitchFamily="34" charset="0"/>
                        </a:rPr>
                        <a:t>Регіон</a:t>
                      </a:r>
                      <a:endParaRPr lang="ru-RU" sz="900" b="1" i="0" u="none" strike="noStrike" dirty="0">
                        <a:solidFill>
                          <a:srgbClr val="000000"/>
                        </a:solidFill>
                        <a:effectLst/>
                        <a:latin typeface="Arial" panose="020B0604020202020204" pitchFamily="34" charset="0"/>
                      </a:endParaRP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1" i="0" u="none" strike="noStrike">
                          <a:solidFill>
                            <a:srgbClr val="000000"/>
                          </a:solidFill>
                          <a:effectLst/>
                          <a:latin typeface="Arial" panose="020B0604020202020204" pitchFamily="34" charset="0"/>
                        </a:rPr>
                        <a:t>Об’єм пропозиції</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1" i="0" u="none" strike="noStrike">
                          <a:solidFill>
                            <a:srgbClr val="000000"/>
                          </a:solidFill>
                          <a:effectLst/>
                          <a:latin typeface="Arial" panose="020B0604020202020204" pitchFamily="34" charset="0"/>
                        </a:rPr>
                        <a:t>Медіана (</a:t>
                      </a:r>
                      <a:r>
                        <a:rPr lang="el-GR" sz="900" b="1" i="0" u="none" strike="noStrike">
                          <a:solidFill>
                            <a:srgbClr val="000000"/>
                          </a:solidFill>
                          <a:effectLst/>
                          <a:latin typeface="Arial" panose="020B0604020202020204" pitchFamily="34" charset="0"/>
                        </a:rPr>
                        <a:t>μ)</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1" i="0" u="none" strike="noStrike">
                          <a:solidFill>
                            <a:srgbClr val="000000"/>
                          </a:solidFill>
                          <a:effectLst/>
                          <a:latin typeface="Arial" panose="020B0604020202020204" pitchFamily="34" charset="0"/>
                        </a:rPr>
                        <a:t>Середнє арифметичне</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Arial" panose="020B0604020202020204" pitchFamily="34" charset="0"/>
                        </a:rPr>
                        <a:t>S</a:t>
                      </a:r>
                      <a:r>
                        <a:rPr lang="en-US" sz="900" b="1" i="0" u="none" strike="noStrike" baseline="-25000">
                          <a:solidFill>
                            <a:srgbClr val="000000"/>
                          </a:solidFill>
                          <a:effectLst/>
                          <a:latin typeface="Arial" panose="020B0604020202020204" pitchFamily="34" charset="0"/>
                        </a:rPr>
                        <a:t>lg</a:t>
                      </a:r>
                      <a:r>
                        <a:rPr lang="en-US" sz="900" b="1" i="0" u="none" strike="noStrike">
                          <a:solidFill>
                            <a:srgbClr val="000000"/>
                          </a:solidFill>
                          <a:effectLst/>
                          <a:latin typeface="Arial" panose="020B0604020202020204" pitchFamily="34" charset="0"/>
                        </a:rPr>
                        <a:t> (</a:t>
                      </a:r>
                      <a:r>
                        <a:rPr lang="el-GR" sz="900" b="1" i="0" u="none" strike="noStrike">
                          <a:solidFill>
                            <a:srgbClr val="000000"/>
                          </a:solidFill>
                          <a:effectLst/>
                          <a:latin typeface="Calibri" panose="020F0502020204030204" pitchFamily="34" charset="0"/>
                        </a:rPr>
                        <a:t>σ</a:t>
                      </a:r>
                      <a:r>
                        <a:rPr lang="el-GR" sz="900" b="1" i="0" u="none" strike="noStrike">
                          <a:solidFill>
                            <a:srgbClr val="000000"/>
                          </a:solidFill>
                          <a:effectLst/>
                          <a:latin typeface="Arial" panose="020B0604020202020204" pitchFamily="34" charset="0"/>
                        </a:rPr>
                        <a:t>)</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1" i="0" u="none" strike="noStrike">
                          <a:solidFill>
                            <a:srgbClr val="000000"/>
                          </a:solidFill>
                          <a:effectLst/>
                          <a:latin typeface="Arial" panose="020B0604020202020204" pitchFamily="34" charset="0"/>
                        </a:rPr>
                        <a:t>Коефіцієнт варіації</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err="1">
                          <a:solidFill>
                            <a:srgbClr val="000000"/>
                          </a:solidFill>
                          <a:effectLst/>
                          <a:latin typeface="Arial" panose="020B0604020202020204" pitchFamily="34" charset="0"/>
                        </a:rPr>
                        <a:t>Нижня</a:t>
                      </a:r>
                      <a:r>
                        <a:rPr lang="ru-RU" sz="900" b="1" i="0" u="none" strike="noStrike" dirty="0">
                          <a:solidFill>
                            <a:srgbClr val="000000"/>
                          </a:solidFill>
                          <a:effectLst/>
                          <a:latin typeface="Arial" panose="020B0604020202020204" pitchFamily="34" charset="0"/>
                        </a:rPr>
                        <a:t> </a:t>
                      </a:r>
                      <a:r>
                        <a:rPr lang="ru-RU" sz="900" b="1" i="0" u="none" strike="noStrike" dirty="0" err="1">
                          <a:solidFill>
                            <a:srgbClr val="000000"/>
                          </a:solidFill>
                          <a:effectLst/>
                          <a:latin typeface="Arial" panose="020B0604020202020204" pitchFamily="34" charset="0"/>
                        </a:rPr>
                        <a:t>цінова</a:t>
                      </a:r>
                      <a:r>
                        <a:rPr lang="ru-RU" sz="900" b="1" i="0" u="none" strike="noStrike" dirty="0">
                          <a:solidFill>
                            <a:srgbClr val="000000"/>
                          </a:solidFill>
                          <a:effectLst/>
                          <a:latin typeface="Arial" panose="020B0604020202020204" pitchFamily="34" charset="0"/>
                        </a:rPr>
                        <a:t> межа, 10^(</a:t>
                      </a:r>
                      <a:r>
                        <a:rPr lang="ru-RU" sz="900" b="1" i="0" u="none" strike="noStrike" dirty="0" err="1">
                          <a:solidFill>
                            <a:srgbClr val="000000"/>
                          </a:solidFill>
                          <a:effectLst/>
                          <a:latin typeface="Arial" panose="020B0604020202020204" pitchFamily="34" charset="0"/>
                        </a:rPr>
                        <a:t>lg</a:t>
                      </a:r>
                      <a:r>
                        <a:rPr lang="ru-RU" sz="900" b="1" i="0" u="none" strike="noStrike" dirty="0">
                          <a:solidFill>
                            <a:srgbClr val="000000"/>
                          </a:solidFill>
                          <a:effectLst/>
                          <a:latin typeface="Arial" panose="020B0604020202020204" pitchFamily="34" charset="0"/>
                        </a:rPr>
                        <a:t>(μ)-2σ)</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err="1">
                          <a:solidFill>
                            <a:srgbClr val="000000"/>
                          </a:solidFill>
                          <a:effectLst/>
                          <a:latin typeface="Arial" panose="020B0604020202020204" pitchFamily="34" charset="0"/>
                        </a:rPr>
                        <a:t>Верхня</a:t>
                      </a:r>
                      <a:r>
                        <a:rPr lang="ru-RU" sz="900" b="1" i="0" u="none" strike="noStrike" dirty="0">
                          <a:solidFill>
                            <a:srgbClr val="000000"/>
                          </a:solidFill>
                          <a:effectLst/>
                          <a:latin typeface="Arial" panose="020B0604020202020204" pitchFamily="34" charset="0"/>
                        </a:rPr>
                        <a:t> </a:t>
                      </a:r>
                      <a:r>
                        <a:rPr lang="ru-RU" sz="900" b="1" i="0" u="none" strike="noStrike" dirty="0" err="1">
                          <a:solidFill>
                            <a:srgbClr val="000000"/>
                          </a:solidFill>
                          <a:effectLst/>
                          <a:latin typeface="Arial" panose="020B0604020202020204" pitchFamily="34" charset="0"/>
                        </a:rPr>
                        <a:t>цінова</a:t>
                      </a:r>
                      <a:r>
                        <a:rPr lang="ru-RU" sz="900" b="1" i="0" u="none" strike="noStrike" dirty="0">
                          <a:solidFill>
                            <a:srgbClr val="000000"/>
                          </a:solidFill>
                          <a:effectLst/>
                          <a:latin typeface="Arial" panose="020B0604020202020204" pitchFamily="34" charset="0"/>
                        </a:rPr>
                        <a:t> межа, 10^(</a:t>
                      </a:r>
                      <a:r>
                        <a:rPr lang="ru-RU" sz="900" b="1" i="0" u="none" strike="noStrike" dirty="0" err="1">
                          <a:solidFill>
                            <a:srgbClr val="000000"/>
                          </a:solidFill>
                          <a:effectLst/>
                          <a:latin typeface="Arial" panose="020B0604020202020204" pitchFamily="34" charset="0"/>
                        </a:rPr>
                        <a:t>lg</a:t>
                      </a:r>
                      <a:r>
                        <a:rPr lang="ru-RU" sz="900" b="1" i="0" u="none" strike="noStrike" dirty="0">
                          <a:solidFill>
                            <a:srgbClr val="000000"/>
                          </a:solidFill>
                          <a:effectLst/>
                          <a:latin typeface="Arial" panose="020B0604020202020204" pitchFamily="34" charset="0"/>
                        </a:rPr>
                        <a:t>(μ)+2σ)</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962049"/>
                  </a:ext>
                </a:extLst>
              </a:tr>
              <a:tr h="196810">
                <a:tc>
                  <a:txBody>
                    <a:bodyPr/>
                    <a:lstStyle/>
                    <a:p>
                      <a:pPr algn="ctr" fontAlgn="ctr"/>
                      <a:r>
                        <a:rPr lang="ru-RU" sz="900" b="0" i="0" u="none" strike="noStrike">
                          <a:solidFill>
                            <a:srgbClr val="000000"/>
                          </a:solidFill>
                          <a:effectLst/>
                          <a:latin typeface="Arial" panose="020B0604020202020204" pitchFamily="34" charset="0"/>
                        </a:rPr>
                        <a:t>Одеса</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53530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980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1093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0,1614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24,86%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466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2060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675036498"/>
                  </a:ext>
                </a:extLst>
              </a:tr>
              <a:tr h="196810">
                <a:tc>
                  <a:txBody>
                    <a:bodyPr/>
                    <a:lstStyle/>
                    <a:p>
                      <a:pPr algn="ctr" fontAlgn="ctr"/>
                      <a:r>
                        <a:rPr lang="ru-RU" sz="900" b="0" i="0" u="none" strike="noStrike">
                          <a:solidFill>
                            <a:srgbClr val="000000"/>
                          </a:solidFill>
                          <a:effectLst/>
                          <a:latin typeface="Arial" panose="020B0604020202020204" pitchFamily="34" charset="0"/>
                        </a:rPr>
                        <a:t>Київ</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40942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1939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2263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0,2105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32,78%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735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5112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896588"/>
                  </a:ext>
                </a:extLst>
              </a:tr>
              <a:tr h="196810">
                <a:tc>
                  <a:txBody>
                    <a:bodyPr/>
                    <a:lstStyle/>
                    <a:p>
                      <a:pPr algn="ctr" fontAlgn="ctr"/>
                      <a:r>
                        <a:rPr lang="ru-RU" sz="900" b="0" i="0" u="none" strike="noStrike">
                          <a:solidFill>
                            <a:srgbClr val="000000"/>
                          </a:solidFill>
                          <a:effectLst/>
                          <a:latin typeface="Arial" panose="020B0604020202020204" pitchFamily="34" charset="0"/>
                        </a:rPr>
                        <a:t>Харків</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14281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924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1020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0,1631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25,13%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436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1959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655155000"/>
                  </a:ext>
                </a:extLst>
              </a:tr>
              <a:tr h="196810">
                <a:tc>
                  <a:txBody>
                    <a:bodyPr/>
                    <a:lstStyle/>
                    <a:p>
                      <a:pPr algn="ctr" fontAlgn="ctr"/>
                      <a:r>
                        <a:rPr lang="ru-RU" sz="900" b="0" i="0" u="none" strike="noStrike">
                          <a:solidFill>
                            <a:srgbClr val="000000"/>
                          </a:solidFill>
                          <a:effectLst/>
                          <a:latin typeface="Arial" panose="020B0604020202020204" pitchFamily="34" charset="0"/>
                        </a:rPr>
                        <a:t>Дніпро</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9213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915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1009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0,1575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24,24%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443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1889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02870"/>
                  </a:ext>
                </a:extLst>
              </a:tr>
              <a:tr h="196810">
                <a:tc>
                  <a:txBody>
                    <a:bodyPr/>
                    <a:lstStyle/>
                    <a:p>
                      <a:pPr algn="ctr" fontAlgn="ctr"/>
                      <a:r>
                        <a:rPr lang="ru-RU" sz="900" b="0" i="0" u="none" strike="noStrike">
                          <a:solidFill>
                            <a:srgbClr val="000000"/>
                          </a:solidFill>
                          <a:effectLst/>
                          <a:latin typeface="Arial" panose="020B0604020202020204" pitchFamily="34" charset="0"/>
                        </a:rPr>
                        <a:t>Львів</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3917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1077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1182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0,1428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21,92%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558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2078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45204083"/>
                  </a:ext>
                </a:extLst>
              </a:tr>
              <a:tr h="196810">
                <a:tc>
                  <a:txBody>
                    <a:bodyPr/>
                    <a:lstStyle/>
                    <a:p>
                      <a:pPr algn="ctr" fontAlgn="ctr"/>
                      <a:r>
                        <a:rPr lang="ru-RU" sz="900" b="0" i="0" u="none" strike="noStrike">
                          <a:solidFill>
                            <a:srgbClr val="000000"/>
                          </a:solidFill>
                          <a:effectLst/>
                          <a:latin typeface="Arial" panose="020B0604020202020204" pitchFamily="34" charset="0"/>
                        </a:rPr>
                        <a:t>Вінниця</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3298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874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887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0,1040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15,88%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541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1411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475942"/>
                  </a:ext>
                </a:extLst>
              </a:tr>
              <a:tr h="196810">
                <a:tc>
                  <a:txBody>
                    <a:bodyPr/>
                    <a:lstStyle/>
                    <a:p>
                      <a:pPr algn="ctr" fontAlgn="ctr"/>
                      <a:r>
                        <a:rPr lang="ru-RU" sz="900" b="0" i="0" u="none" strike="noStrike">
                          <a:solidFill>
                            <a:srgbClr val="000000"/>
                          </a:solidFill>
                          <a:effectLst/>
                          <a:latin typeface="Arial" panose="020B0604020202020204" pitchFamily="34" charset="0"/>
                        </a:rPr>
                        <a:t>Запоріжжя</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3171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636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669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0,1378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21,14%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337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1199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986773719"/>
                  </a:ext>
                </a:extLst>
              </a:tr>
              <a:tr h="196810">
                <a:tc>
                  <a:txBody>
                    <a:bodyPr/>
                    <a:lstStyle/>
                    <a:p>
                      <a:pPr algn="ctr" fontAlgn="ctr"/>
                      <a:r>
                        <a:rPr lang="ru-RU" sz="900" b="0" i="0" u="none" strike="noStrike">
                          <a:solidFill>
                            <a:srgbClr val="000000"/>
                          </a:solidFill>
                          <a:effectLst/>
                          <a:latin typeface="Arial" panose="020B0604020202020204" pitchFamily="34" charset="0"/>
                        </a:rPr>
                        <a:t>Івано-Франківськ</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3077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542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596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0,1294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19,82%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299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984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6025083"/>
                  </a:ext>
                </a:extLst>
              </a:tr>
              <a:tr h="196810">
                <a:tc>
                  <a:txBody>
                    <a:bodyPr/>
                    <a:lstStyle/>
                    <a:p>
                      <a:pPr algn="ctr" fontAlgn="ctr"/>
                      <a:r>
                        <a:rPr lang="ru-RU" sz="900" b="0" i="0" u="none" strike="noStrike">
                          <a:solidFill>
                            <a:srgbClr val="000000"/>
                          </a:solidFill>
                          <a:effectLst/>
                          <a:latin typeface="Arial" panose="020B0604020202020204" pitchFamily="34" charset="0"/>
                        </a:rPr>
                        <a:t>Хмельницький</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2902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658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686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0,1107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16,92%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395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1095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407894321"/>
                  </a:ext>
                </a:extLst>
              </a:tr>
              <a:tr h="196810">
                <a:tc>
                  <a:txBody>
                    <a:bodyPr/>
                    <a:lstStyle/>
                    <a:p>
                      <a:pPr algn="ctr" fontAlgn="ctr"/>
                      <a:r>
                        <a:rPr lang="ru-RU" sz="900" b="0" i="0" u="none" strike="noStrike">
                          <a:solidFill>
                            <a:srgbClr val="000000"/>
                          </a:solidFill>
                          <a:effectLst/>
                          <a:latin typeface="Arial" panose="020B0604020202020204" pitchFamily="34" charset="0"/>
                        </a:rPr>
                        <a:t>Херсон</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2759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678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715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0,1306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20,01%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372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1237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946608"/>
                  </a:ext>
                </a:extLst>
              </a:tr>
              <a:tr h="196810">
                <a:tc>
                  <a:txBody>
                    <a:bodyPr/>
                    <a:lstStyle/>
                    <a:p>
                      <a:pPr algn="ctr" fontAlgn="ctr"/>
                      <a:r>
                        <a:rPr lang="ru-RU" sz="900" b="0" i="0" u="none" strike="noStrike">
                          <a:solidFill>
                            <a:srgbClr val="000000"/>
                          </a:solidFill>
                          <a:effectLst/>
                          <a:latin typeface="Arial" panose="020B0604020202020204" pitchFamily="34" charset="0"/>
                        </a:rPr>
                        <a:t>Донецьк</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2739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329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365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0,1935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30,01%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135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802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146435648"/>
                  </a:ext>
                </a:extLst>
              </a:tr>
              <a:tr h="196810">
                <a:tc>
                  <a:txBody>
                    <a:bodyPr/>
                    <a:lstStyle/>
                    <a:p>
                      <a:pPr algn="ctr" fontAlgn="ctr"/>
                      <a:r>
                        <a:rPr lang="ru-RU" sz="900" b="0" i="0" u="none" strike="noStrike">
                          <a:solidFill>
                            <a:srgbClr val="000000"/>
                          </a:solidFill>
                          <a:effectLst/>
                          <a:latin typeface="Arial" panose="020B0604020202020204" pitchFamily="34" charset="0"/>
                        </a:rPr>
                        <a:t>Полтава</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2120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804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855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0,1383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21,23%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425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1520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9843809"/>
                  </a:ext>
                </a:extLst>
              </a:tr>
              <a:tr h="196810">
                <a:tc>
                  <a:txBody>
                    <a:bodyPr/>
                    <a:lstStyle/>
                    <a:p>
                      <a:pPr algn="ctr" fontAlgn="ctr"/>
                      <a:r>
                        <a:rPr lang="ru-RU" sz="900" b="0" i="0" u="none" strike="noStrike">
                          <a:solidFill>
                            <a:srgbClr val="000000"/>
                          </a:solidFill>
                          <a:effectLst/>
                          <a:latin typeface="Arial" panose="020B0604020202020204" pitchFamily="34" charset="0"/>
                        </a:rPr>
                        <a:t>Рівне</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1664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740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761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0,1299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19,90%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407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1345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708363513"/>
                  </a:ext>
                </a:extLst>
              </a:tr>
              <a:tr h="196810">
                <a:tc>
                  <a:txBody>
                    <a:bodyPr/>
                    <a:lstStyle/>
                    <a:p>
                      <a:pPr algn="ctr" fontAlgn="ctr"/>
                      <a:r>
                        <a:rPr lang="ru-RU" sz="900" b="0" i="0" u="none" strike="noStrike">
                          <a:solidFill>
                            <a:srgbClr val="000000"/>
                          </a:solidFill>
                          <a:effectLst/>
                          <a:latin typeface="Arial" panose="020B0604020202020204" pitchFamily="34" charset="0"/>
                        </a:rPr>
                        <a:t>Миколаїв</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1544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663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679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0,1194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18,27%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382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1149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6046948"/>
                  </a:ext>
                </a:extLst>
              </a:tr>
              <a:tr h="196810">
                <a:tc>
                  <a:txBody>
                    <a:bodyPr/>
                    <a:lstStyle/>
                    <a:p>
                      <a:pPr algn="ctr" fontAlgn="ctr"/>
                      <a:r>
                        <a:rPr lang="ru-RU" sz="900" b="0" i="0" u="none" strike="noStrike">
                          <a:solidFill>
                            <a:srgbClr val="000000"/>
                          </a:solidFill>
                          <a:effectLst/>
                          <a:latin typeface="Arial" panose="020B0604020202020204" pitchFamily="34" charset="0"/>
                        </a:rPr>
                        <a:t>Тернопіль</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1533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713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733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0,1040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15,88%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442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1151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4167928843"/>
                  </a:ext>
                </a:extLst>
              </a:tr>
              <a:tr h="196810">
                <a:tc>
                  <a:txBody>
                    <a:bodyPr/>
                    <a:lstStyle/>
                    <a:p>
                      <a:pPr algn="ctr" fontAlgn="ctr"/>
                      <a:r>
                        <a:rPr lang="ru-RU" sz="900" b="0" i="0" u="none" strike="noStrike">
                          <a:solidFill>
                            <a:srgbClr val="000000"/>
                          </a:solidFill>
                          <a:effectLst/>
                          <a:latin typeface="Arial" panose="020B0604020202020204" pitchFamily="34" charset="0"/>
                        </a:rPr>
                        <a:t>Чернівці</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1245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774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796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0,1238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18,95%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438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1369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134996"/>
                  </a:ext>
                </a:extLst>
              </a:tr>
              <a:tr h="196810">
                <a:tc>
                  <a:txBody>
                    <a:bodyPr/>
                    <a:lstStyle/>
                    <a:p>
                      <a:pPr algn="ctr" fontAlgn="ctr"/>
                      <a:r>
                        <a:rPr lang="ru-RU" sz="900" b="0" i="0" u="none" strike="noStrike">
                          <a:solidFill>
                            <a:srgbClr val="000000"/>
                          </a:solidFill>
                          <a:effectLst/>
                          <a:latin typeface="Arial" panose="020B0604020202020204" pitchFamily="34" charset="0"/>
                        </a:rPr>
                        <a:t>Луганськ</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1095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270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291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0,1373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21,06%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144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509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122706723"/>
                  </a:ext>
                </a:extLst>
              </a:tr>
              <a:tr h="196810">
                <a:tc>
                  <a:txBody>
                    <a:bodyPr/>
                    <a:lstStyle/>
                    <a:p>
                      <a:pPr algn="ctr" fontAlgn="ctr"/>
                      <a:r>
                        <a:rPr lang="ru-RU" sz="900" b="0" i="0" u="none" strike="noStrike">
                          <a:solidFill>
                            <a:srgbClr val="000000"/>
                          </a:solidFill>
                          <a:effectLst/>
                          <a:latin typeface="Arial" panose="020B0604020202020204" pitchFamily="34" charset="0"/>
                        </a:rPr>
                        <a:t>Черкаси</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1016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732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768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0,1329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20,37%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397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1349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5454437"/>
                  </a:ext>
                </a:extLst>
              </a:tr>
              <a:tr h="196810">
                <a:tc>
                  <a:txBody>
                    <a:bodyPr/>
                    <a:lstStyle/>
                    <a:p>
                      <a:pPr algn="ctr" fontAlgn="ctr"/>
                      <a:r>
                        <a:rPr lang="ru-RU" sz="900" b="0" i="0" u="none" strike="noStrike">
                          <a:solidFill>
                            <a:srgbClr val="000000"/>
                          </a:solidFill>
                          <a:effectLst/>
                          <a:latin typeface="Arial" panose="020B0604020202020204" pitchFamily="34" charset="0"/>
                        </a:rPr>
                        <a:t>Житомир</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973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739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776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0,1247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19,10%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416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1312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697726047"/>
                  </a:ext>
                </a:extLst>
              </a:tr>
              <a:tr h="196810">
                <a:tc>
                  <a:txBody>
                    <a:bodyPr/>
                    <a:lstStyle/>
                    <a:p>
                      <a:pPr algn="ctr" fontAlgn="ctr"/>
                      <a:r>
                        <a:rPr lang="ru-RU" sz="900" b="0" i="0" u="none" strike="noStrike">
                          <a:solidFill>
                            <a:srgbClr val="000000"/>
                          </a:solidFill>
                          <a:effectLst/>
                          <a:latin typeface="Arial" panose="020B0604020202020204" pitchFamily="34" charset="0"/>
                        </a:rPr>
                        <a:t>Чернігів</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850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675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732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0,1354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20,76%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362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1258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302965"/>
                  </a:ext>
                </a:extLst>
              </a:tr>
              <a:tr h="196810">
                <a:tc>
                  <a:txBody>
                    <a:bodyPr/>
                    <a:lstStyle/>
                    <a:p>
                      <a:pPr algn="ctr" fontAlgn="ctr"/>
                      <a:r>
                        <a:rPr lang="ru-RU" sz="900" b="0" i="0" u="none" strike="noStrike">
                          <a:solidFill>
                            <a:srgbClr val="000000"/>
                          </a:solidFill>
                          <a:effectLst/>
                          <a:latin typeface="Arial" panose="020B0604020202020204" pitchFamily="34" charset="0"/>
                        </a:rPr>
                        <a:t>Ужгород</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780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736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786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0,1268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19,42%</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410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1319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393525874"/>
                  </a:ext>
                </a:extLst>
              </a:tr>
              <a:tr h="196810">
                <a:tc>
                  <a:txBody>
                    <a:bodyPr/>
                    <a:lstStyle/>
                    <a:p>
                      <a:pPr algn="ctr" fontAlgn="ctr"/>
                      <a:r>
                        <a:rPr lang="ru-RU" sz="900" b="0" i="0" u="none" strike="noStrike">
                          <a:solidFill>
                            <a:srgbClr val="000000"/>
                          </a:solidFill>
                          <a:effectLst/>
                          <a:latin typeface="Arial" panose="020B0604020202020204" pitchFamily="34" charset="0"/>
                        </a:rPr>
                        <a:t>Кропивницький</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756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607</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625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0,1180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18,05%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353</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1045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016894"/>
                  </a:ext>
                </a:extLst>
              </a:tr>
              <a:tr h="196810">
                <a:tc>
                  <a:txBody>
                    <a:bodyPr/>
                    <a:lstStyle/>
                    <a:p>
                      <a:pPr algn="ctr" fontAlgn="ctr"/>
                      <a:r>
                        <a:rPr lang="ru-RU" sz="900" b="0" i="0" u="none" strike="noStrike">
                          <a:solidFill>
                            <a:srgbClr val="000000"/>
                          </a:solidFill>
                          <a:effectLst/>
                          <a:latin typeface="Arial" panose="020B0604020202020204" pitchFamily="34" charset="0"/>
                        </a:rPr>
                        <a:t>Суми</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708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635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666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0,1305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19,99%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348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ru-UA" sz="900" b="0" i="0" u="none" strike="noStrike">
                          <a:solidFill>
                            <a:srgbClr val="000000"/>
                          </a:solidFill>
                          <a:effectLst/>
                          <a:latin typeface="Arial" panose="020B0604020202020204" pitchFamily="34" charset="0"/>
                        </a:rPr>
                        <a:t>1159</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299127509"/>
                  </a:ext>
                </a:extLst>
              </a:tr>
              <a:tr h="196810">
                <a:tc>
                  <a:txBody>
                    <a:bodyPr/>
                    <a:lstStyle/>
                    <a:p>
                      <a:pPr algn="ctr" fontAlgn="ctr"/>
                      <a:r>
                        <a:rPr lang="ru-RU" sz="900" b="0" i="0" u="none" strike="noStrike">
                          <a:solidFill>
                            <a:srgbClr val="000000"/>
                          </a:solidFill>
                          <a:effectLst/>
                          <a:latin typeface="Arial" panose="020B0604020202020204" pitchFamily="34" charset="0"/>
                        </a:rPr>
                        <a:t>Луцьк</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598</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746</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771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0,1031</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15,75%</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a:solidFill>
                            <a:srgbClr val="000000"/>
                          </a:solidFill>
                          <a:effectLst/>
                          <a:latin typeface="Arial" panose="020B0604020202020204" pitchFamily="34" charset="0"/>
                        </a:rPr>
                        <a:t>464</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UA" sz="900" b="0" i="0" u="none" strike="noStrike" dirty="0">
                          <a:solidFill>
                            <a:srgbClr val="000000"/>
                          </a:solidFill>
                          <a:effectLst/>
                          <a:latin typeface="Arial" panose="020B0604020202020204" pitchFamily="34" charset="0"/>
                        </a:rPr>
                        <a:t>1200</a:t>
                      </a:r>
                    </a:p>
                  </a:txBody>
                  <a:tcPr marL="8087" marR="8087" marT="8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250806"/>
                  </a:ext>
                </a:extLst>
              </a:tr>
            </a:tbl>
          </a:graphicData>
        </a:graphic>
      </p:graphicFrame>
    </p:spTree>
    <p:extLst>
      <p:ext uri="{BB962C8B-B14F-4D97-AF65-F5344CB8AC3E}">
        <p14:creationId xmlns:p14="http://schemas.microsoft.com/office/powerpoint/2010/main" val="3102635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276923" y="0"/>
            <a:ext cx="2915077" cy="6858000"/>
          </a:xfrm>
          <a:prstGeom prst="rect">
            <a:avLst/>
          </a:prstGeom>
          <a:solidFill>
            <a:srgbClr val="2F33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Номер слайда 70">
            <a:extLst>
              <a:ext uri="{FF2B5EF4-FFF2-40B4-BE49-F238E27FC236}">
                <a16:creationId xmlns:a16="http://schemas.microsoft.com/office/drawing/2014/main" id="{C4ECC714-38DB-4285-8ED8-65CB5E604773}"/>
              </a:ext>
            </a:extLst>
          </p:cNvPr>
          <p:cNvSpPr>
            <a:spLocks noGrp="1"/>
          </p:cNvSpPr>
          <p:nvPr>
            <p:ph type="sldNum" sz="quarter" idx="4"/>
          </p:nvPr>
        </p:nvSpPr>
        <p:spPr>
          <a:xfrm>
            <a:off x="11549269" y="6468303"/>
            <a:ext cx="443948" cy="365125"/>
          </a:xfrm>
        </p:spPr>
        <p:txBody>
          <a:bodyPr rtlCol="0"/>
          <a:lstStyle/>
          <a:p>
            <a:pPr rtl="0"/>
            <a:fld id="{8C2E478F-E849-4A8C-AF1F-CBCC78A7CBFA}" type="slidenum">
              <a:rPr lang="ru-RU" smtClean="0"/>
              <a:t>9</a:t>
            </a:fld>
            <a:endParaRPr lang="ru-RU"/>
          </a:p>
        </p:txBody>
      </p:sp>
      <p:pic>
        <p:nvPicPr>
          <p:cNvPr id="14" name="Picture 2">
            <a:extLst>
              <a:ext uri="{FF2B5EF4-FFF2-40B4-BE49-F238E27FC236}">
                <a16:creationId xmlns:a16="http://schemas.microsoft.com/office/drawing/2014/main" id="{2CBC1F97-0C41-4FA4-BE8B-C3E26F4D2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8626" y="6188594"/>
            <a:ext cx="1982286" cy="559418"/>
          </a:xfrm>
          <a:prstGeom prst="rect">
            <a:avLst/>
          </a:prstGeom>
          <a:solidFill>
            <a:schemeClr val="bg1"/>
          </a:solidFill>
        </p:spPr>
      </p:pic>
      <p:sp>
        <p:nvSpPr>
          <p:cNvPr id="9" name="TextBox 8"/>
          <p:cNvSpPr txBox="1"/>
          <p:nvPr/>
        </p:nvSpPr>
        <p:spPr>
          <a:xfrm>
            <a:off x="178724" y="1"/>
            <a:ext cx="4320000" cy="674031"/>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Щільність розподілу вартості 1</a:t>
            </a:r>
            <a:r>
              <a:rPr lang="en-US" sz="1260" b="1" dirty="0">
                <a:solidFill>
                  <a:srgbClr val="C00000"/>
                </a:solidFill>
              </a:rPr>
              <a:t> </a:t>
            </a:r>
            <a:r>
              <a:rPr lang="uk-UA" sz="1260" b="1" dirty="0" err="1">
                <a:solidFill>
                  <a:srgbClr val="C00000"/>
                </a:solidFill>
              </a:rPr>
              <a:t>сот</a:t>
            </a:r>
            <a:r>
              <a:rPr lang="uk-UA" sz="1260" b="1" dirty="0">
                <a:solidFill>
                  <a:srgbClr val="C00000"/>
                </a:solidFill>
              </a:rPr>
              <a:t>. землі житлового призначення на ринку України станом на Грудень 2021 р. та його опис</a:t>
            </a:r>
            <a:endParaRPr lang="uk-UA" sz="1260" dirty="0">
              <a:solidFill>
                <a:srgbClr val="C00000"/>
              </a:solidFill>
            </a:endParaRPr>
          </a:p>
        </p:txBody>
      </p:sp>
      <p:sp>
        <p:nvSpPr>
          <p:cNvPr id="10" name="TextBox 9"/>
          <p:cNvSpPr txBox="1"/>
          <p:nvPr/>
        </p:nvSpPr>
        <p:spPr>
          <a:xfrm>
            <a:off x="150530" y="3047793"/>
            <a:ext cx="4320000" cy="674031"/>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Опис щільності розподілу вартості 1 </a:t>
            </a:r>
            <a:r>
              <a:rPr lang="uk-UA" sz="1260" b="1" dirty="0" err="1">
                <a:solidFill>
                  <a:srgbClr val="C00000"/>
                </a:solidFill>
              </a:rPr>
              <a:t>сот</a:t>
            </a:r>
            <a:r>
              <a:rPr lang="uk-UA" sz="1260" b="1" dirty="0">
                <a:solidFill>
                  <a:srgbClr val="C00000"/>
                </a:solidFill>
              </a:rPr>
              <a:t>. землі житлового призначення на ринку України станом на Грудень 2021 р. </a:t>
            </a:r>
            <a:r>
              <a:rPr lang="uk-UA" sz="1260" b="1" dirty="0" err="1">
                <a:solidFill>
                  <a:srgbClr val="C00000"/>
                </a:solidFill>
              </a:rPr>
              <a:t>лог</a:t>
            </a:r>
            <a:r>
              <a:rPr lang="uk-UA" sz="1260" b="1" dirty="0">
                <a:solidFill>
                  <a:srgbClr val="C00000"/>
                </a:solidFill>
              </a:rPr>
              <a:t>-нормальним законом розподілу</a:t>
            </a:r>
            <a:endParaRPr lang="uk-UA" sz="1260" dirty="0">
              <a:solidFill>
                <a:srgbClr val="C00000"/>
              </a:solidFill>
            </a:endParaRPr>
          </a:p>
        </p:txBody>
      </p:sp>
      <p:graphicFrame>
        <p:nvGraphicFramePr>
          <p:cNvPr id="11" name="Диаграмма 10">
            <a:extLst>
              <a:ext uri="{FF2B5EF4-FFF2-40B4-BE49-F238E27FC236}">
                <a16:creationId xmlns:a16="http://schemas.microsoft.com/office/drawing/2014/main" id="{00000000-0008-0000-0900-00002B000000}"/>
              </a:ext>
            </a:extLst>
          </p:cNvPr>
          <p:cNvGraphicFramePr>
            <a:graphicFrameLocks/>
          </p:cNvGraphicFramePr>
          <p:nvPr>
            <p:extLst>
              <p:ext uri="{D42A27DB-BD31-4B8C-83A1-F6EECF244321}">
                <p14:modId xmlns:p14="http://schemas.microsoft.com/office/powerpoint/2010/main" val="3585096011"/>
              </p:ext>
            </p:extLst>
          </p:nvPr>
        </p:nvGraphicFramePr>
        <p:xfrm>
          <a:off x="178724" y="661377"/>
          <a:ext cx="4320000" cy="221224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4975718" y="0"/>
            <a:ext cx="4301205" cy="674031"/>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Щільність розподілу вартості 1 </a:t>
            </a:r>
            <a:r>
              <a:rPr lang="uk-UA" sz="1260" b="1" dirty="0" err="1">
                <a:solidFill>
                  <a:srgbClr val="C00000"/>
                </a:solidFill>
              </a:rPr>
              <a:t>кв</a:t>
            </a:r>
            <a:r>
              <a:rPr lang="uk-UA" sz="1260" b="1" dirty="0">
                <a:solidFill>
                  <a:srgbClr val="C00000"/>
                </a:solidFill>
              </a:rPr>
              <a:t>. м. домоволодіння вторинного ринку України станом на Грудень 2021 р. та його опис</a:t>
            </a:r>
            <a:endParaRPr lang="uk-UA" sz="1260" dirty="0">
              <a:solidFill>
                <a:srgbClr val="C00000"/>
              </a:solidFill>
            </a:endParaRPr>
          </a:p>
        </p:txBody>
      </p:sp>
      <p:sp>
        <p:nvSpPr>
          <p:cNvPr id="16" name="TextBox 15"/>
          <p:cNvSpPr txBox="1"/>
          <p:nvPr/>
        </p:nvSpPr>
        <p:spPr>
          <a:xfrm>
            <a:off x="4966320" y="3047793"/>
            <a:ext cx="4320001" cy="674031"/>
          </a:xfrm>
          <a:prstGeom prst="rect">
            <a:avLst/>
          </a:prstGeom>
          <a:noFill/>
        </p:spPr>
        <p:txBody>
          <a:bodyPr wrap="square" rtlCol="0">
            <a:spAutoFit/>
          </a:bodyPr>
          <a:lstStyle/>
          <a:p>
            <a:pPr algn="ctr">
              <a:defRPr sz="1260" b="1" i="0" u="none" strike="noStrike" kern="1200" baseline="0">
                <a:solidFill>
                  <a:srgbClr val="C00000"/>
                </a:solidFill>
                <a:latin typeface="Ubuntu" panose="020B0504030602030204" pitchFamily="34" charset="0"/>
                <a:ea typeface="+mn-ea"/>
                <a:cs typeface="Times New Roman" panose="02020603050405020304" pitchFamily="18" charset="0"/>
              </a:defRPr>
            </a:pPr>
            <a:r>
              <a:rPr lang="uk-UA" sz="1260" b="1" dirty="0">
                <a:solidFill>
                  <a:srgbClr val="C00000"/>
                </a:solidFill>
              </a:rPr>
              <a:t>Опис щільності розподілу вартості 1 </a:t>
            </a:r>
            <a:r>
              <a:rPr lang="uk-UA" sz="1260" b="1" dirty="0" err="1">
                <a:solidFill>
                  <a:srgbClr val="C00000"/>
                </a:solidFill>
              </a:rPr>
              <a:t>кв</a:t>
            </a:r>
            <a:r>
              <a:rPr lang="uk-UA" sz="1260" b="1" dirty="0">
                <a:solidFill>
                  <a:srgbClr val="C00000"/>
                </a:solidFill>
              </a:rPr>
              <a:t>. м. домоволодінь вторинного ринку України станом на Грудень 2021 р. </a:t>
            </a:r>
            <a:r>
              <a:rPr lang="uk-UA" sz="1260" b="1" dirty="0" err="1">
                <a:solidFill>
                  <a:srgbClr val="C00000"/>
                </a:solidFill>
              </a:rPr>
              <a:t>лог</a:t>
            </a:r>
            <a:r>
              <a:rPr lang="uk-UA" sz="1260" b="1" dirty="0">
                <a:solidFill>
                  <a:srgbClr val="C00000"/>
                </a:solidFill>
              </a:rPr>
              <a:t>-нормальним законом розподілу</a:t>
            </a:r>
            <a:endParaRPr lang="uk-UA" sz="1260" dirty="0">
              <a:solidFill>
                <a:srgbClr val="C00000"/>
              </a:solidFill>
            </a:endParaRPr>
          </a:p>
        </p:txBody>
      </p:sp>
      <p:graphicFrame>
        <p:nvGraphicFramePr>
          <p:cNvPr id="17" name="Диаграмма 16">
            <a:extLst>
              <a:ext uri="{FF2B5EF4-FFF2-40B4-BE49-F238E27FC236}">
                <a16:creationId xmlns:a16="http://schemas.microsoft.com/office/drawing/2014/main" id="{00000000-0008-0000-0900-00002B000000}"/>
              </a:ext>
            </a:extLst>
          </p:cNvPr>
          <p:cNvGraphicFramePr>
            <a:graphicFrameLocks/>
          </p:cNvGraphicFramePr>
          <p:nvPr>
            <p:extLst>
              <p:ext uri="{D42A27DB-BD31-4B8C-83A1-F6EECF244321}">
                <p14:modId xmlns:p14="http://schemas.microsoft.com/office/powerpoint/2010/main" val="1397716840"/>
              </p:ext>
            </p:extLst>
          </p:nvPr>
        </p:nvGraphicFramePr>
        <p:xfrm>
          <a:off x="4966321" y="654991"/>
          <a:ext cx="4310602" cy="221862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9505244" y="349956"/>
            <a:ext cx="2487973" cy="3554819"/>
          </a:xfrm>
          <a:prstGeom prst="rect">
            <a:avLst/>
          </a:prstGeom>
          <a:noFill/>
        </p:spPr>
        <p:txBody>
          <a:bodyPr wrap="square" rtlCol="0">
            <a:spAutoFit/>
          </a:bodyPr>
          <a:lstStyle/>
          <a:p>
            <a:pPr lvl="0" algn="just">
              <a:lnSpc>
                <a:spcPct val="150000"/>
              </a:lnSpc>
              <a:spcBef>
                <a:spcPts val="1000"/>
              </a:spcBef>
            </a:pPr>
            <a:r>
              <a:rPr lang="uk-UA" sz="1500" dirty="0">
                <a:solidFill>
                  <a:prstClr val="white"/>
                </a:solidFill>
                <a:latin typeface="Ubuntu" panose="020B0504030602030204" pitchFamily="34" charset="0"/>
              </a:rPr>
              <a:t>Проведений аналіз показав, що розподіл цін на ринку земельних ділянок і домоволодінь також підпорядковується </a:t>
            </a:r>
            <a:r>
              <a:rPr lang="uk-UA" sz="1500" dirty="0" err="1">
                <a:solidFill>
                  <a:prstClr val="white"/>
                </a:solidFill>
                <a:latin typeface="Ubuntu" panose="020B0504030602030204" pitchFamily="34" charset="0"/>
              </a:rPr>
              <a:t>логнормальному</a:t>
            </a:r>
            <a:r>
              <a:rPr lang="uk-UA" sz="1500" dirty="0">
                <a:solidFill>
                  <a:prstClr val="white"/>
                </a:solidFill>
                <a:latin typeface="Ubuntu" panose="020B0504030602030204" pitchFamily="34" charset="0"/>
              </a:rPr>
              <a:t> закону розподілу, який був прийнятий в якості теоретичного закону.</a:t>
            </a:r>
          </a:p>
        </p:txBody>
      </p:sp>
      <p:graphicFrame>
        <p:nvGraphicFramePr>
          <p:cNvPr id="19" name="Диаграмма 18">
            <a:extLst>
              <a:ext uri="{FF2B5EF4-FFF2-40B4-BE49-F238E27FC236}">
                <a16:creationId xmlns:a16="http://schemas.microsoft.com/office/drawing/2014/main" id="{00000000-0008-0000-0E00-00000A000000}"/>
              </a:ext>
            </a:extLst>
          </p:cNvPr>
          <p:cNvGraphicFramePr>
            <a:graphicFrameLocks/>
          </p:cNvGraphicFramePr>
          <p:nvPr>
            <p:extLst>
              <p:ext uri="{D42A27DB-BD31-4B8C-83A1-F6EECF244321}">
                <p14:modId xmlns:p14="http://schemas.microsoft.com/office/powerpoint/2010/main" val="1287843844"/>
              </p:ext>
            </p:extLst>
          </p:nvPr>
        </p:nvGraphicFramePr>
        <p:xfrm>
          <a:off x="0" y="3731687"/>
          <a:ext cx="4758139" cy="312631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Диаграмма 19">
            <a:extLst>
              <a:ext uri="{FF2B5EF4-FFF2-40B4-BE49-F238E27FC236}">
                <a16:creationId xmlns:a16="http://schemas.microsoft.com/office/drawing/2014/main" id="{00000000-0008-0000-0E00-00000A000000}"/>
              </a:ext>
            </a:extLst>
          </p:cNvPr>
          <p:cNvGraphicFramePr>
            <a:graphicFrameLocks/>
          </p:cNvGraphicFramePr>
          <p:nvPr>
            <p:extLst>
              <p:ext uri="{D42A27DB-BD31-4B8C-83A1-F6EECF244321}">
                <p14:modId xmlns:p14="http://schemas.microsoft.com/office/powerpoint/2010/main" val="2836625546"/>
              </p:ext>
            </p:extLst>
          </p:nvPr>
        </p:nvGraphicFramePr>
        <p:xfrm>
          <a:off x="4758139" y="3731687"/>
          <a:ext cx="4503401" cy="311074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65569330"/>
      </p:ext>
    </p:extLst>
  </p:cSld>
  <p:clrMapOvr>
    <a:masterClrMapping/>
  </p:clrMapOvr>
</p:sld>
</file>

<file path=ppt/theme/theme1.xml><?xml version="1.0" encoding="utf-8"?>
<a:theme xmlns:a="http://schemas.openxmlformats.org/drawingml/2006/main" name="Тема Offic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4308989_TF55661986" id="{F162B3F7-4FB4-4937-9843-8F94C7729DA1}" vid="{4EA5BE7A-95FB-4B38-B6C2-A30C383F7BF6}"/>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0B16AC2-D7DD-48B6-919A-4ADE887D75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B3E157-1CAC-4231-A2EC-E93952D57E42}">
  <ds:schemaRefs>
    <ds:schemaRef ds:uri="http://schemas.microsoft.com/sharepoint/v3/contenttype/forms"/>
  </ds:schemaRefs>
</ds:datastoreItem>
</file>

<file path=customXml/itemProps3.xml><?xml version="1.0" encoding="utf-8"?>
<ds:datastoreItem xmlns:ds="http://schemas.openxmlformats.org/officeDocument/2006/customXml" ds:itemID="{22E71848-B78E-4D58-BFA5-D2D5918911CD}">
  <ds:schemaRefs>
    <ds:schemaRef ds:uri="http://schemas.microsoft.com/office/infopath/2007/PartnerControls"/>
    <ds:schemaRef ds:uri="http://schemas.microsoft.com/office/2006/metadata/properties"/>
    <ds:schemaRef ds:uri="http://schemas.openxmlformats.org/package/2006/metadata/core-properties"/>
    <ds:schemaRef ds:uri="16c05727-aa75-4e4a-9b5f-8a80a1165891"/>
    <ds:schemaRef ds:uri="http://schemas.microsoft.com/office/2006/documentManagement/types"/>
    <ds:schemaRef ds:uri="http://purl.org/dc/elements/1.1/"/>
    <ds:schemaRef ds:uri="http://purl.org/dc/term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Техническая презентация</Template>
  <TotalTime>0</TotalTime>
  <Words>4676</Words>
  <Application>Microsoft Office PowerPoint</Application>
  <PresentationFormat>Широкоэкранный</PresentationFormat>
  <Paragraphs>1328</Paragraphs>
  <Slides>30</Slides>
  <Notes>30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30</vt:i4>
      </vt:variant>
    </vt:vector>
  </HeadingPairs>
  <TitlesOfParts>
    <vt:vector size="40" baseType="lpstr">
      <vt:lpstr>Arial</vt:lpstr>
      <vt:lpstr>Calibri</vt:lpstr>
      <vt:lpstr>Calibri Light</vt:lpstr>
      <vt:lpstr>Circe</vt:lpstr>
      <vt:lpstr>Gill Sans</vt:lpstr>
      <vt:lpstr>Times New Roman</vt:lpstr>
      <vt:lpstr>Ubuntu</vt:lpstr>
      <vt:lpstr>Ubuntu Light</vt:lpstr>
      <vt:lpstr>Wingdings</vt:lpstr>
      <vt:lpstr>Тема Office</vt:lpstr>
      <vt:lpstr>АНАЛІТИЧНИЙ МОДУЛЬ «СМАРТ-ОЦІНКА»</vt:lpstr>
      <vt:lpstr>ВСТУП</vt:lpstr>
      <vt:lpstr>Модуль «СМАРТ-ОЦІНКА» та його риси</vt:lpstr>
      <vt:lpstr>ОСНОВИ Модуля «СМАРТ-ОЦІНКА»</vt:lpstr>
      <vt:lpstr>Стислий огляд бази ДАНИХ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Схема роботи Модуля «СМАРТ-ОЦІНКА»</vt:lpstr>
      <vt:lpstr>Схема роботи Модуля «СМАРТ-ОЦІНКА»</vt:lpstr>
      <vt:lpstr>СТРУКТУРА Модуля «СМАРТ-ОЦІНКА»</vt:lpstr>
      <vt:lpstr>СТРУКТУРА Модуля «СМАРТ-ОЦІНКА»</vt:lpstr>
      <vt:lpstr>Крок 1</vt:lpstr>
      <vt:lpstr>КРОК 2</vt:lpstr>
      <vt:lpstr>КРОК 3</vt:lpstr>
      <vt:lpstr>Крок 4</vt:lpstr>
      <vt:lpstr>Презентация PowerPoint</vt:lpstr>
      <vt:lpstr>Крок 5</vt:lpstr>
      <vt:lpstr>Крок 6</vt:lpstr>
      <vt:lpstr>Крок 7</vt:lpstr>
      <vt:lpstr>Оцінка домоволодіння</vt:lpstr>
      <vt:lpstr>МАСОВА ОЦІНКА З МодулЕМ «СМАРТ-ОЦІНКА»</vt:lpstr>
      <vt:lpstr>ПЕРЕЛІК послуг, ЩО МИ НАДАЄМО</vt:lpstr>
      <vt:lpstr>ВИСНОВОК</vt:lpstr>
      <vt:lpstr>ДЯКУЮ</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2020-12-13T13:03:27Z</dcterms:created>
  <dcterms:modified xsi:type="dcterms:W3CDTF">2022-02-01T02:02:52Z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